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2"/>
  </p:notesMasterIdLst>
  <p:sldIdLst>
    <p:sldId id="256" r:id="rId5"/>
    <p:sldId id="259" r:id="rId6"/>
    <p:sldId id="291" r:id="rId7"/>
    <p:sldId id="276" r:id="rId8"/>
    <p:sldId id="275" r:id="rId9"/>
    <p:sldId id="283" r:id="rId10"/>
    <p:sldId id="284" r:id="rId11"/>
    <p:sldId id="278" r:id="rId12"/>
    <p:sldId id="279" r:id="rId13"/>
    <p:sldId id="280" r:id="rId14"/>
    <p:sldId id="287" r:id="rId15"/>
    <p:sldId id="286" r:id="rId16"/>
    <p:sldId id="285" r:id="rId17"/>
    <p:sldId id="290" r:id="rId18"/>
    <p:sldId id="261" r:id="rId19"/>
    <p:sldId id="269" r:id="rId20"/>
    <p:sldId id="272" r:id="rId21"/>
    <p:sldId id="306" r:id="rId22"/>
    <p:sldId id="266" r:id="rId23"/>
    <p:sldId id="268" r:id="rId24"/>
    <p:sldId id="294" r:id="rId25"/>
    <p:sldId id="292" r:id="rId26"/>
    <p:sldId id="298" r:id="rId27"/>
    <p:sldId id="297" r:id="rId28"/>
    <p:sldId id="303" r:id="rId29"/>
    <p:sldId id="304" r:id="rId30"/>
    <p:sldId id="305" r:id="rId31"/>
  </p:sldIdLst>
  <p:sldSz cx="9144000" cy="6858000" type="screen4x3"/>
  <p:notesSz cx="6705600" cy="10058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527D"/>
    <a:srgbClr val="0000FF"/>
    <a:srgbClr val="33B2B2"/>
    <a:srgbClr val="1446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9" autoAdjust="0"/>
    <p:restoredTop sz="92007" autoAdjust="0"/>
  </p:normalViewPr>
  <p:slideViewPr>
    <p:cSldViewPr>
      <p:cViewPr varScale="1">
        <p:scale>
          <a:sx n="89" d="100"/>
          <a:sy n="89" d="100"/>
        </p:scale>
        <p:origin x="-62" y="-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05760" cy="502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798288" y="0"/>
            <a:ext cx="2905760" cy="5029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10C5BF-9D8E-4943-8237-4AC855531599}" type="datetimeFigureOut">
              <a:rPr lang="de-DE" smtClean="0"/>
              <a:pPr/>
              <a:t>28.10.2015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838200" y="754063"/>
            <a:ext cx="5029200" cy="3771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0560" y="4777740"/>
            <a:ext cx="5364480" cy="4526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553734"/>
            <a:ext cx="2905760" cy="502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798288" y="9553734"/>
            <a:ext cx="2905760" cy="5029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8242E3-1B56-4FDD-966C-3EBA0D0E7950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63652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847725" y="762000"/>
            <a:ext cx="5010150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Notizenplatzhalter 2"/>
          <p:cNvSpPr>
            <a:spLocks noGrp="1"/>
          </p:cNvSpPr>
          <p:nvPr>
            <p:ph type="body" idx="1"/>
          </p:nvPr>
        </p:nvSpPr>
        <p:spPr bwMode="auto">
          <a:xfrm>
            <a:off x="893763" y="4778375"/>
            <a:ext cx="49164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548" tIns="46775" rIns="93548" bIns="46775" numCol="1" anchor="t" anchorCtr="0" compatLnSpc="1">
            <a:prstTxWarp prst="textNoShape">
              <a:avLst/>
            </a:prstTxWarp>
          </a:bodyPr>
          <a:lstStyle/>
          <a:p>
            <a:pPr defTabSz="812800" eaLnBrk="1" hangingPunct="1"/>
            <a:endParaRPr lang="de-DE" altLang="de-DE" smtClean="0"/>
          </a:p>
        </p:txBody>
      </p:sp>
      <p:sp>
        <p:nvSpPr>
          <p:cNvPr id="40964" name="Foliennummernplatzhalter 3"/>
          <p:cNvSpPr txBox="1">
            <a:spLocks noGrp="1"/>
          </p:cNvSpPr>
          <p:nvPr/>
        </p:nvSpPr>
        <p:spPr bwMode="auto">
          <a:xfrm>
            <a:off x="3798888" y="9555163"/>
            <a:ext cx="29067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355" tIns="0" rIns="19355" bIns="0" anchor="b"/>
          <a:lstStyle>
            <a:lvl1pPr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fld id="{5DE859C8-9F40-4466-86AD-E9BF4E130888}" type="slidenum">
              <a:rPr lang="de-DE" altLang="de-DE" sz="1000" i="1">
                <a:latin typeface="Times New Roman" pitchFamily="18" charset="0"/>
              </a:rPr>
              <a:pPr algn="r"/>
              <a:t>9</a:t>
            </a:fld>
            <a:endParaRPr lang="de-DE" altLang="de-DE" sz="1000" i="1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798888" y="9555163"/>
            <a:ext cx="2906712" cy="50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355" tIns="0" rIns="19355" bIns="0" anchor="b"/>
          <a:lstStyle>
            <a:lvl1pPr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93186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/>
            <a:fld id="{22EE198A-84CF-49DB-8762-75B031BD6756}" type="slidenum">
              <a:rPr lang="de-DE" altLang="de-DE" sz="1000" i="1">
                <a:latin typeface="Times New Roman" pitchFamily="18" charset="0"/>
              </a:rPr>
              <a:pPr algn="r"/>
              <a:t>10</a:t>
            </a:fld>
            <a:endParaRPr lang="de-DE" altLang="de-DE" sz="1000" i="1"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849313" y="762000"/>
            <a:ext cx="5010150" cy="37576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3763" y="4778375"/>
            <a:ext cx="4916487" cy="45259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3548" tIns="46775" rIns="93548" bIns="46775" numCol="1" anchor="t" anchorCtr="0" compatLnSpc="1">
            <a:prstTxWarp prst="textNoShape">
              <a:avLst/>
            </a:prstTxWarp>
          </a:bodyPr>
          <a:lstStyle/>
          <a:p>
            <a:pPr defTabSz="812800" eaLnBrk="1" hangingPunct="1"/>
            <a:endParaRPr lang="de-DE" altLang="de-DE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242E3-1B56-4FDD-966C-3EBA0D0E7950}" type="slidenum">
              <a:rPr lang="de-DE" smtClean="0"/>
              <a:pPr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98237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242E3-1B56-4FDD-966C-3EBA0D0E7950}" type="slidenum">
              <a:rPr lang="de-DE" smtClean="0"/>
              <a:pPr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37867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 </a:t>
            </a:r>
            <a:r>
              <a:rPr lang="de-DE" dirty="0" err="1" smtClean="0"/>
              <a:t>little</a:t>
            </a:r>
            <a:r>
              <a:rPr lang="de-DE" dirty="0" smtClean="0"/>
              <a:t> </a:t>
            </a:r>
            <a:r>
              <a:rPr lang="de-DE" dirty="0" err="1" smtClean="0"/>
              <a:t>bit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I</a:t>
            </a:r>
            <a:r>
              <a:rPr lang="de-DE" baseline="0" dirty="0" smtClean="0"/>
              <a:t> will </a:t>
            </a:r>
            <a:r>
              <a:rPr lang="de-DE" baseline="0" dirty="0" err="1" smtClean="0"/>
              <a:t>say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about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the</a:t>
            </a:r>
            <a:r>
              <a:rPr lang="de-DE" baseline="0" dirty="0" smtClean="0"/>
              <a:t> </a:t>
            </a:r>
            <a:r>
              <a:rPr lang="en-US" baseline="0" dirty="0" smtClean="0"/>
              <a:t>BMUB Extranet, which is the collaboration facet with authorized access:</a:t>
            </a:r>
          </a:p>
          <a:p>
            <a:r>
              <a:rPr lang="en-US" baseline="0" dirty="0" smtClean="0"/>
              <a:t>This  </a:t>
            </a:r>
            <a:r>
              <a:rPr lang="en-US" dirty="0" smtClean="0"/>
              <a:t>external information and knowledge portal of BMUB is called </a:t>
            </a:r>
            <a:r>
              <a:rPr lang="en-US" dirty="0" smtClean="0">
                <a:solidFill>
                  <a:srgbClr val="FFC000"/>
                </a:solidFill>
              </a:rPr>
              <a:t>Portal for nuclear safety (PNS).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The PNS is a platform for nuclear safety and security  including radiation protection, transport and waste safety.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It is used by BMUB for national purposes (exchange of information and collaboration with German state authorities, advisory bodies, TSOs and others)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US" dirty="0" smtClean="0"/>
              <a:t>It is used by BMUB for international purposes (storage of information and space for collaboration to prepare German positions)</a:t>
            </a:r>
          </a:p>
          <a:p>
            <a:r>
              <a:rPr lang="de-DE" baseline="0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242E3-1B56-4FDD-966C-3EBA0D0E7950}" type="slidenum">
              <a:rPr lang="de-DE" smtClean="0"/>
              <a:pPr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82767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de-DE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F1DA1F5-1252-4E19-94C9-55FE40FE748E}" type="slidenum">
              <a:rPr lang="de-DE" smtClean="0"/>
              <a:pPr>
                <a:defRPr/>
              </a:pPr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460" y="2567940"/>
            <a:ext cx="8633460" cy="1219200"/>
          </a:xfrm>
          <a:noFill/>
        </p:spPr>
        <p:txBody>
          <a:bodyPr anchor="ctr" anchorCtr="1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 b="1"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de-DE" smtClean="0"/>
              <a:t>Titelmasterformat durch Klicken bearbeiten</a:t>
            </a:r>
            <a:endParaRPr lang="de-DE" dirty="0" smtClean="0"/>
          </a:p>
        </p:txBody>
      </p:sp>
      <p:sp>
        <p:nvSpPr>
          <p:cNvPr id="3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Zusatzinfo, Autoren, Ort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6012180" y="6627677"/>
            <a:ext cx="2247900" cy="18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DAA9535E-888A-4B16-9D00-C77F2470FD59}" type="datetime1">
              <a:rPr lang="de-DE" smtClean="0"/>
              <a:t>28.10.2015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51460" y="6626850"/>
            <a:ext cx="5754284" cy="18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aseline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260671" y="6626097"/>
            <a:ext cx="627987" cy="180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C31112E-B72C-493E-A9E4-3ADFFD1D57E7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>
            <a:lvl1pPr>
              <a:defRPr sz="2000" b="1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6012180" y="6627677"/>
            <a:ext cx="2247900" cy="18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ABFEBA65-CBD0-42B1-B0EA-7765D2E38A97}" type="datetime1">
              <a:rPr lang="de-DE" smtClean="0"/>
              <a:t>28.10.2015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51460" y="6626850"/>
            <a:ext cx="5754284" cy="18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aseline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260671" y="6626097"/>
            <a:ext cx="627987" cy="180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C31112E-B72C-493E-A9E4-3ADFFD1D57E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0"/>
          </p:nvPr>
        </p:nvSpPr>
        <p:spPr>
          <a:xfrm>
            <a:off x="244800" y="1263600"/>
            <a:ext cx="8647200" cy="50364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Grafik einfa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 anchor="t" anchorCtr="0"/>
          <a:lstStyle>
            <a:lvl1pPr>
              <a:defRPr sz="2000" b="1"/>
            </a:lvl1pPr>
          </a:lstStyle>
          <a:p>
            <a:r>
              <a:rPr lang="de-DE" dirty="0" smtClean="0"/>
              <a:t>Titelmasterformat durch Klicken bearbeiten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53388" y="1260630"/>
            <a:ext cx="8634798" cy="5041110"/>
          </a:xfrm>
          <a:prstGeom prst="rect">
            <a:avLst/>
          </a:prstGeom>
        </p:spPr>
        <p:txBody>
          <a:bodyPr/>
          <a:lstStyle>
            <a:lvl1pPr marL="0">
              <a:spcBef>
                <a:spcPts val="0"/>
              </a:spcBef>
              <a:buNone/>
              <a:defRPr sz="180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6012180" y="6627677"/>
            <a:ext cx="2247900" cy="18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2CC058C5-3839-412A-8E44-825D8DB42F1D}" type="datetime1">
              <a:rPr lang="de-DE" smtClean="0"/>
              <a:t>28.10.2015</a:t>
            </a:fld>
            <a:endParaRPr lang="de-DE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51460" y="6626850"/>
            <a:ext cx="5754284" cy="18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aseline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9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260671" y="6626097"/>
            <a:ext cx="627987" cy="180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C31112E-B72C-493E-A9E4-3ADFFD1D57E7}" type="slidenum">
              <a:rPr lang="de-DE" smtClean="0"/>
              <a:pPr/>
              <a:t>‹Nr.›</a:t>
            </a:fld>
            <a:endParaRPr lang="de-DE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Graf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580986"/>
            <a:ext cx="7665720" cy="367281"/>
          </a:xfrm>
        </p:spPr>
        <p:txBody>
          <a:bodyPr anchor="t" anchorCtr="0"/>
          <a:lstStyle>
            <a:lvl1pPr>
              <a:defRPr sz="2000"/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F6FF63-5D8E-4F3F-8468-4F0202AB325C}" type="datetime1">
              <a:rPr lang="de-DE" smtClean="0"/>
              <a:t>28.10.2015</a:t>
            </a:fld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3"/>
          </p:nvPr>
        </p:nvSpPr>
        <p:spPr>
          <a:xfrm>
            <a:off x="246063" y="1262063"/>
            <a:ext cx="3597275" cy="51895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aseline="0"/>
            </a:lvl1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9" name="Inhaltsplatzhalter 8"/>
          <p:cNvSpPr>
            <a:spLocks noGrp="1"/>
          </p:cNvSpPr>
          <p:nvPr>
            <p:ph sz="quarter" idx="15" hasCustomPrompt="1"/>
          </p:nvPr>
        </p:nvSpPr>
        <p:spPr>
          <a:xfrm>
            <a:off x="3928533" y="1270000"/>
            <a:ext cx="4953000" cy="5173133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de-DE" dirty="0" smtClean="0"/>
              <a:t>Grafik einfügen</a:t>
            </a:r>
            <a:endParaRPr lang="de-DE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FB09D-84C3-4799-AEEB-0A9873F3B0E7}" type="datetime1">
              <a:rPr lang="de-DE" smtClean="0"/>
              <a:t>28.10.2015</a:t>
            </a:fld>
            <a:endParaRPr lang="de-DE" dirty="0"/>
          </a:p>
        </p:txBody>
      </p:sp>
      <p:sp>
        <p:nvSpPr>
          <p:cNvPr id="3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4th ASEM Workshop, October, Madrid, Spain</a:t>
            </a:r>
            <a:endParaRPr lang="de-DE"/>
          </a:p>
        </p:txBody>
      </p:sp>
      <p:sp>
        <p:nvSpPr>
          <p:cNvPr id="4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F2B4E-6810-47B8-BFBF-9C497F1DF652}" type="slidenum">
              <a:rPr lang="de-DE"/>
              <a:pPr>
                <a:defRPr/>
              </a:pPr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04411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243840" y="580986"/>
            <a:ext cx="7665720" cy="607734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de-DE" dirty="0" smtClean="0"/>
              <a:t>Titelmasterformat durch Klicken bearbeiten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6012180" y="6627677"/>
            <a:ext cx="2247900" cy="180000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625EC031-89B0-421C-9778-941DB85962FF}" type="datetime1">
              <a:rPr lang="de-DE" smtClean="0"/>
              <a:t>28.10.2015</a:t>
            </a:fld>
            <a:endParaRPr lang="de-DE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51460" y="6626850"/>
            <a:ext cx="5754284" cy="180000"/>
          </a:xfrm>
          <a:prstGeom prst="rect">
            <a:avLst/>
          </a:prstGeom>
        </p:spPr>
        <p:txBody>
          <a:bodyPr lIns="0" tIns="0" rIns="0" bIns="0"/>
          <a:lstStyle>
            <a:lvl1pPr>
              <a:defRPr sz="1000" baseline="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12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260671" y="6626097"/>
            <a:ext cx="627987" cy="180000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C31112E-B72C-493E-A9E4-3ADFFD1D57E7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3" name="Grafik 12" descr="PPT_01.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429768"/>
          </a:xfrm>
          <a:prstGeom prst="rect">
            <a:avLst/>
          </a:prstGeom>
        </p:spPr>
      </p:pic>
      <p:sp>
        <p:nvSpPr>
          <p:cNvPr id="8" name="Textplatzhalter 7"/>
          <p:cNvSpPr>
            <a:spLocks noGrp="1"/>
          </p:cNvSpPr>
          <p:nvPr>
            <p:ph type="body" idx="1"/>
          </p:nvPr>
        </p:nvSpPr>
        <p:spPr>
          <a:xfrm>
            <a:off x="244800" y="1263600"/>
            <a:ext cx="8647200" cy="50364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000" b="1" i="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4763" indent="0" algn="l" defTabSz="914400" rtl="0" eaLnBrk="1" latinLnBrk="0" hangingPunct="1">
        <a:lnSpc>
          <a:spcPct val="100000"/>
        </a:lnSpc>
        <a:spcBef>
          <a:spcPts val="600"/>
        </a:spcBef>
        <a:buClr>
          <a:srgbClr val="33B2B2"/>
        </a:buClr>
        <a:buSzPct val="100000"/>
        <a:buFontTx/>
        <a:buNone/>
        <a:defRPr lang="de-DE" sz="18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180000" marR="0" indent="-180000" algn="l" defTabSz="914400" rtl="0" eaLnBrk="1" fontAlgn="auto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Tx/>
        <a:buFont typeface="Wingdings" pitchFamily="2" charset="2"/>
        <a:buChar char="§"/>
        <a:tabLst/>
        <a:defRPr lang="de-DE" sz="18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432000" indent="-180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lang="de-DE" sz="1800" kern="120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684000" indent="-180000" algn="l" defTabSz="914400" rtl="0" eaLnBrk="1" latinLnBrk="0" hangingPunct="1">
        <a:spcBef>
          <a:spcPts val="600"/>
        </a:spcBef>
        <a:buFont typeface="Symbol" pitchFamily="18" charset="2"/>
        <a:buChar char="-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mp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pn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tmp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tson.eu/About/Organisation/Pages/km.aspx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tm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mp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National and Organizational Aspects of Knowledge Management and </a:t>
            </a:r>
            <a:r>
              <a:rPr lang="en-US" dirty="0" smtClean="0"/>
              <a:t>Networking</a:t>
            </a:r>
            <a:br>
              <a:rPr lang="en-US" dirty="0" smtClean="0"/>
            </a:br>
            <a:r>
              <a:rPr lang="en-US" dirty="0" smtClean="0"/>
              <a:t>(GRS experience)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Hartmuth Teske, GRS</a:t>
            </a:r>
          </a:p>
          <a:p>
            <a:r>
              <a:rPr lang="de-DE" dirty="0" err="1" smtClean="0"/>
              <a:t>October</a:t>
            </a:r>
            <a:r>
              <a:rPr lang="de-DE" dirty="0" smtClean="0"/>
              <a:t>, 29</a:t>
            </a:r>
            <a:r>
              <a:rPr lang="de-DE" baseline="30000" dirty="0" smtClean="0"/>
              <a:t>th</a:t>
            </a:r>
            <a:r>
              <a:rPr lang="de-DE" dirty="0" smtClean="0"/>
              <a:t>  2015</a:t>
            </a:r>
          </a:p>
          <a:p>
            <a:r>
              <a:rPr lang="en-US" dirty="0"/>
              <a:t>4th ASEM Seminar on Nuclear safety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323528" y="476250"/>
            <a:ext cx="8568951" cy="38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1176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75740" tIns="37870" rIns="75740" bIns="3787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de-DE" sz="2000" b="1" dirty="0"/>
              <a:t>GRS </a:t>
            </a:r>
            <a:r>
              <a:rPr lang="en-US" altLang="de-DE" sz="2000" b="1" dirty="0" err="1" smtClean="0"/>
              <a:t>Projekt</a:t>
            </a:r>
            <a:r>
              <a:rPr lang="en-US" altLang="de-DE" sz="2000" b="1" dirty="0" smtClean="0"/>
              <a:t> Center: </a:t>
            </a:r>
            <a:r>
              <a:rPr lang="en-US" altLang="de-DE" sz="2000" b="1" dirty="0" smtClean="0">
                <a:latin typeface="Helvetica"/>
              </a:rPr>
              <a:t>Access Rights for electronic Project Sites </a:t>
            </a:r>
            <a:endParaRPr lang="en-US" altLang="de-DE" sz="2000" b="1" dirty="0">
              <a:latin typeface="Helvetica"/>
            </a:endParaRPr>
          </a:p>
        </p:txBody>
      </p:sp>
      <p:grpSp>
        <p:nvGrpSpPr>
          <p:cNvPr id="2" name="Group 35"/>
          <p:cNvGrpSpPr>
            <a:grpSpLocks/>
          </p:cNvGrpSpPr>
          <p:nvPr/>
        </p:nvGrpSpPr>
        <p:grpSpPr bwMode="auto">
          <a:xfrm>
            <a:off x="6889750" y="4297363"/>
            <a:ext cx="1057275" cy="1114425"/>
            <a:chOff x="843" y="3304"/>
            <a:chExt cx="825" cy="819"/>
          </a:xfrm>
        </p:grpSpPr>
        <p:pic>
          <p:nvPicPr>
            <p:cNvPr id="23581" name="Picture 5" descr="j0304455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6" y="3304"/>
              <a:ext cx="651" cy="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82" name="Text Box 9"/>
            <p:cNvSpPr txBox="1">
              <a:spLocks noChangeArrowheads="1"/>
            </p:cNvSpPr>
            <p:nvPr/>
          </p:nvSpPr>
          <p:spPr bwMode="auto">
            <a:xfrm>
              <a:off x="843" y="3878"/>
              <a:ext cx="825" cy="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lIns="105357" tIns="52679" rIns="105357" bIns="52679">
              <a:spAutoFit/>
            </a:bodyPr>
            <a:lstStyle>
              <a:lvl1pPr defTabSz="793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793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793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793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793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7937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7937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7937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7937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de-DE" altLang="de-DE" sz="1500">
                  <a:solidFill>
                    <a:srgbClr val="00B050"/>
                  </a:solidFill>
                </a:rPr>
                <a:t>Customer</a:t>
              </a:r>
            </a:p>
          </p:txBody>
        </p:sp>
      </p:grpSp>
      <p:sp>
        <p:nvSpPr>
          <p:cNvPr id="23556" name="Text Box 24"/>
          <p:cNvSpPr txBox="1">
            <a:spLocks noChangeArrowheads="1"/>
          </p:cNvSpPr>
          <p:nvPr/>
        </p:nvSpPr>
        <p:spPr bwMode="auto">
          <a:xfrm>
            <a:off x="1325563" y="1335088"/>
            <a:ext cx="1130300" cy="3460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5357" tIns="52679" rIns="105357" bIns="52679">
            <a:spAutoFit/>
          </a:bodyPr>
          <a:lstStyle>
            <a:lvl1pPr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500"/>
              <a:t>Project 1</a:t>
            </a:r>
          </a:p>
        </p:txBody>
      </p:sp>
      <p:sp>
        <p:nvSpPr>
          <p:cNvPr id="23557" name="Text Box 25"/>
          <p:cNvSpPr txBox="1">
            <a:spLocks noChangeArrowheads="1"/>
          </p:cNvSpPr>
          <p:nvPr/>
        </p:nvSpPr>
        <p:spPr bwMode="auto">
          <a:xfrm>
            <a:off x="2587625" y="1335088"/>
            <a:ext cx="1130300" cy="3460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5357" tIns="52679" rIns="105357" bIns="52679">
            <a:spAutoFit/>
          </a:bodyPr>
          <a:lstStyle>
            <a:lvl1pPr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500"/>
              <a:t>Project 2</a:t>
            </a:r>
          </a:p>
        </p:txBody>
      </p:sp>
      <p:sp>
        <p:nvSpPr>
          <p:cNvPr id="23558" name="Text Box 26"/>
          <p:cNvSpPr txBox="1">
            <a:spLocks noChangeArrowheads="1"/>
          </p:cNvSpPr>
          <p:nvPr/>
        </p:nvSpPr>
        <p:spPr bwMode="auto">
          <a:xfrm>
            <a:off x="5978525" y="1335088"/>
            <a:ext cx="1128713" cy="3460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5357" tIns="52679" rIns="105357" bIns="52679">
            <a:spAutoFit/>
          </a:bodyPr>
          <a:lstStyle>
            <a:lvl1pPr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500"/>
              <a:t>Project N</a:t>
            </a:r>
          </a:p>
        </p:txBody>
      </p:sp>
      <p:sp>
        <p:nvSpPr>
          <p:cNvPr id="23559" name="Text Box 27"/>
          <p:cNvSpPr txBox="1">
            <a:spLocks noChangeArrowheads="1"/>
          </p:cNvSpPr>
          <p:nvPr/>
        </p:nvSpPr>
        <p:spPr bwMode="auto">
          <a:xfrm>
            <a:off x="5132388" y="1144588"/>
            <a:ext cx="5984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lIns="105357" tIns="52679" rIns="105357" bIns="52679">
            <a:spAutoFit/>
          </a:bodyPr>
          <a:lstStyle>
            <a:lvl1pPr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3100"/>
              <a:t>…</a:t>
            </a:r>
          </a:p>
        </p:txBody>
      </p:sp>
      <p:sp>
        <p:nvSpPr>
          <p:cNvPr id="23560" name="Text Box 25"/>
          <p:cNvSpPr txBox="1">
            <a:spLocks noChangeArrowheads="1"/>
          </p:cNvSpPr>
          <p:nvPr/>
        </p:nvSpPr>
        <p:spPr bwMode="auto">
          <a:xfrm>
            <a:off x="3835400" y="1341438"/>
            <a:ext cx="1130300" cy="346075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05357" tIns="52679" rIns="105357" bIns="52679">
            <a:spAutoFit/>
          </a:bodyPr>
          <a:lstStyle>
            <a:lvl1pPr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793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7937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de-DE" altLang="de-DE" sz="1500"/>
              <a:t>Project 3</a:t>
            </a:r>
          </a:p>
        </p:txBody>
      </p:sp>
      <p:grpSp>
        <p:nvGrpSpPr>
          <p:cNvPr id="3" name="Gruppieren 69"/>
          <p:cNvGrpSpPr>
            <a:grpSpLocks/>
          </p:cNvGrpSpPr>
          <p:nvPr/>
        </p:nvGrpSpPr>
        <p:grpSpPr bwMode="auto">
          <a:xfrm>
            <a:off x="1209675" y="1733550"/>
            <a:ext cx="5270500" cy="3870325"/>
            <a:chOff x="1199072" y="1595886"/>
            <a:chExt cx="5270743" cy="3870435"/>
          </a:xfrm>
        </p:grpSpPr>
        <p:pic>
          <p:nvPicPr>
            <p:cNvPr id="23575" name="Picture 11" descr="j0304209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94149" y="3552198"/>
              <a:ext cx="657225" cy="9175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Rechteck 39"/>
            <p:cNvSpPr/>
            <p:nvPr/>
          </p:nvSpPr>
          <p:spPr>
            <a:xfrm>
              <a:off x="1199072" y="4459817"/>
              <a:ext cx="1492319" cy="100650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 defTabSz="794311">
                <a:spcBef>
                  <a:spcPct val="50000"/>
                </a:spcBef>
                <a:defRPr/>
              </a:pPr>
              <a:r>
                <a:rPr lang="de-DE" sz="1500" dirty="0">
                  <a:solidFill>
                    <a:schemeClr val="accent6"/>
                  </a:solidFill>
                </a:rPr>
                <a:t>Project Management Team, Project Team</a:t>
              </a:r>
            </a:p>
          </p:txBody>
        </p:sp>
        <p:cxnSp>
          <p:nvCxnSpPr>
            <p:cNvPr id="46" name="Gerade Verbindung mit Pfeil 45"/>
            <p:cNvCxnSpPr/>
            <p:nvPr/>
          </p:nvCxnSpPr>
          <p:spPr bwMode="auto">
            <a:xfrm rot="5400000">
              <a:off x="1035567" y="2484911"/>
              <a:ext cx="1655809" cy="1588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47" name="Gerade Verbindung mit Pfeil 46"/>
            <p:cNvCxnSpPr/>
            <p:nvPr/>
          </p:nvCxnSpPr>
          <p:spPr bwMode="auto">
            <a:xfrm rot="5400000">
              <a:off x="1625352" y="2011019"/>
              <a:ext cx="1844727" cy="1065262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48" name="Gerade Verbindung mit Pfeil 47"/>
            <p:cNvCxnSpPr/>
            <p:nvPr/>
          </p:nvCxnSpPr>
          <p:spPr bwMode="auto">
            <a:xfrm rot="10800000" flipV="1">
              <a:off x="2167492" y="1638750"/>
              <a:ext cx="2154337" cy="1979668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arrow"/>
              <a:tailEnd type="arrow"/>
            </a:ln>
            <a:effectLst/>
          </p:spPr>
        </p:cxnSp>
        <p:cxnSp>
          <p:nvCxnSpPr>
            <p:cNvPr id="49" name="Gerade Verbindung mit Pfeil 48"/>
            <p:cNvCxnSpPr/>
            <p:nvPr/>
          </p:nvCxnSpPr>
          <p:spPr bwMode="auto">
            <a:xfrm rot="10800000" flipV="1">
              <a:off x="2319899" y="1595886"/>
              <a:ext cx="4149916" cy="2174937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accent6"/>
              </a:solidFill>
              <a:prstDash val="solid"/>
              <a:round/>
              <a:headEnd type="arrow"/>
              <a:tailEnd type="arrow"/>
            </a:ln>
            <a:effectLst/>
          </p:spPr>
        </p:cxnSp>
      </p:grpSp>
      <p:grpSp>
        <p:nvGrpSpPr>
          <p:cNvPr id="4" name="Gruppieren 70"/>
          <p:cNvGrpSpPr>
            <a:grpSpLocks/>
          </p:cNvGrpSpPr>
          <p:nvPr/>
        </p:nvGrpSpPr>
        <p:grpSpPr bwMode="auto">
          <a:xfrm>
            <a:off x="2090738" y="1757363"/>
            <a:ext cx="4448175" cy="4511675"/>
            <a:chOff x="2078966" y="1618890"/>
            <a:chExt cx="4448356" cy="4511264"/>
          </a:xfrm>
        </p:grpSpPr>
        <p:grpSp>
          <p:nvGrpSpPr>
            <p:cNvPr id="23565" name="Gruppieren 41"/>
            <p:cNvGrpSpPr>
              <a:grpSpLocks/>
            </p:cNvGrpSpPr>
            <p:nvPr/>
          </p:nvGrpSpPr>
          <p:grpSpPr bwMode="auto">
            <a:xfrm>
              <a:off x="3519511" y="3977872"/>
              <a:ext cx="1729092" cy="2152282"/>
              <a:chOff x="2242802" y="4331554"/>
              <a:chExt cx="1729092" cy="2152282"/>
            </a:xfrm>
          </p:grpSpPr>
          <p:sp>
            <p:nvSpPr>
              <p:cNvPr id="23573" name="Text Box 11"/>
              <p:cNvSpPr txBox="1">
                <a:spLocks noChangeArrowheads="1"/>
              </p:cNvSpPr>
              <p:nvPr/>
            </p:nvSpPr>
            <p:spPr bwMode="auto">
              <a:xfrm>
                <a:off x="2242802" y="5236274"/>
                <a:ext cx="1729092" cy="1247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lIns="105357" tIns="52679" rIns="105357" bIns="52679">
                <a:spAutoFit/>
              </a:bodyPr>
              <a:lstStyle>
                <a:lvl1pPr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de-DE" altLang="de-DE" sz="1500">
                    <a:solidFill>
                      <a:srgbClr val="FF0000"/>
                    </a:solidFill>
                  </a:rPr>
                  <a:t>General Management, Department and Devision Heads…</a:t>
                </a:r>
              </a:p>
            </p:txBody>
          </p:sp>
          <p:pic>
            <p:nvPicPr>
              <p:cNvPr id="23574" name="Picture 12" descr="j0304453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41818" y="4331554"/>
                <a:ext cx="748785" cy="911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566" name="Gruppieren 43"/>
            <p:cNvGrpSpPr>
              <a:grpSpLocks/>
            </p:cNvGrpSpPr>
            <p:nvPr/>
          </p:nvGrpSpPr>
          <p:grpSpPr bwMode="auto">
            <a:xfrm>
              <a:off x="4504432" y="4024716"/>
              <a:ext cx="1729364" cy="1281778"/>
              <a:chOff x="6195209" y="4421532"/>
              <a:chExt cx="1729364" cy="1281778"/>
            </a:xfrm>
          </p:grpSpPr>
          <p:sp>
            <p:nvSpPr>
              <p:cNvPr id="23571" name="Text Box 17"/>
              <p:cNvSpPr txBox="1">
                <a:spLocks noChangeArrowheads="1"/>
              </p:cNvSpPr>
              <p:nvPr/>
            </p:nvSpPr>
            <p:spPr bwMode="auto">
              <a:xfrm>
                <a:off x="6195209" y="5369762"/>
                <a:ext cx="1729364" cy="333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 lIns="105357" tIns="52679" rIns="105357" bIns="52679">
                <a:spAutoFit/>
              </a:bodyPr>
              <a:lstStyle>
                <a:lvl1pPr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defTabSz="793750" eaLnBrk="0" hangingPunct="0"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defTabSz="79375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algn="ctr" eaLnBrk="1" hangingPunct="1">
                  <a:spcBef>
                    <a:spcPct val="50000"/>
                  </a:spcBef>
                </a:pPr>
                <a:r>
                  <a:rPr lang="de-DE" altLang="de-DE" sz="1500">
                    <a:solidFill>
                      <a:srgbClr val="FF0000"/>
                    </a:solidFill>
                  </a:rPr>
                  <a:t>Staff</a:t>
                </a:r>
              </a:p>
            </p:txBody>
          </p:sp>
          <p:pic>
            <p:nvPicPr>
              <p:cNvPr id="23572" name="Picture 18" descr="j0298221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11098" y="4421532"/>
                <a:ext cx="410358" cy="8922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23567" name="Gerade Verbindung mit Pfeil 53"/>
            <p:cNvCxnSpPr>
              <a:cxnSpLocks noChangeShapeType="1"/>
            </p:cNvCxnSpPr>
            <p:nvPr/>
          </p:nvCxnSpPr>
          <p:spPr bwMode="auto">
            <a:xfrm rot="16200000" flipH="1">
              <a:off x="1984076" y="1768414"/>
              <a:ext cx="2242867" cy="2053087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8" name="Gerade Verbindung mit Pfeil 55"/>
            <p:cNvCxnSpPr>
              <a:cxnSpLocks noChangeShapeType="1"/>
            </p:cNvCxnSpPr>
            <p:nvPr/>
          </p:nvCxnSpPr>
          <p:spPr bwMode="auto">
            <a:xfrm rot="5400000">
              <a:off x="4504427" y="1876245"/>
              <a:ext cx="2280249" cy="1765540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69" name="Gerade Verbindung mit Pfeil 56"/>
            <p:cNvCxnSpPr>
              <a:cxnSpLocks noChangeShapeType="1"/>
            </p:cNvCxnSpPr>
            <p:nvPr/>
          </p:nvCxnSpPr>
          <p:spPr bwMode="auto">
            <a:xfrm rot="16200000" flipH="1">
              <a:off x="3457753" y="2646872"/>
              <a:ext cx="2127853" cy="152399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70" name="Gerade Verbindung mit Pfeil 57"/>
            <p:cNvCxnSpPr>
              <a:cxnSpLocks noChangeShapeType="1"/>
            </p:cNvCxnSpPr>
            <p:nvPr/>
          </p:nvCxnSpPr>
          <p:spPr bwMode="auto">
            <a:xfrm rot="16200000" flipH="1">
              <a:off x="2738885" y="2186793"/>
              <a:ext cx="2173859" cy="1061051"/>
            </a:xfrm>
            <a:prstGeom prst="straightConnector1">
              <a:avLst/>
            </a:prstGeom>
            <a:noFill/>
            <a:ln w="28575" algn="ctr">
              <a:solidFill>
                <a:srgbClr val="FF0000"/>
              </a:solidFill>
              <a:round/>
              <a:headEnd type="none" w="sm" len="sm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67" name="Gerade Verbindung mit Pfeil 66"/>
          <p:cNvCxnSpPr>
            <a:cxnSpLocks noChangeShapeType="1"/>
          </p:cNvCxnSpPr>
          <p:nvPr/>
        </p:nvCxnSpPr>
        <p:spPr bwMode="auto">
          <a:xfrm>
            <a:off x="4718050" y="1800225"/>
            <a:ext cx="2495550" cy="2339975"/>
          </a:xfrm>
          <a:prstGeom prst="straightConnector1">
            <a:avLst/>
          </a:prstGeom>
          <a:noFill/>
          <a:ln w="28575" algn="ctr">
            <a:solidFill>
              <a:srgbClr val="00B050"/>
            </a:solidFill>
            <a:prstDash val="dash"/>
            <a:round/>
            <a:headEnd type="none" w="sm" len="sm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4th ASEM Workshop, October, Madrid, Spain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7F2B4E-6810-47B8-BFBF-9C497F1DF652}" type="slidenum">
              <a:rPr lang="de-DE" smtClean="0"/>
              <a:pPr>
                <a:defRPr/>
              </a:pPr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054862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580986"/>
            <a:ext cx="7665720" cy="399742"/>
          </a:xfrm>
        </p:spPr>
        <p:txBody>
          <a:bodyPr/>
          <a:lstStyle/>
          <a:p>
            <a:r>
              <a:rPr lang="en-US" dirty="0" smtClean="0"/>
              <a:t>Team-Sites: DMS and Collaboration area for specific groups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179512" y="1124744"/>
            <a:ext cx="8791696" cy="50364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 smtClean="0"/>
              <a:t>With: </a:t>
            </a:r>
          </a:p>
          <a:p>
            <a:pPr lvl="1"/>
            <a:r>
              <a:rPr lang="en-US" dirty="0" smtClean="0"/>
              <a:t>calendars, meeting libraries, archive, task lists, contact lists, … </a:t>
            </a:r>
          </a:p>
          <a:p>
            <a:pPr lvl="1"/>
            <a:r>
              <a:rPr lang="en-US" dirty="0" smtClean="0"/>
              <a:t>Produced results/products, such as databases, handbooks, reports, knowledge-sites</a:t>
            </a:r>
          </a:p>
          <a:p>
            <a:pPr lvl="1"/>
            <a:r>
              <a:rPr lang="en-US" dirty="0" smtClean="0"/>
              <a:t>Sub-sites and hyperlinks to external information sources</a:t>
            </a:r>
            <a:endParaRPr lang="en-US" dirty="0"/>
          </a:p>
        </p:txBody>
      </p:sp>
      <p:pic>
        <p:nvPicPr>
          <p:cNvPr id="7" name="Grafik 6" descr="Bildschirmausschnit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5" t="19528" b="-1"/>
          <a:stretch/>
        </p:blipFill>
        <p:spPr>
          <a:xfrm>
            <a:off x="179512" y="2492895"/>
            <a:ext cx="8784976" cy="391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19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39" y="580986"/>
            <a:ext cx="8812265" cy="471750"/>
          </a:xfrm>
        </p:spPr>
        <p:txBody>
          <a:bodyPr/>
          <a:lstStyle/>
          <a:p>
            <a:r>
              <a:rPr lang="en-US" dirty="0" smtClean="0"/>
              <a:t>Knowledge-Sites for selected technical areas: </a:t>
            </a:r>
            <a:r>
              <a:rPr lang="en-US" dirty="0" smtClean="0">
                <a:solidFill>
                  <a:schemeClr val="tx2"/>
                </a:solidFill>
              </a:rPr>
              <a:t>Example Russian NPPs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251520" y="1052736"/>
            <a:ext cx="8647200" cy="5544616"/>
          </a:xfrm>
        </p:spPr>
        <p:txBody>
          <a:bodyPr/>
          <a:lstStyle/>
          <a:p>
            <a:pPr lvl="1"/>
            <a:r>
              <a:rPr lang="en-US" dirty="0" smtClean="0"/>
              <a:t>Russian Reactor Development such as existing NPPs, technical handbooks of major reactor types, new builds and new concepts</a:t>
            </a:r>
          </a:p>
          <a:p>
            <a:pPr marL="0" lvl="1" indent="0"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 smtClean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 smtClean="0"/>
          </a:p>
          <a:p>
            <a:pPr marL="0" lvl="1" indent="0">
              <a:buNone/>
            </a:pPr>
            <a:endParaRPr lang="en-US" dirty="0" smtClean="0"/>
          </a:p>
          <a:p>
            <a:pPr lvl="1"/>
            <a:r>
              <a:rPr lang="en-US" dirty="0" smtClean="0"/>
              <a:t>As well as</a:t>
            </a:r>
            <a:br>
              <a:rPr lang="en-US" dirty="0" smtClean="0"/>
            </a:br>
            <a:r>
              <a:rPr lang="en-US" dirty="0" smtClean="0"/>
              <a:t>Country </a:t>
            </a:r>
            <a:br>
              <a:rPr lang="en-US" dirty="0" smtClean="0"/>
            </a:br>
            <a:r>
              <a:rPr lang="en-US" dirty="0" smtClean="0"/>
              <a:t>and </a:t>
            </a:r>
            <a:br>
              <a:rPr lang="en-US" dirty="0" smtClean="0"/>
            </a:br>
            <a:r>
              <a:rPr lang="en-US" dirty="0" smtClean="0"/>
              <a:t>NPP </a:t>
            </a:r>
            <a:br>
              <a:rPr lang="en-US" dirty="0" smtClean="0"/>
            </a:br>
            <a:r>
              <a:rPr lang="en-US" dirty="0" smtClean="0"/>
              <a:t>related </a:t>
            </a:r>
            <a:br>
              <a:rPr lang="en-US" dirty="0" smtClean="0"/>
            </a:br>
            <a:r>
              <a:rPr lang="en-US" dirty="0" smtClean="0"/>
              <a:t>information</a:t>
            </a:r>
            <a:endParaRPr lang="en-US" dirty="0"/>
          </a:p>
        </p:txBody>
      </p:sp>
      <p:pic>
        <p:nvPicPr>
          <p:cNvPr id="6" name="Grafik 5" descr="Bildschirmausschnit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65"/>
          <a:stretch/>
        </p:blipFill>
        <p:spPr>
          <a:xfrm>
            <a:off x="1633977" y="1628800"/>
            <a:ext cx="7422128" cy="4816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21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580986"/>
            <a:ext cx="8720648" cy="607734"/>
          </a:xfrm>
        </p:spPr>
        <p:txBody>
          <a:bodyPr/>
          <a:lstStyle/>
          <a:p>
            <a:r>
              <a:rPr lang="en-US" dirty="0" smtClean="0"/>
              <a:t>Knowledge-Sites </a:t>
            </a:r>
            <a:r>
              <a:rPr lang="en-US" dirty="0"/>
              <a:t>for selected technical areas: </a:t>
            </a:r>
            <a:r>
              <a:rPr lang="en-US" dirty="0" smtClean="0">
                <a:solidFill>
                  <a:schemeClr val="tx2"/>
                </a:solidFill>
              </a:rPr>
              <a:t>Example New NPPs</a:t>
            </a:r>
            <a:endParaRPr lang="de-DE" dirty="0">
              <a:solidFill>
                <a:schemeClr val="tx2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467544" y="1133128"/>
            <a:ext cx="3744416" cy="1071736"/>
          </a:xfrm>
        </p:spPr>
        <p:txBody>
          <a:bodyPr>
            <a:normAutofit/>
          </a:bodyPr>
          <a:lstStyle/>
          <a:p>
            <a:pPr lvl="1"/>
            <a:r>
              <a:rPr lang="en-US" sz="2000" dirty="0" smtClean="0"/>
              <a:t>New Reactor Concepts</a:t>
            </a:r>
          </a:p>
          <a:p>
            <a:pPr lvl="1"/>
            <a:r>
              <a:rPr lang="en-US" sz="2000" dirty="0" smtClean="0"/>
              <a:t>New Technologies</a:t>
            </a:r>
            <a:endParaRPr lang="en-US" sz="2000" dirty="0"/>
          </a:p>
        </p:txBody>
      </p:sp>
      <p:pic>
        <p:nvPicPr>
          <p:cNvPr id="7" name="Grafik 6" descr="Bildschirmausschnit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23" b="1"/>
          <a:stretch/>
        </p:blipFill>
        <p:spPr>
          <a:xfrm>
            <a:off x="251520" y="2348880"/>
            <a:ext cx="8568952" cy="4150669"/>
          </a:xfrm>
          <a:prstGeom prst="rect">
            <a:avLst/>
          </a:prstGeom>
        </p:spPr>
      </p:pic>
      <p:sp>
        <p:nvSpPr>
          <p:cNvPr id="8" name="Textplatzhalter 4"/>
          <p:cNvSpPr txBox="1">
            <a:spLocks/>
          </p:cNvSpPr>
          <p:nvPr/>
        </p:nvSpPr>
        <p:spPr>
          <a:xfrm>
            <a:off x="4676892" y="1133128"/>
            <a:ext cx="4143580" cy="1071736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4763" indent="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rgbClr val="33B2B2"/>
              </a:buClr>
              <a:buSzPct val="100000"/>
              <a:buFontTx/>
              <a:buNone/>
              <a:defRPr lang="de-DE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180000" marR="0" indent="-1800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buSzTx/>
              <a:buFont typeface="Wingdings" pitchFamily="2" charset="2"/>
              <a:buChar char="§"/>
              <a:tabLst/>
              <a:defRPr lang="de-DE" sz="18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432000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>
                  <a:lumMod val="60000"/>
                  <a:lumOff val="40000"/>
                </a:schemeClr>
              </a:buClr>
              <a:buFont typeface="Arial" pitchFamily="34" charset="0"/>
              <a:buChar char="•"/>
              <a:defRPr lang="de-DE" sz="180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684000" indent="-180000" algn="l" defTabSz="914400" rtl="0" eaLnBrk="1" latinLnBrk="0" hangingPunct="1">
              <a:spcBef>
                <a:spcPts val="600"/>
              </a:spcBef>
              <a:buFont typeface="Symbol" pitchFamily="18" charset="2"/>
              <a:buChar char="-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000" dirty="0" smtClean="0"/>
              <a:t>New Regulatory Approaches</a:t>
            </a:r>
          </a:p>
          <a:p>
            <a:pPr lvl="1"/>
            <a:r>
              <a:rPr lang="en-US" sz="2000" dirty="0" smtClean="0"/>
              <a:t>Country related information and news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4423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988840"/>
            <a:ext cx="8064896" cy="3384376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National </a:t>
            </a:r>
            <a:r>
              <a:rPr lang="en-US" sz="2800" dirty="0" smtClean="0"/>
              <a:t>Knowledge Networking </a:t>
            </a:r>
            <a:br>
              <a:rPr lang="en-US" sz="2800" dirty="0" smtClean="0"/>
            </a:br>
            <a:r>
              <a:rPr lang="en-US" sz="2800" dirty="0" smtClean="0"/>
              <a:t>for Regulatory Purposes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GB" sz="2400" dirty="0" smtClean="0"/>
              <a:t>by using</a:t>
            </a: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/>
            </a:r>
            <a:br>
              <a:rPr lang="en-GB" sz="2800" dirty="0" smtClean="0"/>
            </a:br>
            <a:r>
              <a:rPr lang="en-GB" sz="2800" dirty="0" smtClean="0"/>
              <a:t>National Platforms for </a:t>
            </a:r>
            <a:br>
              <a:rPr lang="en-GB" sz="2800" dirty="0" smtClean="0"/>
            </a:br>
            <a:r>
              <a:rPr lang="en-GB" sz="2800" dirty="0" smtClean="0"/>
              <a:t>Knowledge Management and Collaboration</a:t>
            </a:r>
            <a:br>
              <a:rPr lang="en-GB" sz="2800" dirty="0" smtClean="0"/>
            </a:br>
            <a:r>
              <a:rPr lang="en-GB" sz="2800" dirty="0" smtClean="0"/>
              <a:t>on Nuclear Safety</a:t>
            </a:r>
            <a:endParaRPr lang="de-DE" sz="2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06784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580986"/>
            <a:ext cx="8576632" cy="3997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KM on Nuclear Safety in Germany: Strategy/Objective </a:t>
            </a:r>
            <a:r>
              <a:rPr lang="en-US" i="1" dirty="0" smtClean="0"/>
              <a:t>(Regulatory Part)</a:t>
            </a:r>
            <a:endParaRPr lang="en-US" i="1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214884" y="1052736"/>
            <a:ext cx="8647200" cy="5036400"/>
          </a:xfrm>
        </p:spPr>
        <p:txBody>
          <a:bodyPr/>
          <a:lstStyle/>
          <a:p>
            <a:pPr lvl="1"/>
            <a:r>
              <a:rPr lang="en-US" dirty="0" smtClean="0"/>
              <a:t>Beside the internal platforms: GRS is dealing with KM and KN (knowledge networking) for national and international cooperation with its partners </a:t>
            </a:r>
          </a:p>
          <a:p>
            <a:pPr lvl="1"/>
            <a:r>
              <a:rPr lang="en-US" dirty="0" smtClean="0"/>
              <a:t>In close partnership with the German nuclear regulator (BMUB) GRS provides a web-based platform for inter-institutionary information, KM and collaboration. </a:t>
            </a:r>
          </a:p>
          <a:p>
            <a:pPr lvl="1"/>
            <a:r>
              <a:rPr lang="en-US" dirty="0" smtClean="0"/>
              <a:t>Mission: Use </a:t>
            </a:r>
            <a:r>
              <a:rPr lang="en-US" dirty="0"/>
              <a:t>web-based platforms to make nuclear safety and security information, knowledge and experience visible and </a:t>
            </a:r>
            <a:r>
              <a:rPr lang="en-US" dirty="0" smtClean="0"/>
              <a:t>available to respective partners</a:t>
            </a:r>
          </a:p>
          <a:p>
            <a:pPr lvl="1"/>
            <a:r>
              <a:rPr lang="en-US" dirty="0" smtClean="0"/>
              <a:t>Well-structured </a:t>
            </a:r>
            <a:r>
              <a:rPr lang="en-US" dirty="0"/>
              <a:t>national </a:t>
            </a:r>
            <a:r>
              <a:rPr lang="en-US" dirty="0" smtClean="0"/>
              <a:t>knowledge platform with </a:t>
            </a:r>
            <a:r>
              <a:rPr lang="en-US" dirty="0"/>
              <a:t>several levels </a:t>
            </a:r>
            <a:r>
              <a:rPr lang="en-US" dirty="0" smtClean="0"/>
              <a:t>was </a:t>
            </a:r>
            <a:r>
              <a:rPr lang="en-US" dirty="0"/>
              <a:t>established and </a:t>
            </a:r>
            <a:r>
              <a:rPr lang="en-US" dirty="0" smtClean="0"/>
              <a:t>is </a:t>
            </a:r>
            <a:r>
              <a:rPr lang="en-US" dirty="0"/>
              <a:t>being permanently </a:t>
            </a:r>
            <a:r>
              <a:rPr lang="en-US" dirty="0" smtClean="0"/>
              <a:t>maintained</a:t>
            </a:r>
          </a:p>
          <a:p>
            <a:pPr lvl="1"/>
            <a:r>
              <a:rPr lang="en-US" dirty="0"/>
              <a:t>Beside national also international resources are included in this system by using the different nuclear safety networks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de-DE" dirty="0"/>
          </a:p>
        </p:txBody>
      </p:sp>
      <p:pic>
        <p:nvPicPr>
          <p:cNvPr id="5" name="Picture 2" descr="http://www.kelmacgroup.com/image/data/bannertemplate_knowledgemanagement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63"/>
          <a:stretch/>
        </p:blipFill>
        <p:spPr bwMode="auto">
          <a:xfrm>
            <a:off x="826115" y="4293096"/>
            <a:ext cx="7424738" cy="211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9743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6" t="22855" r="12324" b="4071"/>
          <a:stretch/>
        </p:blipFill>
        <p:spPr bwMode="auto">
          <a:xfrm>
            <a:off x="467544" y="1412776"/>
            <a:ext cx="8208912" cy="5192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83684" y="1108909"/>
            <a:ext cx="8576632" cy="607734"/>
          </a:xfrm>
        </p:spPr>
        <p:txBody>
          <a:bodyPr>
            <a:noAutofit/>
          </a:bodyPr>
          <a:lstStyle/>
          <a:p>
            <a:pPr marL="285750" indent="-285750">
              <a:buClr>
                <a:srgbClr val="33B2B2"/>
              </a:buClr>
              <a:buFont typeface="Wingdings" panose="05000000000000000000" pitchFamily="2" charset="2"/>
              <a:buChar char="§"/>
            </a:pPr>
            <a:r>
              <a:rPr lang="en-US" sz="1800" dirty="0" smtClean="0">
                <a:ea typeface="+mn-ea"/>
              </a:rPr>
              <a:t>Identifying</a:t>
            </a:r>
            <a:r>
              <a:rPr lang="en-US" sz="1800" dirty="0" smtClean="0"/>
              <a:t> the main Stakeholder: Authorities, experts, operators, R&amp;D, …</a:t>
            </a:r>
            <a:endParaRPr lang="de-DE" sz="1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243840" y="580986"/>
            <a:ext cx="8576632" cy="399742"/>
          </a:xfrm>
          <a:prstGeom prst="rect">
            <a:avLst/>
          </a:prstGeom>
        </p:spPr>
        <p:txBody>
          <a:bodyPr vert="horz" lIns="0" tIns="0" rIns="0" bIns="0" rtlCol="0" anchor="t" anchorCtr="0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i="0" kern="1200" baseline="0">
                <a:solidFill>
                  <a:schemeClr val="tx1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 dirty="0" smtClean="0"/>
              <a:t>KM on Nuclear Safety in Germany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16858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580986"/>
            <a:ext cx="8640960" cy="471750"/>
          </a:xfrm>
        </p:spPr>
        <p:txBody>
          <a:bodyPr>
            <a:noAutofit/>
          </a:bodyPr>
          <a:lstStyle/>
          <a:p>
            <a:r>
              <a:rPr lang="en-US" dirty="0" smtClean="0"/>
              <a:t>KM on Nuclear Safety in Germany: Background </a:t>
            </a:r>
            <a:r>
              <a:rPr lang="en-US" dirty="0" smtClean="0">
                <a:sym typeface="Wingdings" panose="05000000000000000000" pitchFamily="2" charset="2"/>
              </a:rPr>
              <a:t></a:t>
            </a:r>
            <a:r>
              <a:rPr lang="en-US" dirty="0" smtClean="0"/>
              <a:t> How we start?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>
                <a:solidFill>
                  <a:prstClr val="black"/>
                </a:solidFill>
              </a:rPr>
              <a:t>4th ASEM Workshop, October, Madrid, Spain</a:t>
            </a:r>
            <a:endParaRPr lang="de-DE" dirty="0">
              <a:solidFill>
                <a:prstClr val="black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>
          <a:xfrm>
            <a:off x="263747" y="1268760"/>
            <a:ext cx="8647200" cy="5443650"/>
          </a:xfrm>
        </p:spPr>
        <p:txBody>
          <a:bodyPr/>
          <a:lstStyle/>
          <a:p>
            <a:r>
              <a:rPr lang="en-US" b="1" dirty="0" smtClean="0"/>
              <a:t>Phases</a:t>
            </a:r>
          </a:p>
          <a:p>
            <a:pPr marL="290513" indent="-285750">
              <a:buFont typeface="Arial" pitchFamily="34" charset="0"/>
              <a:buChar char="•"/>
            </a:pPr>
            <a:r>
              <a:rPr lang="en-US" dirty="0" smtClean="0"/>
              <a:t>1. Documents </a:t>
            </a:r>
            <a:r>
              <a:rPr lang="en-US" dirty="0"/>
              <a:t>collected on the own desktops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and in own </a:t>
            </a:r>
            <a:r>
              <a:rPr lang="en-US" dirty="0"/>
              <a:t>file </a:t>
            </a:r>
            <a:r>
              <a:rPr lang="en-US" dirty="0" smtClean="0"/>
              <a:t>systems</a:t>
            </a:r>
          </a:p>
          <a:p>
            <a:pPr marL="290513" indent="-285750">
              <a:buFont typeface="Arial" pitchFamily="34" charset="0"/>
              <a:buChar char="•"/>
            </a:pPr>
            <a:r>
              <a:rPr lang="en-US" dirty="0" smtClean="0"/>
              <a:t>2. Information in different databases (DVD, browser-based)</a:t>
            </a:r>
            <a:br>
              <a:rPr lang="en-US" dirty="0" smtClean="0"/>
            </a:br>
            <a:r>
              <a:rPr lang="en-US" sz="1600" dirty="0" smtClean="0"/>
              <a:t>(NPP-Handbooks, </a:t>
            </a:r>
            <a:r>
              <a:rPr lang="en-US" sz="1600" dirty="0" err="1" smtClean="0"/>
              <a:t>MediaWiki</a:t>
            </a:r>
            <a:r>
              <a:rPr lang="en-US" sz="1600" dirty="0" smtClean="0"/>
              <a:t>, Country Reports,…)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290513" indent="-285750">
              <a:buFont typeface="Arial" pitchFamily="34" charset="0"/>
              <a:buChar char="•"/>
            </a:pPr>
            <a:r>
              <a:rPr lang="en-US" dirty="0" smtClean="0"/>
              <a:t>3. SharePoint based separate Intranets of the BMUB and GRS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279" y="4941187"/>
            <a:ext cx="2370137" cy="1555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Grafik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948" y="4940637"/>
            <a:ext cx="2517774" cy="1555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44208" y="1124744"/>
            <a:ext cx="2357437" cy="1555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 descr="DokuOst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28461" y="2924944"/>
            <a:ext cx="2517775" cy="151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Startseite_HB_10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1465" y="2924944"/>
            <a:ext cx="2420937" cy="151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nhaltsplatzhalter 3" descr="GRS3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56311" y="2889518"/>
            <a:ext cx="2370138" cy="1511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456311" y="5517232"/>
            <a:ext cx="235743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 inter-institutional I_K&amp;C platform </a:t>
            </a:r>
            <a:br>
              <a:rPr lang="en-US" sz="2000" b="1" dirty="0" smtClean="0">
                <a:solidFill>
                  <a:schemeClr val="tx2"/>
                </a:solidFill>
                <a:sym typeface="Wingdings" panose="05000000000000000000" pitchFamily="2" charset="2"/>
              </a:rPr>
            </a:br>
            <a:r>
              <a:rPr lang="en-US" sz="2000" b="1" dirty="0" smtClean="0">
                <a:solidFill>
                  <a:schemeClr val="tx2"/>
                </a:solidFill>
                <a:sym typeface="Wingdings" panose="05000000000000000000" pitchFamily="2" charset="2"/>
              </a:rPr>
              <a:t>is missing</a:t>
            </a:r>
            <a:endParaRPr lang="en-US" sz="2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83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/>
          <p:cNvSpPr/>
          <p:nvPr/>
        </p:nvSpPr>
        <p:spPr>
          <a:xfrm>
            <a:off x="179388" y="3259138"/>
            <a:ext cx="8785225" cy="22812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388" y="549275"/>
            <a:ext cx="8785225" cy="6064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de-DE" sz="2200" dirty="0" err="1" smtClean="0"/>
              <a:t>Three</a:t>
            </a:r>
            <a:r>
              <a:rPr lang="de-DE" sz="2200" dirty="0" smtClean="0"/>
              <a:t> </a:t>
            </a:r>
            <a:r>
              <a:rPr lang="de-DE" sz="2200" dirty="0" err="1" smtClean="0"/>
              <a:t>level</a:t>
            </a:r>
            <a:r>
              <a:rPr lang="de-DE" sz="2200" dirty="0" smtClean="0"/>
              <a:t> </a:t>
            </a:r>
            <a:r>
              <a:rPr lang="de-DE" sz="2200" dirty="0" err="1"/>
              <a:t>of</a:t>
            </a:r>
            <a:r>
              <a:rPr lang="de-DE" sz="2200" dirty="0"/>
              <a:t> national </a:t>
            </a:r>
            <a:r>
              <a:rPr lang="de-DE" sz="2200" dirty="0" err="1" smtClean="0"/>
              <a:t>platforms</a:t>
            </a:r>
            <a:r>
              <a:rPr lang="de-DE" sz="2200" dirty="0" smtClean="0"/>
              <a:t> on </a:t>
            </a:r>
            <a:r>
              <a:rPr lang="de-DE" sz="2200" dirty="0" err="1" smtClean="0"/>
              <a:t>nuclear</a:t>
            </a:r>
            <a:r>
              <a:rPr lang="de-DE" sz="2200" dirty="0" smtClean="0"/>
              <a:t> </a:t>
            </a:r>
            <a:r>
              <a:rPr lang="de-DE" sz="2200" dirty="0" err="1" smtClean="0"/>
              <a:t>safety</a:t>
            </a:r>
            <a:r>
              <a:rPr lang="de-DE" sz="2200" dirty="0" smtClean="0"/>
              <a:t> </a:t>
            </a:r>
            <a:r>
              <a:rPr lang="de-DE" sz="2200" dirty="0" err="1" smtClean="0"/>
              <a:t>matters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Public: Internet </a:t>
            </a:r>
            <a:r>
              <a:rPr lang="de-DE" dirty="0">
                <a:sym typeface="Wingdings" pitchFamily="2" charset="2"/>
              </a:rPr>
              <a:t> </a:t>
            </a:r>
            <a:r>
              <a:rPr lang="de-DE" dirty="0"/>
              <a:t> </a:t>
            </a:r>
            <a:r>
              <a:rPr lang="de-DE" dirty="0" smtClean="0"/>
              <a:t>Team Area (Extranet): InfoServer </a:t>
            </a:r>
            <a:r>
              <a:rPr lang="de-DE" dirty="0">
                <a:sym typeface="Wingdings" pitchFamily="2" charset="2"/>
              </a:rPr>
              <a:t> </a:t>
            </a:r>
            <a:r>
              <a:rPr lang="de-DE" dirty="0" smtClean="0">
                <a:sym typeface="Wingdings" pitchFamily="2" charset="2"/>
              </a:rPr>
              <a:t>Internal: Intranet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403350" y="2322513"/>
            <a:ext cx="1439863" cy="5762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 smtClean="0"/>
              <a:t>BMUB</a:t>
            </a:r>
            <a:r>
              <a:rPr lang="de-DE" dirty="0"/>
              <a:t/>
            </a:r>
            <a:br>
              <a:rPr lang="de-DE" dirty="0"/>
            </a:br>
            <a:r>
              <a:rPr lang="de-DE" sz="1200" dirty="0"/>
              <a:t>Internet</a:t>
            </a:r>
          </a:p>
        </p:txBody>
      </p:sp>
      <p:sp>
        <p:nvSpPr>
          <p:cNvPr id="7" name="Rechteck 6"/>
          <p:cNvSpPr/>
          <p:nvPr/>
        </p:nvSpPr>
        <p:spPr>
          <a:xfrm>
            <a:off x="1403350" y="4087813"/>
            <a:ext cx="1439863" cy="5762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RS-Portal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Intranet</a:t>
            </a:r>
          </a:p>
        </p:txBody>
      </p:sp>
      <p:sp>
        <p:nvSpPr>
          <p:cNvPr id="9" name="Rechteck 8"/>
          <p:cNvSpPr/>
          <p:nvPr/>
        </p:nvSpPr>
        <p:spPr>
          <a:xfrm>
            <a:off x="6011863" y="2322513"/>
            <a:ext cx="1439862" cy="5762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GRS</a:t>
            </a:r>
            <a:br>
              <a:rPr lang="de-DE" dirty="0"/>
            </a:br>
            <a:r>
              <a:rPr lang="de-DE" sz="1200" dirty="0"/>
              <a:t>Internet</a:t>
            </a:r>
          </a:p>
        </p:txBody>
      </p:sp>
      <p:sp>
        <p:nvSpPr>
          <p:cNvPr id="10" name="Rechteck 9"/>
          <p:cNvSpPr/>
          <p:nvPr/>
        </p:nvSpPr>
        <p:spPr>
          <a:xfrm>
            <a:off x="6011863" y="4087813"/>
            <a:ext cx="1439862" cy="5762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GRS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Intranet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7485063" y="4956175"/>
            <a:ext cx="1112837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de-DE" sz="1600" b="1" dirty="0">
                <a:solidFill>
                  <a:schemeClr val="bg1">
                    <a:lumMod val="50000"/>
                  </a:schemeClr>
                </a:solidFill>
              </a:rPr>
              <a:t>SharePoint</a:t>
            </a:r>
          </a:p>
          <a:p>
            <a:pPr>
              <a:defRPr/>
            </a:pPr>
            <a:r>
              <a:rPr lang="de-DE" sz="1600" b="1" dirty="0">
                <a:solidFill>
                  <a:schemeClr val="bg1">
                    <a:lumMod val="50000"/>
                  </a:schemeClr>
                </a:solidFill>
              </a:rPr>
              <a:t>basiert</a:t>
            </a:r>
          </a:p>
        </p:txBody>
      </p:sp>
      <p:cxnSp>
        <p:nvCxnSpPr>
          <p:cNvPr id="14" name="Gewinkelte Verbindung 13"/>
          <p:cNvCxnSpPr>
            <a:stCxn id="6" idx="3"/>
            <a:endCxn id="11" idx="0"/>
          </p:cNvCxnSpPr>
          <p:nvPr/>
        </p:nvCxnSpPr>
        <p:spPr>
          <a:xfrm>
            <a:off x="2843213" y="2611438"/>
            <a:ext cx="1584325" cy="1152525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winkelte Verbindung 15"/>
          <p:cNvCxnSpPr>
            <a:stCxn id="9" idx="1"/>
            <a:endCxn id="11" idx="0"/>
          </p:cNvCxnSpPr>
          <p:nvPr/>
        </p:nvCxnSpPr>
        <p:spPr>
          <a:xfrm rot="10800000" flipV="1">
            <a:off x="4427538" y="2611438"/>
            <a:ext cx="1584325" cy="1152525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>
            <a:stCxn id="7" idx="3"/>
            <a:endCxn id="11" idx="1"/>
          </p:cNvCxnSpPr>
          <p:nvPr/>
        </p:nvCxnSpPr>
        <p:spPr>
          <a:xfrm>
            <a:off x="2843213" y="4375150"/>
            <a:ext cx="86518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>
            <a:stCxn id="11" idx="3"/>
            <a:endCxn id="10" idx="1"/>
          </p:cNvCxnSpPr>
          <p:nvPr/>
        </p:nvCxnSpPr>
        <p:spPr>
          <a:xfrm>
            <a:off x="5148263" y="4375150"/>
            <a:ext cx="863600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>
            <a:stCxn id="9" idx="2"/>
            <a:endCxn id="10" idx="0"/>
          </p:cNvCxnSpPr>
          <p:nvPr/>
        </p:nvCxnSpPr>
        <p:spPr>
          <a:xfrm>
            <a:off x="6732588" y="2898775"/>
            <a:ext cx="0" cy="118903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stCxn id="6" idx="2"/>
            <a:endCxn id="7" idx="0"/>
          </p:cNvCxnSpPr>
          <p:nvPr/>
        </p:nvCxnSpPr>
        <p:spPr>
          <a:xfrm>
            <a:off x="2124075" y="2898775"/>
            <a:ext cx="0" cy="118903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Wolke 24"/>
          <p:cNvSpPr/>
          <p:nvPr/>
        </p:nvSpPr>
        <p:spPr>
          <a:xfrm>
            <a:off x="179139" y="1677194"/>
            <a:ext cx="4895850" cy="3960812"/>
          </a:xfrm>
          <a:prstGeom prst="cloud">
            <a:avLst/>
          </a:prstGeom>
          <a:solidFill>
            <a:schemeClr val="accent2">
              <a:lumMod val="40000"/>
              <a:lumOff val="60000"/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6" name="Wolke 25"/>
          <p:cNvSpPr/>
          <p:nvPr/>
        </p:nvSpPr>
        <p:spPr>
          <a:xfrm>
            <a:off x="4096786" y="1707115"/>
            <a:ext cx="5040313" cy="3833260"/>
          </a:xfrm>
          <a:prstGeom prst="cloud">
            <a:avLst/>
          </a:prstGeom>
          <a:solidFill>
            <a:srgbClr val="50D07B">
              <a:alpha val="10000"/>
            </a:srgbClr>
          </a:solidFill>
          <a:ln>
            <a:solidFill>
              <a:srgbClr val="4FD16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4" name="Textfeld 33"/>
          <p:cNvSpPr txBox="1">
            <a:spLocks noChangeArrowheads="1"/>
          </p:cNvSpPr>
          <p:nvPr/>
        </p:nvSpPr>
        <p:spPr bwMode="auto">
          <a:xfrm>
            <a:off x="7834313" y="2917825"/>
            <a:ext cx="1225550" cy="2762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ts val="600"/>
              </a:spcBef>
              <a:buClr>
                <a:srgbClr val="33B2B2"/>
              </a:buClr>
              <a:buSzPct val="100000"/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ts val="600"/>
              </a:spcBef>
              <a:buClr>
                <a:srgbClr val="95B3D7"/>
              </a:buClr>
              <a:buFont typeface="Wingdings" pitchFamily="2" charset="2"/>
              <a:buChar char="§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ts val="600"/>
              </a:spcBef>
              <a:buClr>
                <a:srgbClr val="95B3D7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ts val="600"/>
              </a:spcBef>
              <a:buFont typeface="Symbol" pitchFamily="18" charset="2"/>
              <a:buChar char="-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de-DE" altLang="de-DE" sz="1200" b="1" dirty="0">
                <a:solidFill>
                  <a:schemeClr val="bg1"/>
                </a:solidFill>
                <a:latin typeface="Calibri" pitchFamily="34" charset="0"/>
              </a:rPr>
              <a:t>open </a:t>
            </a:r>
            <a:r>
              <a:rPr lang="de-DE" altLang="de-DE" sz="1200" b="1" dirty="0" err="1">
                <a:solidFill>
                  <a:schemeClr val="bg1"/>
                </a:solidFill>
                <a:latin typeface="Calibri" pitchFamily="34" charset="0"/>
              </a:rPr>
              <a:t>area</a:t>
            </a:r>
            <a:endParaRPr lang="de-DE" altLang="de-DE" sz="1200" b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7" name="Textfeld 26"/>
          <p:cNvSpPr txBox="1"/>
          <p:nvPr/>
        </p:nvSpPr>
        <p:spPr>
          <a:xfrm>
            <a:off x="7831138" y="3427413"/>
            <a:ext cx="1225550" cy="460375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open and restricted area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7856538" y="4103688"/>
            <a:ext cx="1223962" cy="27622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/>
              <a:t>restricted area</a:t>
            </a:r>
          </a:p>
        </p:txBody>
      </p:sp>
      <p:sp>
        <p:nvSpPr>
          <p:cNvPr id="11" name="Rechteck 10"/>
          <p:cNvSpPr/>
          <p:nvPr/>
        </p:nvSpPr>
        <p:spPr>
          <a:xfrm>
            <a:off x="3708400" y="3763963"/>
            <a:ext cx="1439863" cy="12239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 smtClean="0">
                <a:solidFill>
                  <a:schemeClr val="tx1"/>
                </a:solidFill>
              </a:rPr>
              <a:t>BMUB/GRS</a:t>
            </a:r>
            <a:r>
              <a:rPr lang="de-DE" b="1" dirty="0">
                <a:solidFill>
                  <a:schemeClr val="tx1"/>
                </a:solidFill>
              </a:rPr>
              <a:t/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sz="1400" b="1" dirty="0" smtClean="0">
                <a:solidFill>
                  <a:schemeClr val="tx1"/>
                </a:solidFill>
              </a:rPr>
              <a:t>InfoServer</a:t>
            </a:r>
            <a:br>
              <a:rPr lang="de-DE" sz="1400" b="1" dirty="0" smtClean="0">
                <a:solidFill>
                  <a:schemeClr val="tx1"/>
                </a:solidFill>
              </a:rPr>
            </a:br>
            <a:r>
              <a:rPr lang="de-DE" sz="1400" b="1" dirty="0" smtClean="0">
                <a:solidFill>
                  <a:schemeClr val="tx1"/>
                </a:solidFill>
              </a:rPr>
              <a:t>PNS</a:t>
            </a:r>
            <a:endParaRPr lang="de-DE" sz="1400" b="1" dirty="0">
              <a:solidFill>
                <a:schemeClr val="tx1"/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18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431072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6" grpId="0" animBg="1"/>
      <p:bldP spid="7" grpId="0" animBg="1"/>
      <p:bldP spid="9" grpId="0" animBg="1"/>
      <p:bldP spid="10" grpId="0" animBg="1"/>
      <p:bldP spid="12" grpId="0"/>
      <p:bldP spid="24" grpId="0" animBg="1"/>
      <p:bldP spid="27" grpId="0" animBg="1"/>
      <p:bldP spid="28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476672"/>
            <a:ext cx="8432616" cy="712048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External </a:t>
            </a:r>
            <a:r>
              <a:rPr lang="en-US" dirty="0"/>
              <a:t>Knowledge and Collaboration Portal </a:t>
            </a:r>
            <a:r>
              <a:rPr lang="en-US" dirty="0" smtClean="0"/>
              <a:t>of BMUB </a:t>
            </a:r>
            <a:br>
              <a:rPr lang="en-US" dirty="0" smtClean="0"/>
            </a:br>
            <a:r>
              <a:rPr lang="en-US" dirty="0" smtClean="0">
                <a:solidFill>
                  <a:srgbClr val="FFC000"/>
                </a:solidFill>
              </a:rPr>
              <a:t>Extranet: Portal for Nuclear Safety (PNS)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0" lvl="1" indent="0">
              <a:spcBef>
                <a:spcPts val="0"/>
              </a:spcBef>
              <a:buNone/>
            </a:pPr>
            <a:r>
              <a:rPr lang="en-US" b="1" dirty="0" smtClean="0"/>
              <a:t>BMUB Extranet is the KM and collaboration facet with authorized access 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The PNS is a platform for nuclear safety and security  including radiation protection, transport and waste safety.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It is used by BMUB for national purposes (exchange of information and collaboration with German state authorities, advisory bodies, TSOs and others)</a:t>
            </a:r>
          </a:p>
          <a:p>
            <a:pPr lvl="1">
              <a:spcBef>
                <a:spcPts val="0"/>
              </a:spcBef>
            </a:pPr>
            <a:r>
              <a:rPr lang="en-US" dirty="0" smtClean="0"/>
              <a:t>It is used by BMUB for international purposes (storage </a:t>
            </a:r>
            <a:r>
              <a:rPr lang="en-US" dirty="0"/>
              <a:t>of information and </a:t>
            </a:r>
            <a:r>
              <a:rPr lang="en-US" dirty="0" smtClean="0"/>
              <a:t>space for collaboration to prepare German positions</a:t>
            </a:r>
            <a:r>
              <a:rPr lang="en-US" dirty="0"/>
              <a:t>)</a:t>
            </a:r>
          </a:p>
          <a:p>
            <a:pPr lvl="1"/>
            <a:r>
              <a:rPr lang="en-US" dirty="0" smtClean="0"/>
              <a:t> </a:t>
            </a:r>
          </a:p>
          <a:p>
            <a:endParaRPr lang="de-DE" dirty="0"/>
          </a:p>
        </p:txBody>
      </p:sp>
      <p:pic>
        <p:nvPicPr>
          <p:cNvPr id="5" name="Grafik 4" descr="Bildschirmausschnitt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140968"/>
            <a:ext cx="8546158" cy="3384376"/>
          </a:xfrm>
          <a:prstGeom prst="rect">
            <a:avLst/>
          </a:prstGeom>
        </p:spPr>
      </p:pic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19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8809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1"/>
            <a:r>
              <a:rPr lang="en-US" b="1" dirty="0" smtClean="0"/>
              <a:t>Organizational</a:t>
            </a:r>
            <a:r>
              <a:rPr lang="en-US" dirty="0" smtClean="0"/>
              <a:t> (institutional) </a:t>
            </a:r>
            <a:r>
              <a:rPr lang="en-US" b="1" dirty="0" smtClean="0"/>
              <a:t>knowledge management</a:t>
            </a:r>
            <a:r>
              <a:rPr lang="en-US" dirty="0" smtClean="0"/>
              <a:t>: </a:t>
            </a:r>
          </a:p>
          <a:p>
            <a:pPr lvl="2"/>
            <a:r>
              <a:rPr lang="en-US" dirty="0" smtClean="0"/>
              <a:t>KM as top priority of GRS</a:t>
            </a:r>
          </a:p>
          <a:p>
            <a:pPr lvl="2"/>
            <a:r>
              <a:rPr lang="en-US" dirty="0" smtClean="0"/>
              <a:t>GRS Portal - Main </a:t>
            </a:r>
            <a:r>
              <a:rPr lang="en-US" dirty="0"/>
              <a:t>platform to support internal </a:t>
            </a:r>
            <a:r>
              <a:rPr lang="en-US" dirty="0" smtClean="0"/>
              <a:t>KM</a:t>
            </a:r>
          </a:p>
          <a:p>
            <a:pPr lvl="2"/>
            <a:r>
              <a:rPr lang="en-US" dirty="0" smtClean="0"/>
              <a:t>Project Center - Information, knowledge and collaboration for </a:t>
            </a:r>
            <a:r>
              <a:rPr lang="en-US" dirty="0"/>
              <a:t>project </a:t>
            </a:r>
            <a:r>
              <a:rPr lang="en-US" dirty="0" smtClean="0"/>
              <a:t>purposes </a:t>
            </a:r>
          </a:p>
          <a:p>
            <a:pPr lvl="2"/>
            <a:r>
              <a:rPr lang="en-US" dirty="0" smtClean="0"/>
              <a:t>Team-Sites - collaboration </a:t>
            </a:r>
            <a:r>
              <a:rPr lang="en-US" dirty="0"/>
              <a:t>and team </a:t>
            </a:r>
            <a:r>
              <a:rPr lang="en-US" dirty="0" smtClean="0"/>
              <a:t>working</a:t>
            </a:r>
          </a:p>
          <a:p>
            <a:pPr lvl="2"/>
            <a:r>
              <a:rPr lang="en-US" dirty="0" smtClean="0"/>
              <a:t>Knowledge-Sites – specific technical areas of knowledge </a:t>
            </a:r>
          </a:p>
          <a:p>
            <a:pPr lvl="1"/>
            <a:r>
              <a:rPr lang="en-US" b="1" dirty="0"/>
              <a:t>National </a:t>
            </a:r>
            <a:r>
              <a:rPr lang="en-US" b="1" dirty="0" smtClean="0"/>
              <a:t>knowledge networking </a:t>
            </a:r>
            <a:r>
              <a:rPr lang="en-US" dirty="0" smtClean="0"/>
              <a:t>for regulatory purposes</a:t>
            </a:r>
          </a:p>
          <a:p>
            <a:pPr lvl="1"/>
            <a:r>
              <a:rPr lang="en-US" b="1" dirty="0" smtClean="0"/>
              <a:t>Capacity </a:t>
            </a:r>
            <a:r>
              <a:rPr lang="en-US" b="1" dirty="0"/>
              <a:t>building </a:t>
            </a:r>
            <a:r>
              <a:rPr lang="en-US" dirty="0"/>
              <a:t>and human resources </a:t>
            </a:r>
            <a:r>
              <a:rPr lang="en-US" dirty="0" smtClean="0"/>
              <a:t>development at GRS</a:t>
            </a:r>
          </a:p>
          <a:p>
            <a:pPr lvl="1"/>
            <a:r>
              <a:rPr lang="en-US" dirty="0" smtClean="0"/>
              <a:t>KM of the </a:t>
            </a:r>
            <a:r>
              <a:rPr lang="en-US" b="1" dirty="0" smtClean="0"/>
              <a:t>European </a:t>
            </a:r>
            <a:r>
              <a:rPr lang="en-US" b="1" dirty="0"/>
              <a:t>TSO network </a:t>
            </a:r>
            <a:r>
              <a:rPr lang="en-US" dirty="0"/>
              <a:t>(ETSON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1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580985"/>
            <a:ext cx="8648640" cy="543759"/>
          </a:xfrm>
        </p:spPr>
        <p:txBody>
          <a:bodyPr>
            <a:normAutofit/>
          </a:bodyPr>
          <a:lstStyle/>
          <a:p>
            <a:pPr algn="ctr"/>
            <a:r>
              <a:rPr lang="en-GB" dirty="0" smtClean="0"/>
              <a:t>Additional to PNS: German NNRP is a focal point for platforms of KM</a:t>
            </a:r>
            <a:endParaRPr lang="de-DE" b="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1" t="18057" r="2408" b="3479"/>
          <a:stretch/>
        </p:blipFill>
        <p:spPr bwMode="auto">
          <a:xfrm>
            <a:off x="2940300" y="2251286"/>
            <a:ext cx="3302245" cy="22696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>
          <a:xfrm>
            <a:off x="7403548" y="1468234"/>
            <a:ext cx="16192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>
                <a:solidFill>
                  <a:srgbClr val="0000FF"/>
                </a:solidFill>
              </a:rPr>
              <a:t>National Reports</a:t>
            </a:r>
          </a:p>
        </p:txBody>
      </p:sp>
      <p:pic>
        <p:nvPicPr>
          <p:cNvPr id="1026" name="Picture 2" descr="http://sr.photos3.fotosearch.com/bthumb/CSP/CSP990/k114793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77" y="1883074"/>
            <a:ext cx="1618588" cy="1076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hteck 7"/>
          <p:cNvSpPr/>
          <p:nvPr/>
        </p:nvSpPr>
        <p:spPr>
          <a:xfrm>
            <a:off x="7281997" y="3216856"/>
            <a:ext cx="17760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>
                <a:solidFill>
                  <a:srgbClr val="0000FF"/>
                </a:solidFill>
              </a:rPr>
              <a:t>National Networks</a:t>
            </a:r>
          </a:p>
        </p:txBody>
      </p:sp>
      <p:pic>
        <p:nvPicPr>
          <p:cNvPr id="1030" name="Picture 6" descr="http://sr.photos2.fotosearch.com/bthumb/UNN/UNN308/u134586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177" y="3579633"/>
            <a:ext cx="1619250" cy="12954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hteck 12"/>
          <p:cNvSpPr/>
          <p:nvPr/>
        </p:nvSpPr>
        <p:spPr>
          <a:xfrm>
            <a:off x="61364" y="1468234"/>
            <a:ext cx="254633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600" dirty="0" err="1">
                <a:solidFill>
                  <a:srgbClr val="0000FF"/>
                </a:solidFill>
              </a:rPr>
              <a:t>Regulatory</a:t>
            </a:r>
            <a:r>
              <a:rPr lang="de-DE" sz="1600" dirty="0">
                <a:solidFill>
                  <a:srgbClr val="0000FF"/>
                </a:solidFill>
              </a:rPr>
              <a:t> Knowledge Base</a:t>
            </a:r>
          </a:p>
        </p:txBody>
      </p:sp>
      <p:sp>
        <p:nvSpPr>
          <p:cNvPr id="14" name="Rechteck 13"/>
          <p:cNvSpPr/>
          <p:nvPr/>
        </p:nvSpPr>
        <p:spPr>
          <a:xfrm>
            <a:off x="61364" y="5059614"/>
            <a:ext cx="28544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dirty="0">
                <a:solidFill>
                  <a:srgbClr val="0000FF"/>
                </a:solidFill>
              </a:rPr>
              <a:t>Review and A</a:t>
            </a:r>
            <a:r>
              <a:rPr lang="en-US" altLang="de-DE" sz="1600" dirty="0" smtClean="0">
                <a:solidFill>
                  <a:srgbClr val="0000FF"/>
                </a:solidFill>
              </a:rPr>
              <a:t>ppraisal Services </a:t>
            </a:r>
          </a:p>
          <a:p>
            <a:r>
              <a:rPr lang="en-US" altLang="de-DE" sz="1600" dirty="0" smtClean="0">
                <a:solidFill>
                  <a:srgbClr val="0000FF"/>
                </a:solidFill>
              </a:rPr>
              <a:t>performed </a:t>
            </a:r>
            <a:r>
              <a:rPr lang="en-US" altLang="de-DE" sz="1600" dirty="0">
                <a:solidFill>
                  <a:srgbClr val="0000FF"/>
                </a:solidFill>
              </a:rPr>
              <a:t>for the country</a:t>
            </a:r>
            <a:endParaRPr lang="de-DE" sz="1600" dirty="0">
              <a:solidFill>
                <a:srgbClr val="0000FF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61364" y="3216856"/>
            <a:ext cx="29884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dirty="0">
                <a:solidFill>
                  <a:srgbClr val="0000FF"/>
                </a:solidFill>
              </a:rPr>
              <a:t>National event </a:t>
            </a:r>
            <a:r>
              <a:rPr lang="en-US" altLang="de-DE" sz="1600" dirty="0" smtClean="0">
                <a:solidFill>
                  <a:srgbClr val="0000FF"/>
                </a:solidFill>
              </a:rPr>
              <a:t>reporting</a:t>
            </a:r>
          </a:p>
          <a:p>
            <a:r>
              <a:rPr lang="en-US" altLang="de-DE" sz="1600" dirty="0" smtClean="0">
                <a:solidFill>
                  <a:srgbClr val="0000FF"/>
                </a:solidFill>
              </a:rPr>
              <a:t>and feedback </a:t>
            </a:r>
            <a:r>
              <a:rPr lang="en-US" altLang="de-DE" sz="1600" dirty="0">
                <a:solidFill>
                  <a:srgbClr val="0000FF"/>
                </a:solidFill>
              </a:rPr>
              <a:t>system</a:t>
            </a:r>
            <a:endParaRPr lang="de-DE" sz="1600" dirty="0">
              <a:solidFill>
                <a:srgbClr val="0000FF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652120" y="5059613"/>
            <a:ext cx="34657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de-DE" sz="1600" dirty="0">
                <a:solidFill>
                  <a:srgbClr val="0000FF"/>
                </a:solidFill>
              </a:rPr>
              <a:t>National and I</a:t>
            </a:r>
            <a:r>
              <a:rPr lang="en-US" altLang="de-DE" sz="1600" dirty="0" smtClean="0">
                <a:solidFill>
                  <a:srgbClr val="0000FF"/>
                </a:solidFill>
              </a:rPr>
              <a:t>nternational </a:t>
            </a:r>
            <a:r>
              <a:rPr lang="en-US" altLang="de-DE" sz="1600" dirty="0">
                <a:solidFill>
                  <a:srgbClr val="0000FF"/>
                </a:solidFill>
              </a:rPr>
              <a:t>D</a:t>
            </a:r>
            <a:r>
              <a:rPr lang="en-US" altLang="de-DE" sz="1600" dirty="0" smtClean="0">
                <a:solidFill>
                  <a:srgbClr val="0000FF"/>
                </a:solidFill>
              </a:rPr>
              <a:t>atabases </a:t>
            </a:r>
          </a:p>
          <a:p>
            <a:pPr algn="r"/>
            <a:r>
              <a:rPr lang="en-US" altLang="de-DE" sz="1600" dirty="0" smtClean="0">
                <a:solidFill>
                  <a:srgbClr val="0000FF"/>
                </a:solidFill>
              </a:rPr>
              <a:t>with </a:t>
            </a:r>
            <a:r>
              <a:rPr lang="en-US" altLang="de-DE" sz="1600" dirty="0">
                <a:solidFill>
                  <a:srgbClr val="0000FF"/>
                </a:solidFill>
              </a:rPr>
              <a:t>information related to the country</a:t>
            </a:r>
            <a:endParaRPr lang="de-DE" sz="1600" dirty="0">
              <a:solidFill>
                <a:srgbClr val="0000FF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083310" y="5059614"/>
            <a:ext cx="2576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de-DE" sz="1600" dirty="0">
                <a:solidFill>
                  <a:srgbClr val="0000FF"/>
                </a:solidFill>
              </a:rPr>
              <a:t>Regulatory body and involved parties</a:t>
            </a:r>
            <a:endParaRPr lang="de-DE" sz="1600" dirty="0">
              <a:solidFill>
                <a:srgbClr val="0000FF"/>
              </a:solidFill>
            </a:endParaRP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3684" y="5621240"/>
            <a:ext cx="3081434" cy="809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9" name="Picture 15" descr="http://sr.photos1.fotosearch.com/bthumb/CSP/CSP345/k345229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02" y="3798708"/>
            <a:ext cx="1619250" cy="10763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1" name="Picture 17" descr="https://encrypted-tbn0.gstatic.com/images?q=tbn:ANd9GcSGH2lIxV6I-QJ70JG-CG4pDCnBWtJ2DPEH4oFPvxrENFPJSFtY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915"/>
          <a:stretch/>
        </p:blipFill>
        <p:spPr bwMode="auto">
          <a:xfrm>
            <a:off x="138702" y="5621240"/>
            <a:ext cx="2719088" cy="809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Regulatory Pyramid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42" y="1883074"/>
            <a:ext cx="1495425" cy="1238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8" name="Picture 24" descr="http://gnssn.iaea.org/sites/auth/RegNet/CCA/GER/PictureLibrary/Beteiligte%20Institutionen_02.gif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366" y="5632813"/>
            <a:ext cx="1890211" cy="78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Gerade Verbindung mit Pfeil 21"/>
          <p:cNvCxnSpPr/>
          <p:nvPr/>
        </p:nvCxnSpPr>
        <p:spPr>
          <a:xfrm flipV="1">
            <a:off x="6434027" y="1806788"/>
            <a:ext cx="847970" cy="44449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50" name="Picture 26" descr="http://sr.photos2.fotosearch.com/bthumb/CSP/CSP990/k10599768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7960" y="1025470"/>
            <a:ext cx="1246067" cy="938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9" name="Gerade Verbindung mit Pfeil 38"/>
          <p:cNvCxnSpPr>
            <a:endCxn id="8" idx="1"/>
          </p:cNvCxnSpPr>
          <p:nvPr/>
        </p:nvCxnSpPr>
        <p:spPr>
          <a:xfrm>
            <a:off x="6444208" y="3386133"/>
            <a:ext cx="837789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echteck 9"/>
          <p:cNvSpPr/>
          <p:nvPr/>
        </p:nvSpPr>
        <p:spPr>
          <a:xfrm>
            <a:off x="2393203" y="1025470"/>
            <a:ext cx="2988448" cy="584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de-DE" sz="1600" dirty="0" smtClean="0">
                <a:solidFill>
                  <a:srgbClr val="0000FF"/>
                </a:solidFill>
              </a:rPr>
              <a:t>National radiation and nuclear facilities and </a:t>
            </a:r>
            <a:r>
              <a:rPr lang="en-US" altLang="de-DE" sz="1600" dirty="0">
                <a:solidFill>
                  <a:srgbClr val="0000FF"/>
                </a:solidFill>
              </a:rPr>
              <a:t>activities</a:t>
            </a:r>
            <a:endParaRPr lang="de-DE" sz="1600" dirty="0">
              <a:solidFill>
                <a:srgbClr val="0000FF"/>
              </a:solidFill>
            </a:endParaRPr>
          </a:p>
        </p:txBody>
      </p:sp>
      <p:cxnSp>
        <p:nvCxnSpPr>
          <p:cNvPr id="46" name="Gerade Verbindung mit Pfeil 45"/>
          <p:cNvCxnSpPr/>
          <p:nvPr/>
        </p:nvCxnSpPr>
        <p:spPr>
          <a:xfrm>
            <a:off x="6300497" y="4677829"/>
            <a:ext cx="431743" cy="381785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Gerade Verbindung mit Pfeil 49"/>
          <p:cNvCxnSpPr/>
          <p:nvPr/>
        </p:nvCxnSpPr>
        <p:spPr>
          <a:xfrm>
            <a:off x="4499992" y="4637806"/>
            <a:ext cx="0" cy="43756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Gerade Verbindung mit Pfeil 54"/>
          <p:cNvCxnSpPr/>
          <p:nvPr/>
        </p:nvCxnSpPr>
        <p:spPr>
          <a:xfrm flipH="1">
            <a:off x="2393203" y="4639336"/>
            <a:ext cx="477913" cy="42027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Gerade Verbindung mit Pfeil 57"/>
          <p:cNvCxnSpPr/>
          <p:nvPr/>
        </p:nvCxnSpPr>
        <p:spPr>
          <a:xfrm flipH="1">
            <a:off x="2033162" y="3555410"/>
            <a:ext cx="720081" cy="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Gerade Verbindung mit Pfeil 59"/>
          <p:cNvCxnSpPr/>
          <p:nvPr/>
        </p:nvCxnSpPr>
        <p:spPr>
          <a:xfrm flipH="1" flipV="1">
            <a:off x="2154247" y="1806788"/>
            <a:ext cx="703544" cy="444498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Gerade Verbindung mit Pfeil 62"/>
          <p:cNvCxnSpPr/>
          <p:nvPr/>
        </p:nvCxnSpPr>
        <p:spPr>
          <a:xfrm flipH="1" flipV="1">
            <a:off x="4371471" y="1648555"/>
            <a:ext cx="1" cy="469037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714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hteck 34"/>
          <p:cNvSpPr/>
          <p:nvPr/>
        </p:nvSpPr>
        <p:spPr>
          <a:xfrm>
            <a:off x="250825" y="1916113"/>
            <a:ext cx="8642350" cy="3295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IAEA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39" y="580986"/>
            <a:ext cx="8649335" cy="607734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dirty="0" smtClean="0"/>
              <a:t>Interconnection of national and international Knowledge Resources</a:t>
            </a:r>
            <a:br>
              <a:rPr lang="en-US" dirty="0" smtClean="0"/>
            </a:br>
            <a:r>
              <a:rPr lang="en-US" sz="1800" dirty="0" smtClean="0"/>
              <a:t>Internet </a:t>
            </a:r>
            <a:r>
              <a:rPr lang="en-US" sz="1800" dirty="0" smtClean="0">
                <a:sym typeface="Wingdings" pitchFamily="2" charset="2"/>
              </a:rPr>
              <a:t> </a:t>
            </a:r>
            <a:r>
              <a:rPr lang="en-US" sz="1800" dirty="0" smtClean="0"/>
              <a:t> Extranet: InfoServer/PNS/NNRP/GNSSN </a:t>
            </a:r>
            <a:r>
              <a:rPr lang="en-US" sz="1800" dirty="0" smtClean="0">
                <a:sym typeface="Wingdings" pitchFamily="2" charset="2"/>
              </a:rPr>
              <a:t> Intranet</a:t>
            </a:r>
            <a:endParaRPr lang="en-US" sz="1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4294967295"/>
          </p:nvPr>
        </p:nvSpPr>
        <p:spPr>
          <a:xfrm>
            <a:off x="250825" y="6626225"/>
            <a:ext cx="5754688" cy="33178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z="1050" smtClean="0"/>
              <a:t>4th ASEM Workshop, October, Madrid, Spain</a:t>
            </a:r>
            <a:endParaRPr lang="de-DE" sz="1050" dirty="0"/>
          </a:p>
        </p:txBody>
      </p:sp>
      <p:sp>
        <p:nvSpPr>
          <p:cNvPr id="27653" name="Foliennummernplatzhalter 3"/>
          <p:cNvSpPr>
            <a:spLocks noGrp="1"/>
          </p:cNvSpPr>
          <p:nvPr>
            <p:ph type="sldNum" sz="quarter" idx="4294967295"/>
          </p:nvPr>
        </p:nvSpPr>
        <p:spPr bwMode="auto">
          <a:xfrm>
            <a:off x="8261350" y="6626225"/>
            <a:ext cx="627063" cy="179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C43AB399-BAC5-403C-BEDB-9E9D8C5FA3C6}" type="slidenum">
              <a:rPr lang="de-DE" altLang="de-DE" sz="1100" smtClean="0">
                <a:latin typeface="Arial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de-DE" altLang="de-DE" sz="1100" smtClean="0">
              <a:latin typeface="Arial" charset="0"/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827088" y="1268413"/>
            <a:ext cx="1441450" cy="5762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 smtClean="0"/>
              <a:t>BMUB</a:t>
            </a:r>
            <a:r>
              <a:rPr lang="de-DE" dirty="0"/>
              <a:t/>
            </a:r>
            <a:br>
              <a:rPr lang="de-DE" dirty="0"/>
            </a:br>
            <a:r>
              <a:rPr lang="de-DE" sz="1200" dirty="0"/>
              <a:t>Internet</a:t>
            </a:r>
          </a:p>
        </p:txBody>
      </p:sp>
      <p:sp>
        <p:nvSpPr>
          <p:cNvPr id="7" name="Rechteck 6"/>
          <p:cNvSpPr/>
          <p:nvPr/>
        </p:nvSpPr>
        <p:spPr>
          <a:xfrm>
            <a:off x="827088" y="2384425"/>
            <a:ext cx="1441450" cy="5762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RS-Portal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Intranet</a:t>
            </a:r>
          </a:p>
        </p:txBody>
      </p:sp>
      <p:sp>
        <p:nvSpPr>
          <p:cNvPr id="8" name="Rechteck 7"/>
          <p:cNvSpPr/>
          <p:nvPr/>
        </p:nvSpPr>
        <p:spPr>
          <a:xfrm>
            <a:off x="3155950" y="4554538"/>
            <a:ext cx="1439863" cy="5762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GNSSN</a:t>
            </a:r>
          </a:p>
        </p:txBody>
      </p:sp>
      <p:sp>
        <p:nvSpPr>
          <p:cNvPr id="9" name="Rechteck 8"/>
          <p:cNvSpPr/>
          <p:nvPr/>
        </p:nvSpPr>
        <p:spPr>
          <a:xfrm>
            <a:off x="5435600" y="1268413"/>
            <a:ext cx="1439863" cy="5762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GRS</a:t>
            </a:r>
            <a:br>
              <a:rPr lang="de-DE" dirty="0"/>
            </a:br>
            <a:r>
              <a:rPr lang="de-DE" sz="1200" dirty="0"/>
              <a:t>Internet</a:t>
            </a:r>
          </a:p>
        </p:txBody>
      </p:sp>
      <p:sp>
        <p:nvSpPr>
          <p:cNvPr id="10" name="Rechteck 9"/>
          <p:cNvSpPr/>
          <p:nvPr/>
        </p:nvSpPr>
        <p:spPr>
          <a:xfrm>
            <a:off x="5435600" y="2384425"/>
            <a:ext cx="1439863" cy="576263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GRS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Intranet</a:t>
            </a:r>
          </a:p>
        </p:txBody>
      </p:sp>
      <p:sp>
        <p:nvSpPr>
          <p:cNvPr id="11" name="Rechteck 10"/>
          <p:cNvSpPr/>
          <p:nvPr/>
        </p:nvSpPr>
        <p:spPr>
          <a:xfrm>
            <a:off x="3121025" y="2166938"/>
            <a:ext cx="1439863" cy="1011237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 smtClean="0">
                <a:solidFill>
                  <a:schemeClr val="tx1"/>
                </a:solidFill>
              </a:rPr>
              <a:t>Extranet:</a:t>
            </a:r>
            <a:br>
              <a:rPr lang="de-DE" b="1" dirty="0" smtClean="0">
                <a:solidFill>
                  <a:schemeClr val="tx1"/>
                </a:solidFill>
              </a:rPr>
            </a:br>
            <a:r>
              <a:rPr lang="de-DE" b="1" dirty="0" smtClean="0">
                <a:solidFill>
                  <a:schemeClr val="tx1"/>
                </a:solidFill>
              </a:rPr>
              <a:t>BMUB/GRS</a:t>
            </a:r>
            <a:r>
              <a:rPr lang="de-DE" b="1" dirty="0">
                <a:solidFill>
                  <a:schemeClr val="tx1"/>
                </a:solidFill>
              </a:rPr>
              <a:t/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sz="1600" b="1" dirty="0" smtClean="0">
                <a:solidFill>
                  <a:schemeClr val="tx1"/>
                </a:solidFill>
              </a:rPr>
              <a:t>InfoServer</a:t>
            </a:r>
            <a:br>
              <a:rPr lang="de-DE" sz="1600" b="1" dirty="0" smtClean="0">
                <a:solidFill>
                  <a:schemeClr val="tx1"/>
                </a:solidFill>
              </a:rPr>
            </a:br>
            <a:r>
              <a:rPr lang="de-DE" sz="1600" b="1" dirty="0" smtClean="0">
                <a:solidFill>
                  <a:schemeClr val="tx1"/>
                </a:solidFill>
              </a:rPr>
              <a:t>PNS</a:t>
            </a:r>
            <a:endParaRPr lang="de-DE" sz="1600" b="1" dirty="0">
              <a:solidFill>
                <a:schemeClr val="tx1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546975" y="2436813"/>
            <a:ext cx="1346200" cy="708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SharePoint</a:t>
            </a:r>
          </a:p>
          <a:p>
            <a:pPr>
              <a:defRPr/>
            </a:pPr>
            <a:r>
              <a:rPr lang="en-US" sz="2000" b="1" dirty="0" smtClean="0">
                <a:solidFill>
                  <a:schemeClr val="bg1">
                    <a:lumMod val="50000"/>
                  </a:schemeClr>
                </a:solidFill>
              </a:rPr>
              <a:t>based</a:t>
            </a:r>
            <a:endParaRPr lang="en-US" sz="2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4" name="Gewinkelte Verbindung 13"/>
          <p:cNvCxnSpPr>
            <a:stCxn id="6" idx="3"/>
            <a:endCxn id="11" idx="0"/>
          </p:cNvCxnSpPr>
          <p:nvPr/>
        </p:nvCxnSpPr>
        <p:spPr>
          <a:xfrm>
            <a:off x="2268538" y="1557338"/>
            <a:ext cx="1571625" cy="609600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winkelte Verbindung 15"/>
          <p:cNvCxnSpPr>
            <a:stCxn id="9" idx="1"/>
            <a:endCxn id="11" idx="0"/>
          </p:cNvCxnSpPr>
          <p:nvPr/>
        </p:nvCxnSpPr>
        <p:spPr>
          <a:xfrm rot="10800000" flipV="1">
            <a:off x="3840163" y="1557338"/>
            <a:ext cx="1595437" cy="609600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>
            <a:stCxn id="7" idx="3"/>
            <a:endCxn id="11" idx="1"/>
          </p:cNvCxnSpPr>
          <p:nvPr/>
        </p:nvCxnSpPr>
        <p:spPr>
          <a:xfrm>
            <a:off x="2268538" y="2673350"/>
            <a:ext cx="852487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>
            <a:stCxn id="11" idx="3"/>
            <a:endCxn id="10" idx="1"/>
          </p:cNvCxnSpPr>
          <p:nvPr/>
        </p:nvCxnSpPr>
        <p:spPr>
          <a:xfrm>
            <a:off x="4560888" y="2673350"/>
            <a:ext cx="874712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>
            <a:stCxn id="9" idx="2"/>
            <a:endCxn id="10" idx="0"/>
          </p:cNvCxnSpPr>
          <p:nvPr/>
        </p:nvCxnSpPr>
        <p:spPr>
          <a:xfrm>
            <a:off x="6156325" y="1844675"/>
            <a:ext cx="0" cy="5397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stCxn id="6" idx="2"/>
            <a:endCxn id="7" idx="0"/>
          </p:cNvCxnSpPr>
          <p:nvPr/>
        </p:nvCxnSpPr>
        <p:spPr>
          <a:xfrm>
            <a:off x="1547813" y="1844675"/>
            <a:ext cx="0" cy="53975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hteck 20"/>
          <p:cNvSpPr/>
          <p:nvPr/>
        </p:nvSpPr>
        <p:spPr>
          <a:xfrm>
            <a:off x="3132138" y="5965825"/>
            <a:ext cx="1439862" cy="5762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dirty="0"/>
              <a:t>IAEA</a:t>
            </a:r>
            <a:br>
              <a:rPr lang="de-DE" dirty="0"/>
            </a:br>
            <a:r>
              <a:rPr lang="de-DE" sz="1200" dirty="0"/>
              <a:t>Internet</a:t>
            </a:r>
          </a:p>
        </p:txBody>
      </p:sp>
      <p:cxnSp>
        <p:nvCxnSpPr>
          <p:cNvPr id="24" name="Gerade Verbindung 23"/>
          <p:cNvCxnSpPr>
            <a:endCxn id="31" idx="0"/>
          </p:cNvCxnSpPr>
          <p:nvPr/>
        </p:nvCxnSpPr>
        <p:spPr>
          <a:xfrm>
            <a:off x="3862388" y="5130800"/>
            <a:ext cx="0" cy="16986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hteck 25"/>
          <p:cNvSpPr/>
          <p:nvPr/>
        </p:nvSpPr>
        <p:spPr>
          <a:xfrm>
            <a:off x="1679575" y="3854450"/>
            <a:ext cx="1441450" cy="5746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 err="1">
                <a:solidFill>
                  <a:schemeClr val="tx1"/>
                </a:solidFill>
              </a:rPr>
              <a:t>RegNet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7" name="Rechteck 26"/>
          <p:cNvSpPr/>
          <p:nvPr/>
        </p:nvSpPr>
        <p:spPr>
          <a:xfrm>
            <a:off x="4572000" y="3835400"/>
            <a:ext cx="1439863" cy="57626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TSO Forum</a:t>
            </a:r>
          </a:p>
        </p:txBody>
      </p:sp>
      <p:cxnSp>
        <p:nvCxnSpPr>
          <p:cNvPr id="15" name="Gewinkelte Verbindung 14"/>
          <p:cNvCxnSpPr>
            <a:stCxn id="8" idx="1"/>
            <a:endCxn id="26" idx="2"/>
          </p:cNvCxnSpPr>
          <p:nvPr/>
        </p:nvCxnSpPr>
        <p:spPr>
          <a:xfrm rot="10800000">
            <a:off x="2400300" y="4429125"/>
            <a:ext cx="755650" cy="412750"/>
          </a:xfrm>
          <a:prstGeom prst="bentConnector2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winkelte Verbindung 18"/>
          <p:cNvCxnSpPr>
            <a:stCxn id="8" idx="3"/>
            <a:endCxn id="27" idx="2"/>
          </p:cNvCxnSpPr>
          <p:nvPr/>
        </p:nvCxnSpPr>
        <p:spPr>
          <a:xfrm flipV="1">
            <a:off x="4595813" y="4411663"/>
            <a:ext cx="696912" cy="430212"/>
          </a:xfrm>
          <a:prstGeom prst="bentConnector2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winkelte Verbindung 35"/>
          <p:cNvCxnSpPr>
            <a:stCxn id="7" idx="2"/>
            <a:endCxn id="26" idx="1"/>
          </p:cNvCxnSpPr>
          <p:nvPr/>
        </p:nvCxnSpPr>
        <p:spPr>
          <a:xfrm rot="16200000" flipH="1">
            <a:off x="1023144" y="3485357"/>
            <a:ext cx="1181100" cy="131762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winkelte Verbindung 38"/>
          <p:cNvCxnSpPr>
            <a:stCxn id="10" idx="2"/>
            <a:endCxn id="27" idx="3"/>
          </p:cNvCxnSpPr>
          <p:nvPr/>
        </p:nvCxnSpPr>
        <p:spPr>
          <a:xfrm rot="5400000">
            <a:off x="5503069" y="3469482"/>
            <a:ext cx="1162050" cy="144462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Gewinkelte Verbindung 43"/>
          <p:cNvCxnSpPr>
            <a:stCxn id="26" idx="0"/>
            <a:endCxn id="11" idx="2"/>
          </p:cNvCxnSpPr>
          <p:nvPr/>
        </p:nvCxnSpPr>
        <p:spPr>
          <a:xfrm rot="5400000" flipH="1" flipV="1">
            <a:off x="2782094" y="2796381"/>
            <a:ext cx="676275" cy="1439863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Gewinkelte Verbindung 46"/>
          <p:cNvCxnSpPr>
            <a:stCxn id="27" idx="0"/>
            <a:endCxn id="11" idx="2"/>
          </p:cNvCxnSpPr>
          <p:nvPr/>
        </p:nvCxnSpPr>
        <p:spPr>
          <a:xfrm rot="16200000" flipV="1">
            <a:off x="4237831" y="2780507"/>
            <a:ext cx="657225" cy="1452562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feld 49"/>
          <p:cNvSpPr txBox="1"/>
          <p:nvPr/>
        </p:nvSpPr>
        <p:spPr>
          <a:xfrm>
            <a:off x="7667625" y="3267075"/>
            <a:ext cx="1225550" cy="460375"/>
          </a:xfrm>
          <a:prstGeom prst="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 smtClean="0">
                <a:solidFill>
                  <a:schemeClr val="bg1">
                    <a:lumMod val="50000"/>
                  </a:schemeClr>
                </a:solidFill>
              </a:rPr>
              <a:t>open and restricted areas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3143250" y="5300663"/>
            <a:ext cx="1439863" cy="57626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IAEA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Intranet</a:t>
            </a:r>
          </a:p>
        </p:txBody>
      </p:sp>
      <p:cxnSp>
        <p:nvCxnSpPr>
          <p:cNvPr id="30" name="Gerade Verbindung 29"/>
          <p:cNvCxnSpPr>
            <a:stCxn id="31" idx="2"/>
            <a:endCxn id="21" idx="0"/>
          </p:cNvCxnSpPr>
          <p:nvPr/>
        </p:nvCxnSpPr>
        <p:spPr>
          <a:xfrm flipH="1">
            <a:off x="3852863" y="5876925"/>
            <a:ext cx="11112" cy="8890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feld 32"/>
          <p:cNvSpPr txBox="1"/>
          <p:nvPr/>
        </p:nvSpPr>
        <p:spPr>
          <a:xfrm>
            <a:off x="7667625" y="3984625"/>
            <a:ext cx="1225550" cy="27781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200" b="1" dirty="0" smtClean="0"/>
              <a:t>restricted areas</a:t>
            </a:r>
            <a:endParaRPr lang="en-US" sz="1200" b="1" dirty="0"/>
          </a:p>
        </p:txBody>
      </p:sp>
      <p:sp>
        <p:nvSpPr>
          <p:cNvPr id="28706" name="Textfeld 33"/>
          <p:cNvSpPr txBox="1">
            <a:spLocks noChangeArrowheads="1"/>
          </p:cNvSpPr>
          <p:nvPr/>
        </p:nvSpPr>
        <p:spPr bwMode="auto">
          <a:xfrm>
            <a:off x="7667625" y="4473575"/>
            <a:ext cx="1225550" cy="276225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de-DE" sz="1200" b="1" dirty="0" smtClean="0">
                <a:solidFill>
                  <a:schemeClr val="bg1"/>
                </a:solidFill>
              </a:rPr>
              <a:t>open areas</a:t>
            </a:r>
            <a:endParaRPr lang="en-US" altLang="de-DE" sz="1200" b="1" dirty="0">
              <a:solidFill>
                <a:schemeClr val="bg1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825500" y="3357563"/>
            <a:ext cx="6048375" cy="1773237"/>
          </a:xfrm>
          <a:prstGeom prst="rect">
            <a:avLst/>
          </a:prstGeom>
          <a:noFill/>
          <a:ln w="635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8708" name="Textfeld 12"/>
          <p:cNvSpPr txBox="1">
            <a:spLocks noChangeArrowheads="1"/>
          </p:cNvSpPr>
          <p:nvPr/>
        </p:nvSpPr>
        <p:spPr bwMode="auto">
          <a:xfrm>
            <a:off x="5435600" y="4473575"/>
            <a:ext cx="14398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altLang="de-DE"/>
              <a:t>IAEA Nucleus</a:t>
            </a:r>
          </a:p>
        </p:txBody>
      </p:sp>
      <p:cxnSp>
        <p:nvCxnSpPr>
          <p:cNvPr id="45" name="Gewinkelte Verbindung 44"/>
          <p:cNvCxnSpPr>
            <a:stCxn id="21" idx="1"/>
          </p:cNvCxnSpPr>
          <p:nvPr/>
        </p:nvCxnSpPr>
        <p:spPr>
          <a:xfrm rot="10800000">
            <a:off x="2400300" y="4378325"/>
            <a:ext cx="731838" cy="1876425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Gewinkelte Verbindung 47"/>
          <p:cNvCxnSpPr>
            <a:stCxn id="21" idx="3"/>
          </p:cNvCxnSpPr>
          <p:nvPr/>
        </p:nvCxnSpPr>
        <p:spPr>
          <a:xfrm flipV="1">
            <a:off x="4572000" y="4429125"/>
            <a:ext cx="720725" cy="1825625"/>
          </a:xfrm>
          <a:prstGeom prst="bentConnector2">
            <a:avLst/>
          </a:prstGeom>
          <a:ln w="127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11" name="Textfeld 50"/>
          <p:cNvSpPr txBox="1">
            <a:spLocks noChangeArrowheads="1"/>
          </p:cNvSpPr>
          <p:nvPr/>
        </p:nvSpPr>
        <p:spPr bwMode="auto">
          <a:xfrm>
            <a:off x="3213100" y="3748088"/>
            <a:ext cx="381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800" b="1"/>
              <a:t>…</a:t>
            </a:r>
          </a:p>
        </p:txBody>
      </p:sp>
      <p:sp>
        <p:nvSpPr>
          <p:cNvPr id="67" name="Rechteck 66"/>
          <p:cNvSpPr/>
          <p:nvPr/>
        </p:nvSpPr>
        <p:spPr>
          <a:xfrm>
            <a:off x="3121025" y="3306763"/>
            <a:ext cx="1439863" cy="4445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de-DE" sz="1600" b="1" dirty="0">
                <a:solidFill>
                  <a:schemeClr val="tx1"/>
                </a:solidFill>
              </a:rPr>
              <a:t>German NNRP</a:t>
            </a:r>
          </a:p>
        </p:txBody>
      </p:sp>
      <p:sp>
        <p:nvSpPr>
          <p:cNvPr id="28714" name="Textfeld 113"/>
          <p:cNvSpPr txBox="1">
            <a:spLocks noChangeArrowheads="1"/>
          </p:cNvSpPr>
          <p:nvPr/>
        </p:nvSpPr>
        <p:spPr bwMode="auto">
          <a:xfrm>
            <a:off x="4068763" y="3754438"/>
            <a:ext cx="37941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de-DE" altLang="de-DE" sz="2800" b="1"/>
              <a:t>…</a:t>
            </a:r>
          </a:p>
        </p:txBody>
      </p:sp>
      <p:cxnSp>
        <p:nvCxnSpPr>
          <p:cNvPr id="115" name="Gewinkelte Verbindung 114"/>
          <p:cNvCxnSpPr/>
          <p:nvPr/>
        </p:nvCxnSpPr>
        <p:spPr>
          <a:xfrm rot="16200000" flipV="1">
            <a:off x="3425825" y="4162426"/>
            <a:ext cx="828675" cy="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Wolke 55"/>
          <p:cNvSpPr/>
          <p:nvPr/>
        </p:nvSpPr>
        <p:spPr>
          <a:xfrm>
            <a:off x="250825" y="3529013"/>
            <a:ext cx="7129463" cy="3140075"/>
          </a:xfrm>
          <a:prstGeom prst="cloud">
            <a:avLst/>
          </a:prstGeom>
          <a:solidFill>
            <a:srgbClr val="FFFF00">
              <a:alpha val="20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542019"/>
      </p:ext>
    </p:ext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500" fill="hold"/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500" fill="hold"/>
                                        <p:tgtEl>
                                          <p:spTgt spid="28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21" grpId="0" animBg="1"/>
      <p:bldP spid="26" grpId="0" animBg="1"/>
      <p:bldP spid="27" grpId="0" animBg="1"/>
      <p:bldP spid="50" grpId="0" animBg="1"/>
      <p:bldP spid="31" grpId="0" animBg="1"/>
      <p:bldP spid="33" grpId="0" animBg="1"/>
      <p:bldP spid="28706" grpId="0" animBg="1"/>
      <p:bldP spid="5" grpId="0" animBg="1"/>
      <p:bldP spid="28708" grpId="0"/>
      <p:bldP spid="28711" grpId="0"/>
      <p:bldP spid="67" grpId="0" animBg="1"/>
      <p:bldP spid="287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560" y="908720"/>
            <a:ext cx="7665720" cy="1656184"/>
          </a:xfrm>
        </p:spPr>
        <p:txBody>
          <a:bodyPr>
            <a:noAutofit/>
          </a:bodyPr>
          <a:lstStyle/>
          <a:p>
            <a:pPr algn="ctr"/>
            <a:r>
              <a:rPr lang="en-US" sz="2800" dirty="0"/>
              <a:t>Capacity </a:t>
            </a:r>
            <a:r>
              <a:rPr lang="en-US" sz="2800" dirty="0" smtClean="0"/>
              <a:t>Building </a:t>
            </a:r>
            <a:br>
              <a:rPr lang="en-US" sz="2800" dirty="0" smtClean="0"/>
            </a:br>
            <a:r>
              <a:rPr lang="en-US" sz="2800" dirty="0" smtClean="0"/>
              <a:t>and </a:t>
            </a:r>
            <a:br>
              <a:rPr lang="en-US" sz="2800" dirty="0" smtClean="0"/>
            </a:br>
            <a:r>
              <a:rPr lang="en-US" sz="2800" dirty="0" smtClean="0"/>
              <a:t>Human Resources Development</a:t>
            </a:r>
            <a:endParaRPr lang="de-DE" sz="2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5" name="Grafik 4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32" y="3645024"/>
            <a:ext cx="8434586" cy="2736304"/>
          </a:xfrm>
          <a:prstGeom prst="rect">
            <a:avLst/>
          </a:prstGeom>
          <a:ln w="38100">
            <a:solidFill>
              <a:srgbClr val="2F527D"/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6" name="Grafik 5" descr="Bildschirmausschnitt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88"/>
          <a:stretch/>
        </p:blipFill>
        <p:spPr>
          <a:xfrm>
            <a:off x="303299" y="2924944"/>
            <a:ext cx="8476519" cy="62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0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580986"/>
            <a:ext cx="7665720" cy="399742"/>
          </a:xfrm>
        </p:spPr>
        <p:txBody>
          <a:bodyPr/>
          <a:lstStyle/>
          <a:p>
            <a:r>
              <a:rPr lang="en-US" dirty="0" smtClean="0"/>
              <a:t>Main Capacity Building activities and capabilities of GRS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23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244800" y="1052736"/>
            <a:ext cx="8647200" cy="5544616"/>
          </a:xfrm>
        </p:spPr>
        <p:txBody>
          <a:bodyPr>
            <a:normAutofit fontScale="92500" lnSpcReduction="20000"/>
          </a:bodyPr>
          <a:lstStyle/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Involvement of GRS in CB belongs to two groups of recipients:   </a:t>
            </a: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 smtClean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 smtClean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 smtClean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 smtClean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 smtClean="0"/>
          </a:p>
          <a:p>
            <a:pPr marL="252000" lvl="2" indent="0">
              <a:buClr>
                <a:schemeClr val="tx2">
                  <a:lumMod val="40000"/>
                  <a:lumOff val="60000"/>
                </a:schemeClr>
              </a:buClr>
              <a:buNone/>
            </a:pPr>
            <a:endParaRPr lang="en-US" sz="2000" dirty="0" smtClean="0"/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CB capabilities of GRS covers a brought range of necessary areas:</a:t>
            </a:r>
          </a:p>
          <a:p>
            <a:pPr lvl="2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Offer of training to new employees</a:t>
            </a:r>
          </a:p>
          <a:p>
            <a:pPr lvl="2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Trainee-</a:t>
            </a:r>
            <a:r>
              <a:rPr lang="en-US" sz="2000" dirty="0" err="1" smtClean="0"/>
              <a:t>Programme</a:t>
            </a:r>
            <a:endParaRPr lang="en-US" sz="2000" dirty="0" smtClean="0"/>
          </a:p>
          <a:p>
            <a:pPr lvl="2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Seminars for Nuclear Authorities, first of all BMUB</a:t>
            </a:r>
          </a:p>
          <a:p>
            <a:pPr lvl="2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Mentoring and Tutoring of nuclear authority personnel</a:t>
            </a:r>
          </a:p>
          <a:p>
            <a:pPr lvl="2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Exchange of experiences with regulators of Eastern Europe and Central Asia</a:t>
            </a:r>
          </a:p>
          <a:p>
            <a:pPr lvl="2">
              <a:buClr>
                <a:schemeClr val="tx2">
                  <a:lumMod val="40000"/>
                  <a:lumOff val="60000"/>
                </a:schemeClr>
              </a:buClr>
            </a:pPr>
            <a:r>
              <a:rPr lang="en-US" sz="2000" dirty="0" smtClean="0"/>
              <a:t>Training capabilities with external support</a:t>
            </a:r>
          </a:p>
          <a:p>
            <a:pPr lvl="1">
              <a:buClr>
                <a:schemeClr val="tx2">
                  <a:lumMod val="40000"/>
                  <a:lumOff val="60000"/>
                </a:schemeClr>
              </a:buClr>
            </a:pPr>
            <a:endParaRPr lang="en-US" sz="2000" dirty="0" smtClean="0"/>
          </a:p>
          <a:p>
            <a:endParaRPr lang="en-US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683568" y="1380675"/>
            <a:ext cx="7836373" cy="2463319"/>
            <a:chOff x="577285" y="1700808"/>
            <a:chExt cx="7836373" cy="2463319"/>
          </a:xfrm>
          <a:solidFill>
            <a:schemeClr val="accent1">
              <a:lumMod val="40000"/>
              <a:lumOff val="60000"/>
            </a:schemeClr>
          </a:solidFill>
        </p:grpSpPr>
        <p:grpSp>
          <p:nvGrpSpPr>
            <p:cNvPr id="7" name="Gruppieren 6"/>
            <p:cNvGrpSpPr/>
            <p:nvPr/>
          </p:nvGrpSpPr>
          <p:grpSpPr>
            <a:xfrm>
              <a:off x="577285" y="1700808"/>
              <a:ext cx="7836373" cy="2463319"/>
              <a:chOff x="577285" y="1723264"/>
              <a:chExt cx="7836373" cy="2463319"/>
            </a:xfrm>
            <a:grpFill/>
          </p:grpSpPr>
          <p:sp>
            <p:nvSpPr>
              <p:cNvPr id="12" name="Freihandform 11"/>
              <p:cNvSpPr/>
              <p:nvPr/>
            </p:nvSpPr>
            <p:spPr>
              <a:xfrm>
                <a:off x="3673344" y="2056622"/>
                <a:ext cx="1645511" cy="1709547"/>
              </a:xfrm>
              <a:custGeom>
                <a:avLst/>
                <a:gdLst>
                  <a:gd name="connsiteX0" fmla="*/ 0 w 2477025"/>
                  <a:gd name="connsiteY0" fmla="*/ 1238513 h 2477025"/>
                  <a:gd name="connsiteX1" fmla="*/ 362753 w 2477025"/>
                  <a:gd name="connsiteY1" fmla="*/ 362752 h 2477025"/>
                  <a:gd name="connsiteX2" fmla="*/ 1238515 w 2477025"/>
                  <a:gd name="connsiteY2" fmla="*/ 1 h 2477025"/>
                  <a:gd name="connsiteX3" fmla="*/ 2114276 w 2477025"/>
                  <a:gd name="connsiteY3" fmla="*/ 362754 h 2477025"/>
                  <a:gd name="connsiteX4" fmla="*/ 2477027 w 2477025"/>
                  <a:gd name="connsiteY4" fmla="*/ 1238516 h 2477025"/>
                  <a:gd name="connsiteX5" fmla="*/ 2114275 w 2477025"/>
                  <a:gd name="connsiteY5" fmla="*/ 2114277 h 2477025"/>
                  <a:gd name="connsiteX6" fmla="*/ 1238514 w 2477025"/>
                  <a:gd name="connsiteY6" fmla="*/ 2477029 h 2477025"/>
                  <a:gd name="connsiteX7" fmla="*/ 362753 w 2477025"/>
                  <a:gd name="connsiteY7" fmla="*/ 2114276 h 2477025"/>
                  <a:gd name="connsiteX8" fmla="*/ 2 w 2477025"/>
                  <a:gd name="connsiteY8" fmla="*/ 1238514 h 2477025"/>
                  <a:gd name="connsiteX9" fmla="*/ 0 w 2477025"/>
                  <a:gd name="connsiteY9" fmla="*/ 1238513 h 247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477025" h="2477025">
                    <a:moveTo>
                      <a:pt x="0" y="1238513"/>
                    </a:moveTo>
                    <a:cubicBezTo>
                      <a:pt x="0" y="910039"/>
                      <a:pt x="130487" y="595018"/>
                      <a:pt x="362753" y="362752"/>
                    </a:cubicBezTo>
                    <a:cubicBezTo>
                      <a:pt x="595020" y="130486"/>
                      <a:pt x="910041" y="1"/>
                      <a:pt x="1238515" y="1"/>
                    </a:cubicBezTo>
                    <a:cubicBezTo>
                      <a:pt x="1566989" y="1"/>
                      <a:pt x="1882010" y="130488"/>
                      <a:pt x="2114276" y="362754"/>
                    </a:cubicBezTo>
                    <a:cubicBezTo>
                      <a:pt x="2346542" y="595021"/>
                      <a:pt x="2477027" y="910042"/>
                      <a:pt x="2477027" y="1238516"/>
                    </a:cubicBezTo>
                    <a:cubicBezTo>
                      <a:pt x="2477027" y="1566990"/>
                      <a:pt x="2346541" y="1882011"/>
                      <a:pt x="2114275" y="2114277"/>
                    </a:cubicBezTo>
                    <a:cubicBezTo>
                      <a:pt x="1882009" y="2346543"/>
                      <a:pt x="1566988" y="2477029"/>
                      <a:pt x="1238514" y="2477029"/>
                    </a:cubicBezTo>
                    <a:cubicBezTo>
                      <a:pt x="910040" y="2477029"/>
                      <a:pt x="595019" y="2346543"/>
                      <a:pt x="362753" y="2114276"/>
                    </a:cubicBezTo>
                    <a:cubicBezTo>
                      <a:pt x="130487" y="1882009"/>
                      <a:pt x="1" y="1566989"/>
                      <a:pt x="2" y="1238514"/>
                    </a:cubicBezTo>
                    <a:cubicBezTo>
                      <a:pt x="1" y="1238514"/>
                      <a:pt x="1" y="1238513"/>
                      <a:pt x="0" y="1238513"/>
                    </a:cubicBezTo>
                    <a:close/>
                  </a:path>
                </a:pathLst>
              </a:custGeom>
              <a:solidFill>
                <a:srgbClr val="2F527D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374182" tIns="374182" rIns="374182" bIns="374182" numCol="1" spcCol="1270" anchor="ctr" anchorCtr="0">
                <a:noAutofit/>
              </a:bodyPr>
              <a:lstStyle/>
              <a:p>
                <a:pPr lvl="0" algn="ctr" defTabSz="8001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de-DE" sz="2400" b="1" kern="1200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Freihandform 12"/>
              <p:cNvSpPr/>
              <p:nvPr/>
            </p:nvSpPr>
            <p:spPr>
              <a:xfrm>
                <a:off x="577285" y="1723264"/>
                <a:ext cx="2452840" cy="2376264"/>
              </a:xfrm>
              <a:custGeom>
                <a:avLst/>
                <a:gdLst>
                  <a:gd name="connsiteX0" fmla="*/ 0 w 2353173"/>
                  <a:gd name="connsiteY0" fmla="*/ 188254 h 1882539"/>
                  <a:gd name="connsiteX1" fmla="*/ 55139 w 2353173"/>
                  <a:gd name="connsiteY1" fmla="*/ 55138 h 1882539"/>
                  <a:gd name="connsiteX2" fmla="*/ 188255 w 2353173"/>
                  <a:gd name="connsiteY2" fmla="*/ 0 h 1882539"/>
                  <a:gd name="connsiteX3" fmla="*/ 2164919 w 2353173"/>
                  <a:gd name="connsiteY3" fmla="*/ 0 h 1882539"/>
                  <a:gd name="connsiteX4" fmla="*/ 2298035 w 2353173"/>
                  <a:gd name="connsiteY4" fmla="*/ 55139 h 1882539"/>
                  <a:gd name="connsiteX5" fmla="*/ 2353173 w 2353173"/>
                  <a:gd name="connsiteY5" fmla="*/ 188255 h 1882539"/>
                  <a:gd name="connsiteX6" fmla="*/ 2353173 w 2353173"/>
                  <a:gd name="connsiteY6" fmla="*/ 1694285 h 1882539"/>
                  <a:gd name="connsiteX7" fmla="*/ 2298035 w 2353173"/>
                  <a:gd name="connsiteY7" fmla="*/ 1827401 h 1882539"/>
                  <a:gd name="connsiteX8" fmla="*/ 2164919 w 2353173"/>
                  <a:gd name="connsiteY8" fmla="*/ 1882539 h 1882539"/>
                  <a:gd name="connsiteX9" fmla="*/ 188254 w 2353173"/>
                  <a:gd name="connsiteY9" fmla="*/ 1882539 h 1882539"/>
                  <a:gd name="connsiteX10" fmla="*/ 55138 w 2353173"/>
                  <a:gd name="connsiteY10" fmla="*/ 1827401 h 1882539"/>
                  <a:gd name="connsiteX11" fmla="*/ 0 w 2353173"/>
                  <a:gd name="connsiteY11" fmla="*/ 1694285 h 1882539"/>
                  <a:gd name="connsiteX12" fmla="*/ 0 w 2353173"/>
                  <a:gd name="connsiteY12" fmla="*/ 188254 h 18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3173" h="1882539">
                    <a:moveTo>
                      <a:pt x="0" y="188254"/>
                    </a:moveTo>
                    <a:cubicBezTo>
                      <a:pt x="0" y="138326"/>
                      <a:pt x="19834" y="90443"/>
                      <a:pt x="55139" y="55138"/>
                    </a:cubicBezTo>
                    <a:cubicBezTo>
                      <a:pt x="90444" y="19834"/>
                      <a:pt x="138327" y="0"/>
                      <a:pt x="188255" y="0"/>
                    </a:cubicBezTo>
                    <a:lnTo>
                      <a:pt x="2164919" y="0"/>
                    </a:lnTo>
                    <a:cubicBezTo>
                      <a:pt x="2214847" y="0"/>
                      <a:pt x="2262730" y="19834"/>
                      <a:pt x="2298035" y="55139"/>
                    </a:cubicBezTo>
                    <a:cubicBezTo>
                      <a:pt x="2333339" y="90444"/>
                      <a:pt x="2353173" y="138327"/>
                      <a:pt x="2353173" y="188255"/>
                    </a:cubicBezTo>
                    <a:lnTo>
                      <a:pt x="2353173" y="1694285"/>
                    </a:lnTo>
                    <a:cubicBezTo>
                      <a:pt x="2353173" y="1744213"/>
                      <a:pt x="2333339" y="1792096"/>
                      <a:pt x="2298035" y="1827401"/>
                    </a:cubicBezTo>
                    <a:cubicBezTo>
                      <a:pt x="2262731" y="1862705"/>
                      <a:pt x="2214847" y="1882539"/>
                      <a:pt x="2164919" y="1882539"/>
                    </a:cubicBezTo>
                    <a:lnTo>
                      <a:pt x="188254" y="1882539"/>
                    </a:lnTo>
                    <a:cubicBezTo>
                      <a:pt x="138326" y="1882539"/>
                      <a:pt x="90443" y="1862705"/>
                      <a:pt x="55138" y="1827401"/>
                    </a:cubicBezTo>
                    <a:cubicBezTo>
                      <a:pt x="19834" y="1792096"/>
                      <a:pt x="0" y="1744213"/>
                      <a:pt x="0" y="1694285"/>
                    </a:cubicBezTo>
                    <a:lnTo>
                      <a:pt x="0" y="188254"/>
                    </a:ln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7998" tIns="77998" rIns="77998" bIns="77998" numCol="1" spcCol="1270" anchor="ctr" anchorCtr="0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for Internal Staff:</a:t>
                </a:r>
              </a:p>
              <a:p>
                <a:pPr indent="-360000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In-</a:t>
                </a:r>
                <a:r>
                  <a: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h</a:t>
                </a:r>
                <a:r>
                  <a:rPr lang="en-US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ouse </a:t>
                </a:r>
                <a:r>
                  <a: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Training </a:t>
                </a:r>
                <a:br>
                  <a: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 incl. </a:t>
                </a:r>
                <a:br>
                  <a: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 Tutoring, Mentoring</a:t>
                </a:r>
              </a:p>
              <a:p>
                <a:pPr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</a:t>
                </a:r>
                <a:r>
                  <a:rPr lang="en-US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Training courses at external </a:t>
                </a:r>
                <a:r>
                  <a:rPr lang="en-US" dirty="0" err="1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organisations</a:t>
                </a:r>
                <a:endParaRPr lang="en-US" dirty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4" name="Freihandform 13"/>
              <p:cNvSpPr/>
              <p:nvPr/>
            </p:nvSpPr>
            <p:spPr>
              <a:xfrm>
                <a:off x="5925888" y="1723264"/>
                <a:ext cx="2487770" cy="2463319"/>
              </a:xfrm>
              <a:custGeom>
                <a:avLst/>
                <a:gdLst>
                  <a:gd name="connsiteX0" fmla="*/ 0 w 2353173"/>
                  <a:gd name="connsiteY0" fmla="*/ 188254 h 1882539"/>
                  <a:gd name="connsiteX1" fmla="*/ 55139 w 2353173"/>
                  <a:gd name="connsiteY1" fmla="*/ 55138 h 1882539"/>
                  <a:gd name="connsiteX2" fmla="*/ 188255 w 2353173"/>
                  <a:gd name="connsiteY2" fmla="*/ 0 h 1882539"/>
                  <a:gd name="connsiteX3" fmla="*/ 2164919 w 2353173"/>
                  <a:gd name="connsiteY3" fmla="*/ 0 h 1882539"/>
                  <a:gd name="connsiteX4" fmla="*/ 2298035 w 2353173"/>
                  <a:gd name="connsiteY4" fmla="*/ 55139 h 1882539"/>
                  <a:gd name="connsiteX5" fmla="*/ 2353173 w 2353173"/>
                  <a:gd name="connsiteY5" fmla="*/ 188255 h 1882539"/>
                  <a:gd name="connsiteX6" fmla="*/ 2353173 w 2353173"/>
                  <a:gd name="connsiteY6" fmla="*/ 1694285 h 1882539"/>
                  <a:gd name="connsiteX7" fmla="*/ 2298035 w 2353173"/>
                  <a:gd name="connsiteY7" fmla="*/ 1827401 h 1882539"/>
                  <a:gd name="connsiteX8" fmla="*/ 2164919 w 2353173"/>
                  <a:gd name="connsiteY8" fmla="*/ 1882539 h 1882539"/>
                  <a:gd name="connsiteX9" fmla="*/ 188254 w 2353173"/>
                  <a:gd name="connsiteY9" fmla="*/ 1882539 h 1882539"/>
                  <a:gd name="connsiteX10" fmla="*/ 55138 w 2353173"/>
                  <a:gd name="connsiteY10" fmla="*/ 1827401 h 1882539"/>
                  <a:gd name="connsiteX11" fmla="*/ 0 w 2353173"/>
                  <a:gd name="connsiteY11" fmla="*/ 1694285 h 1882539"/>
                  <a:gd name="connsiteX12" fmla="*/ 0 w 2353173"/>
                  <a:gd name="connsiteY12" fmla="*/ 188254 h 1882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53173" h="1882539">
                    <a:moveTo>
                      <a:pt x="0" y="188254"/>
                    </a:moveTo>
                    <a:cubicBezTo>
                      <a:pt x="0" y="138326"/>
                      <a:pt x="19834" y="90443"/>
                      <a:pt x="55139" y="55138"/>
                    </a:cubicBezTo>
                    <a:cubicBezTo>
                      <a:pt x="90444" y="19834"/>
                      <a:pt x="138327" y="0"/>
                      <a:pt x="188255" y="0"/>
                    </a:cubicBezTo>
                    <a:lnTo>
                      <a:pt x="2164919" y="0"/>
                    </a:lnTo>
                    <a:cubicBezTo>
                      <a:pt x="2214847" y="0"/>
                      <a:pt x="2262730" y="19834"/>
                      <a:pt x="2298035" y="55139"/>
                    </a:cubicBezTo>
                    <a:cubicBezTo>
                      <a:pt x="2333339" y="90444"/>
                      <a:pt x="2353173" y="138327"/>
                      <a:pt x="2353173" y="188255"/>
                    </a:cubicBezTo>
                    <a:lnTo>
                      <a:pt x="2353173" y="1694285"/>
                    </a:lnTo>
                    <a:cubicBezTo>
                      <a:pt x="2353173" y="1744213"/>
                      <a:pt x="2333339" y="1792096"/>
                      <a:pt x="2298035" y="1827401"/>
                    </a:cubicBezTo>
                    <a:cubicBezTo>
                      <a:pt x="2262731" y="1862705"/>
                      <a:pt x="2214847" y="1882539"/>
                      <a:pt x="2164919" y="1882539"/>
                    </a:cubicBezTo>
                    <a:lnTo>
                      <a:pt x="188254" y="1882539"/>
                    </a:lnTo>
                    <a:cubicBezTo>
                      <a:pt x="138326" y="1882539"/>
                      <a:pt x="90443" y="1862705"/>
                      <a:pt x="55138" y="1827401"/>
                    </a:cubicBezTo>
                    <a:cubicBezTo>
                      <a:pt x="19834" y="1792096"/>
                      <a:pt x="0" y="1744213"/>
                      <a:pt x="0" y="1694285"/>
                    </a:cubicBezTo>
                    <a:lnTo>
                      <a:pt x="0" y="188254"/>
                    </a:ln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7998" tIns="77998" rIns="77998" bIns="77998" numCol="1" spcCol="1270" anchor="ctr" anchorCtr="0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b="1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for External Staff:</a:t>
                </a:r>
              </a:p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16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algn="l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N</a:t>
                </a:r>
                <a:r>
                  <a:rPr lang="en-US" sz="1600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ational:	International:</a:t>
                </a:r>
              </a:p>
              <a:p>
                <a:pPr lvl="0" algn="l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Seminars	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  </a:t>
                </a:r>
                <a:r>
                  <a:rPr lang="en-US" sz="1600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ETSON</a:t>
                </a:r>
              </a:p>
              <a:p>
                <a:pPr lvl="0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Mentoring    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INSC</a:t>
                </a:r>
                <a:endParaRPr lang="en-US" sz="1600" kern="1200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endParaRPr>
              </a:p>
              <a:p>
                <a:pPr lvl="0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Tutoring       - </a:t>
                </a:r>
                <a:r>
                  <a:rPr lang="en-US" sz="1600" dirty="0" err="1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Bil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. Coop.</a:t>
                </a:r>
              </a:p>
              <a:p>
                <a:pPr lvl="0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en-US" sz="1600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- Cooperation </a:t>
                </a:r>
                <a: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with</a:t>
                </a:r>
                <a:b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</a:br>
                <a:r>
                  <a:rPr lang="en-US" sz="16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  German </a:t>
                </a:r>
                <a:r>
                  <a:rPr lang="en-US" sz="1600" kern="1200" dirty="0" smtClean="0"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rPr>
                  <a:t>universities</a:t>
                </a:r>
              </a:p>
            </p:txBody>
          </p:sp>
        </p:grpSp>
        <p:cxnSp>
          <p:nvCxnSpPr>
            <p:cNvPr id="8" name="Gerade Verbindung mit Pfeil 7"/>
            <p:cNvCxnSpPr/>
            <p:nvPr/>
          </p:nvCxnSpPr>
          <p:spPr>
            <a:xfrm rot="5400000">
              <a:off x="6494936" y="2086539"/>
              <a:ext cx="214314" cy="2143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Gerade Verbindung mit Pfeil 8"/>
            <p:cNvCxnSpPr/>
            <p:nvPr/>
          </p:nvCxnSpPr>
          <p:spPr>
            <a:xfrm>
              <a:off x="7376248" y="2086539"/>
              <a:ext cx="285752" cy="214314"/>
            </a:xfrm>
            <a:prstGeom prst="straightConnector1">
              <a:avLst/>
            </a:prstGeom>
            <a:grpFill/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Pfeil nach links 9"/>
            <p:cNvSpPr/>
            <p:nvPr/>
          </p:nvSpPr>
          <p:spPr>
            <a:xfrm>
              <a:off x="3172888" y="2710344"/>
              <a:ext cx="413978" cy="357190"/>
            </a:xfrm>
            <a:prstGeom prst="lef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1" name="Pfeil nach links 10"/>
            <p:cNvSpPr/>
            <p:nvPr/>
          </p:nvSpPr>
          <p:spPr>
            <a:xfrm rot="10800000">
              <a:off x="5436095" y="2710344"/>
              <a:ext cx="443335" cy="357191"/>
            </a:xfrm>
            <a:prstGeom prst="leftArrow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15" name="Grafik 14" descr="PPT_01.1.jpg"/>
          <p:cNvPicPr>
            <a:picLocks noChangeAspect="1"/>
          </p:cNvPicPr>
          <p:nvPr/>
        </p:nvPicPr>
        <p:blipFill rotWithShape="1">
          <a:blip r:embed="rId2" cstate="print"/>
          <a:srcRect l="88406" r="1449"/>
          <a:stretch/>
        </p:blipFill>
        <p:spPr>
          <a:xfrm>
            <a:off x="3898963" y="2244770"/>
            <a:ext cx="1398860" cy="648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06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357158" y="500042"/>
            <a:ext cx="87868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latin typeface="Arial" pitchFamily="34" charset="0"/>
                <a:cs typeface="Arial" pitchFamily="34" charset="0"/>
              </a:rPr>
              <a:t>Training and qualification for new staff (Example 2014/15)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428596" y="1285860"/>
            <a:ext cx="8463884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8000" indent="-2880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Basic Training Courses related to GRS</a:t>
            </a:r>
          </a:p>
          <a:p>
            <a:pPr marL="620100" lvl="1" indent="-3429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Introduction to GRS, Quality Management, Project Management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; Project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Manager Training</a:t>
            </a:r>
          </a:p>
          <a:p>
            <a:pPr marL="288000" indent="-2880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Technical Training Courses (In-house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training, GRS-seminars etc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.) </a:t>
            </a:r>
          </a:p>
          <a:p>
            <a:pPr marL="620100" lvl="1" indent="-3429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Legal Framework and Reactor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Basics</a:t>
            </a:r>
          </a:p>
          <a:p>
            <a:pPr marL="620100" lvl="1" indent="-3429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>
                <a:latin typeface="Arial" pitchFamily="34" charset="0"/>
                <a:cs typeface="Arial" pitchFamily="34" charset="0"/>
              </a:rPr>
              <a:t>PWR-Technology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Training, Other Reactor Types</a:t>
            </a:r>
          </a:p>
          <a:p>
            <a:pPr marL="620100" lvl="1" indent="-3429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NPP Operation, Accident Analyses, I&amp;C, knowledge of SSCs</a:t>
            </a:r>
          </a:p>
          <a:p>
            <a:pPr marL="288000" indent="-2880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Training Courses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of external providers (</a:t>
            </a:r>
            <a:r>
              <a:rPr lang="en-US" sz="2000" dirty="0" err="1" smtClean="0">
                <a:latin typeface="Arial" pitchFamily="34" charset="0"/>
                <a:cs typeface="Arial" pitchFamily="34" charset="0"/>
              </a:rPr>
              <a:t>PowerTech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Training Center, Simulator Training Center, ENSTTI etc.)</a:t>
            </a:r>
          </a:p>
          <a:p>
            <a:pPr marL="288000" indent="-2880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Optional training on specific topics</a:t>
            </a:r>
          </a:p>
          <a:p>
            <a:pPr marL="620100" lvl="1" indent="-3429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Arial" pitchFamily="34" charset="0"/>
              <a:buChar char="•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in-house, external, conferences …</a:t>
            </a:r>
          </a:p>
          <a:p>
            <a:pPr marL="288000" lvl="1" indent="-2880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Training-on-the-job</a:t>
            </a:r>
          </a:p>
          <a:p>
            <a:pPr marL="288000" lvl="1" indent="-288000">
              <a:spcBef>
                <a:spcPts val="600"/>
              </a:spcBef>
              <a:buClr>
                <a:schemeClr val="tx2">
                  <a:lumMod val="40000"/>
                  <a:lumOff val="60000"/>
                </a:schemeClr>
              </a:buCl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Self-studies</a:t>
            </a:r>
            <a:endParaRPr 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oliennummernplatzhalt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6978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7665720" cy="1152128"/>
          </a:xfrm>
        </p:spPr>
        <p:txBody>
          <a:bodyPr>
            <a:noAutofit/>
          </a:bodyPr>
          <a:lstStyle/>
          <a:p>
            <a:pPr algn="ctr"/>
            <a:r>
              <a:rPr lang="en-US" sz="2800" dirty="0" smtClean="0"/>
              <a:t>Knowledge Management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r>
              <a:rPr lang="en-US" sz="2800" dirty="0"/>
              <a:t>of the European TSO network (ETSON)</a:t>
            </a:r>
            <a:br>
              <a:rPr lang="en-US" sz="2800" dirty="0"/>
            </a:br>
            <a:r>
              <a:rPr lang="de-DE" sz="28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de-DE" sz="28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8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de-DE" sz="2800" dirty="0" smtClean="0">
                <a:solidFill>
                  <a:schemeClr val="bg1">
                    <a:lumMod val="65000"/>
                  </a:schemeClr>
                </a:solidFill>
              </a:rPr>
            </a:br>
            <a:r>
              <a:rPr lang="de-DE" sz="2800" dirty="0" smtClean="0">
                <a:solidFill>
                  <a:schemeClr val="bg1">
                    <a:lumMod val="65000"/>
                  </a:schemeClr>
                </a:solidFill>
              </a:rPr>
              <a:t/>
            </a:r>
            <a:br>
              <a:rPr lang="de-DE" sz="2800" dirty="0" smtClean="0">
                <a:solidFill>
                  <a:schemeClr val="bg1">
                    <a:lumMod val="65000"/>
                  </a:schemeClr>
                </a:solidFill>
              </a:rPr>
            </a:br>
            <a:endParaRPr lang="de-DE" sz="2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25</a:t>
            </a:fld>
            <a:endParaRPr lang="de-DE" dirty="0"/>
          </a:p>
        </p:txBody>
      </p:sp>
      <p:pic>
        <p:nvPicPr>
          <p:cNvPr id="6" name="Grafik 5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72" y="1988840"/>
            <a:ext cx="7725852" cy="438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27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itre 5"/>
          <p:cNvSpPr>
            <a:spLocks noGrp="1"/>
          </p:cNvSpPr>
          <p:nvPr>
            <p:ph type="title"/>
          </p:nvPr>
        </p:nvSpPr>
        <p:spPr>
          <a:xfrm>
            <a:off x="467544" y="476672"/>
            <a:ext cx="8064896" cy="432048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de-DE" sz="2200" dirty="0" smtClean="0">
                <a:ea typeface="+mn-ea"/>
                <a:cs typeface="Arial" pitchFamily="34" charset="0"/>
              </a:rPr>
              <a:t>ETSON </a:t>
            </a:r>
            <a:r>
              <a:rPr lang="en-US" altLang="de-DE" sz="2200" dirty="0">
                <a:ea typeface="+mn-ea"/>
                <a:cs typeface="Arial" pitchFamily="34" charset="0"/>
              </a:rPr>
              <a:t>Knowledge Management</a:t>
            </a:r>
          </a:p>
        </p:txBody>
      </p:sp>
      <p:sp>
        <p:nvSpPr>
          <p:cNvPr id="24581" name="Espace réservé du contenu 6"/>
          <p:cNvSpPr>
            <a:spLocks noGrp="1"/>
          </p:cNvSpPr>
          <p:nvPr>
            <p:ph idx="1"/>
          </p:nvPr>
        </p:nvSpPr>
        <p:spPr>
          <a:xfrm>
            <a:off x="467544" y="1052736"/>
            <a:ext cx="8280920" cy="5472608"/>
          </a:xfrm>
        </p:spPr>
        <p:txBody>
          <a:bodyPr>
            <a:noAutofit/>
          </a:bodyPr>
          <a:lstStyle/>
          <a:p>
            <a:pPr marL="288000" lvl="2" indent="-288000">
              <a:buClr>
                <a:srgbClr val="33B2B2"/>
              </a:buClr>
              <a:buFont typeface="Wingdings" pitchFamily="2" charset="2"/>
              <a:buChar char="§"/>
            </a:pPr>
            <a:r>
              <a:rPr lang="en-US" altLang="de-DE" sz="2000" dirty="0" smtClean="0">
                <a:latin typeface="Helvetica Light" charset="0"/>
                <a:cs typeface="Helvetica Light" charset="0"/>
              </a:rPr>
              <a:t>Human networking of the association ETSON is complemented by an effective </a:t>
            </a:r>
            <a:r>
              <a:rPr lang="en-US" altLang="de-DE" sz="2000" dirty="0">
                <a:latin typeface="Helvetica Light" charset="0"/>
                <a:cs typeface="Helvetica Light" charset="0"/>
              </a:rPr>
              <a:t>browser-based platform</a:t>
            </a:r>
            <a:r>
              <a:rPr lang="en-US" altLang="de-DE" sz="2000" dirty="0" smtClean="0">
                <a:latin typeface="Helvetica Light" charset="0"/>
                <a:cs typeface="Helvetica Light" charset="0"/>
              </a:rPr>
              <a:t>, making information available, sharing knowledge and supporting collaboration</a:t>
            </a:r>
          </a:p>
          <a:p>
            <a:pPr marL="288000" lvl="2" indent="-288000" algn="l" eaLnBrk="1" hangingPunct="1">
              <a:lnSpc>
                <a:spcPct val="100000"/>
              </a:lnSpc>
              <a:buClr>
                <a:srgbClr val="33B2B2"/>
              </a:buClr>
              <a:buFont typeface="Wingdings" pitchFamily="2" charset="2"/>
              <a:buChar char="§"/>
            </a:pPr>
            <a:r>
              <a:rPr lang="en-US" altLang="de-DE" sz="2000" dirty="0" smtClean="0">
                <a:latin typeface="Helvetica Light" charset="0"/>
                <a:cs typeface="Helvetica Light" charset="0"/>
              </a:rPr>
              <a:t>respective resources are accessible whether open for the public or password protected for dedicated teams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endParaRPr lang="en-US" altLang="de-DE" sz="2000" dirty="0" smtClean="0">
              <a:latin typeface="Helvetica Light" charset="0"/>
              <a:cs typeface="Helvetica Light" charset="0"/>
            </a:endParaRPr>
          </a:p>
          <a:p>
            <a:pPr marL="288000" lvl="2" indent="-288000" algn="l" eaLnBrk="1" hangingPunct="1">
              <a:lnSpc>
                <a:spcPct val="100000"/>
              </a:lnSpc>
              <a:buClr>
                <a:srgbClr val="33B2B2"/>
              </a:buClr>
              <a:buFont typeface="Wingdings" pitchFamily="2" charset="2"/>
              <a:buChar char="§"/>
            </a:pPr>
            <a:r>
              <a:rPr lang="en-US" altLang="de-DE" sz="2000" dirty="0" smtClean="0">
                <a:latin typeface="Helvetica Light" charset="0"/>
                <a:cs typeface="Helvetica Light" charset="0"/>
              </a:rPr>
              <a:t>The main tasks of 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r>
              <a:rPr lang="en-US" altLang="de-DE" sz="2000" dirty="0" smtClean="0">
                <a:latin typeface="Helvetica Light" charset="0"/>
                <a:cs typeface="Helvetica Light" charset="0"/>
              </a:rPr>
              <a:t>the </a:t>
            </a:r>
            <a:r>
              <a:rPr lang="en-US" altLang="de-DE" sz="2000" u="sng" dirty="0" smtClean="0">
                <a:latin typeface="Helvetica Light" charset="0"/>
                <a:cs typeface="Helvetica Light" charset="0"/>
                <a:hlinkClick r:id="rId3"/>
              </a:rPr>
              <a:t>KM-Group</a:t>
            </a:r>
            <a:r>
              <a:rPr lang="en-US" altLang="de-DE" sz="2000" dirty="0" smtClean="0">
                <a:latin typeface="Helvetica Light" charset="0"/>
                <a:cs typeface="Helvetica Light" charset="0"/>
              </a:rPr>
              <a:t> are 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r>
              <a:rPr lang="en-US" altLang="de-DE" sz="2000" dirty="0" smtClean="0">
                <a:latin typeface="Helvetica Light" charset="0"/>
                <a:cs typeface="Helvetica Light" charset="0"/>
              </a:rPr>
              <a:t>the creation, 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r>
              <a:rPr lang="en-US" altLang="de-DE" sz="2000" dirty="0" smtClean="0">
                <a:latin typeface="Helvetica Light" charset="0"/>
                <a:cs typeface="Helvetica Light" charset="0"/>
              </a:rPr>
              <a:t>development and 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r>
              <a:rPr lang="en-US" altLang="de-DE" sz="2000" dirty="0" smtClean="0">
                <a:latin typeface="Helvetica Light" charset="0"/>
                <a:cs typeface="Helvetica Light" charset="0"/>
              </a:rPr>
              <a:t>maintenance of 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r>
              <a:rPr lang="en-US" altLang="de-DE" sz="2000" dirty="0" smtClean="0">
                <a:latin typeface="Helvetica Light" charset="0"/>
                <a:cs typeface="Helvetica Light" charset="0"/>
              </a:rPr>
              <a:t>ETSON and 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r>
              <a:rPr lang="en-US" altLang="de-DE" sz="2000" dirty="0" smtClean="0">
                <a:latin typeface="Helvetica Light" charset="0"/>
                <a:cs typeface="Helvetica Light" charset="0"/>
              </a:rPr>
              <a:t>EUROSAFE 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r>
              <a:rPr lang="en-US" altLang="de-DE" sz="2000" dirty="0" smtClean="0">
                <a:latin typeface="Helvetica Light" charset="0"/>
                <a:cs typeface="Helvetica Light" charset="0"/>
              </a:rPr>
              <a:t>Internet and Intranet</a:t>
            </a:r>
            <a:br>
              <a:rPr lang="en-US" altLang="de-DE" sz="2000" dirty="0" smtClean="0">
                <a:latin typeface="Helvetica Light" charset="0"/>
                <a:cs typeface="Helvetica Light" charset="0"/>
              </a:rPr>
            </a:br>
            <a:endParaRPr lang="en-US" altLang="de-DE" sz="2000" dirty="0" smtClean="0">
              <a:latin typeface="Helvetica Light" charset="0"/>
              <a:cs typeface="Helvetica Light" charset="0"/>
            </a:endParaRPr>
          </a:p>
          <a:p>
            <a:pPr marL="288000" lvl="2" indent="-288000" algn="l" eaLnBrk="1" hangingPunct="1">
              <a:lnSpc>
                <a:spcPct val="100000"/>
              </a:lnSpc>
              <a:buClr>
                <a:srgbClr val="33B2B2"/>
              </a:buClr>
              <a:buFont typeface="Wingdings" pitchFamily="2" charset="2"/>
              <a:buChar char="§"/>
            </a:pPr>
            <a:r>
              <a:rPr lang="en-US" altLang="de-DE" sz="2000" dirty="0" smtClean="0">
                <a:latin typeface="Helvetica Light" charset="0"/>
                <a:cs typeface="Helvetica Light" charset="0"/>
              </a:rPr>
              <a:t>The further development of the common knowledge platform, including knowledge DB and collaboration Team-Sites, is a challenging task.</a:t>
            </a:r>
          </a:p>
        </p:txBody>
      </p:sp>
      <p:pic>
        <p:nvPicPr>
          <p:cNvPr id="7" name="Grafik 6" descr="Bildschirmausschnitt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636912"/>
            <a:ext cx="5616624" cy="3062213"/>
          </a:xfrm>
          <a:prstGeom prst="rect">
            <a:avLst/>
          </a:prstGeom>
        </p:spPr>
      </p:pic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139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1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309" y="476672"/>
            <a:ext cx="7178328" cy="5895987"/>
          </a:xfrm>
          <a:prstGeom prst="rect">
            <a:avLst/>
          </a:prstGeom>
        </p:spPr>
      </p:pic>
      <p:sp>
        <p:nvSpPr>
          <p:cNvPr id="29698" name="Titel 1"/>
          <p:cNvSpPr>
            <a:spLocks noGrp="1"/>
          </p:cNvSpPr>
          <p:nvPr>
            <p:ph type="title"/>
          </p:nvPr>
        </p:nvSpPr>
        <p:spPr>
          <a:xfrm>
            <a:off x="22571" y="2009942"/>
            <a:ext cx="1828801" cy="3075241"/>
          </a:xfrm>
        </p:spPr>
        <p:txBody>
          <a:bodyPr>
            <a:noAutofit/>
          </a:bodyPr>
          <a:lstStyle/>
          <a:p>
            <a:pPr algn="ctr"/>
            <a:r>
              <a:rPr lang="de-DE" altLang="de-DE" sz="2800" b="1" dirty="0" err="1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>Thank</a:t>
            </a:r>
            <a: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> </a:t>
            </a:r>
            <a:b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</a:br>
            <a: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/>
            </a:r>
            <a:b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</a:br>
            <a:r>
              <a:rPr lang="de-DE" altLang="de-DE" sz="2800" b="1" dirty="0" err="1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>You</a:t>
            </a:r>
            <a: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> </a:t>
            </a:r>
            <a:b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</a:br>
            <a: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/>
            </a:r>
            <a:b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</a:br>
            <a: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>for </a:t>
            </a:r>
            <a:b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</a:br>
            <a: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/>
            </a:r>
            <a:b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</a:br>
            <a:r>
              <a:rPr lang="de-DE" altLang="de-DE" sz="2800" b="1" dirty="0" smtClean="0">
                <a:solidFill>
                  <a:srgbClr val="FF0000"/>
                </a:solidFill>
                <a:latin typeface="Helvetica Light" charset="0"/>
                <a:cs typeface="Helvetica Light" charset="0"/>
              </a:rPr>
              <a:t>Attention </a:t>
            </a:r>
          </a:p>
        </p:txBody>
      </p:sp>
      <p:sp>
        <p:nvSpPr>
          <p:cNvPr id="2" name="Gleichschenkliges Dreieck 1"/>
          <p:cNvSpPr/>
          <p:nvPr/>
        </p:nvSpPr>
        <p:spPr>
          <a:xfrm>
            <a:off x="4156328" y="2610135"/>
            <a:ext cx="2694660" cy="2215216"/>
          </a:xfrm>
          <a:prstGeom prst="triangle">
            <a:avLst/>
          </a:prstGeom>
          <a:noFill/>
          <a:ln w="57150">
            <a:solidFill>
              <a:srgbClr val="00B05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Abgerundetes Rechteck 2"/>
          <p:cNvSpPr/>
          <p:nvPr/>
        </p:nvSpPr>
        <p:spPr>
          <a:xfrm>
            <a:off x="3767928" y="4897923"/>
            <a:ext cx="3384376" cy="3770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National  &amp; Organisational KM</a:t>
            </a:r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2274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  <p:bldP spid="2" grpId="0" animBg="1"/>
      <p:bldP spid="2" grpId="1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988840"/>
            <a:ext cx="8352928" cy="3240360"/>
          </a:xfrm>
        </p:spPr>
        <p:txBody>
          <a:bodyPr>
            <a:normAutofit/>
          </a:bodyPr>
          <a:lstStyle/>
          <a:p>
            <a:pPr algn="ctr"/>
            <a:r>
              <a:rPr lang="en-US" sz="2800" dirty="0"/>
              <a:t>Organizational </a:t>
            </a:r>
            <a:r>
              <a:rPr lang="en-US" sz="2800" dirty="0" smtClean="0"/>
              <a:t>knowledge management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and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Platforms for</a:t>
            </a:r>
            <a:br>
              <a:rPr lang="en-US" sz="2800" dirty="0" smtClean="0"/>
            </a:br>
            <a:r>
              <a:rPr lang="en-US" sz="2800" dirty="0" smtClean="0"/>
              <a:t>Information, Knowledge and Collaboration</a:t>
            </a:r>
            <a:br>
              <a:rPr lang="en-US" sz="2800" dirty="0" smtClean="0"/>
            </a:br>
            <a:endParaRPr lang="de-DE" sz="2800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4987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KM as a top priority of GRS (1)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268546" y="980727"/>
            <a:ext cx="8647200" cy="5040561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 smtClean="0"/>
              <a:t>KM and knowledge networking are cornerstones to fulfil the obligations of GRS </a:t>
            </a:r>
            <a:br>
              <a:rPr lang="en-US" dirty="0" smtClean="0"/>
            </a:br>
            <a:r>
              <a:rPr lang="en-US" dirty="0" smtClean="0"/>
              <a:t>as a TSO for RB and as a leading scientific nuclear research institution</a:t>
            </a:r>
          </a:p>
          <a:p>
            <a:pPr lvl="1"/>
            <a:r>
              <a:rPr lang="en-US" dirty="0" smtClean="0"/>
              <a:t>This is expresses in the GRS </a:t>
            </a:r>
            <a:r>
              <a:rPr lang="en-US" dirty="0" smtClean="0">
                <a:solidFill>
                  <a:schemeClr val="tx2"/>
                </a:solidFill>
              </a:rPr>
              <a:t>mission statement</a:t>
            </a:r>
            <a:r>
              <a:rPr lang="en-US" dirty="0" smtClean="0"/>
              <a:t>, objective and strategies:</a:t>
            </a:r>
            <a:br>
              <a:rPr lang="en-US" dirty="0" smtClean="0"/>
            </a:br>
            <a:r>
              <a:rPr lang="en-US" i="1" dirty="0" smtClean="0">
                <a:solidFill>
                  <a:schemeClr val="tx2"/>
                </a:solidFill>
              </a:rPr>
              <a:t>“Making available and further developing scientific knowledge and methods to protect people and environment from dangers and risks of technical facilities”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KM become part of the work processes on a daily basis. For this purpose an information, knowledge and collaboration system (platform) was put in place to collect and made  easier accessible  resources dispersed in a wide variety of file-shares, databases and web-based storages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By using KM GRS is maintaining and further developing its technical competence with regard to:</a:t>
            </a:r>
          </a:p>
          <a:p>
            <a:pPr lvl="2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The state of the art in science and technology</a:t>
            </a:r>
          </a:p>
          <a:p>
            <a:pPr lvl="2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Knowledge oriented planning and implementation of projects</a:t>
            </a:r>
          </a:p>
          <a:p>
            <a:pPr lvl="2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Distribution and sharing of knowledge,</a:t>
            </a:r>
          </a:p>
          <a:p>
            <a:pPr lvl="2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Utilization of knowledge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 project-oriented institution, GRS implements process-based KM to capture knowledge were it is being produced, e.g. in all core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processes</a:t>
            </a:r>
            <a:r>
              <a:rPr lang="en-US" dirty="0" smtClean="0"/>
              <a:t>   </a:t>
            </a:r>
          </a:p>
          <a:p>
            <a:pPr lvl="1"/>
            <a:endParaRPr lang="en-US" i="1" dirty="0"/>
          </a:p>
        </p:txBody>
      </p:sp>
      <p:grpSp>
        <p:nvGrpSpPr>
          <p:cNvPr id="10" name="Gruppieren 9"/>
          <p:cNvGrpSpPr/>
          <p:nvPr/>
        </p:nvGrpSpPr>
        <p:grpSpPr>
          <a:xfrm>
            <a:off x="1835694" y="2276872"/>
            <a:ext cx="7104811" cy="4289630"/>
            <a:chOff x="1835694" y="2276872"/>
            <a:chExt cx="7104811" cy="4289630"/>
          </a:xfrm>
        </p:grpSpPr>
        <p:pic>
          <p:nvPicPr>
            <p:cNvPr id="6" name="Grafik 5" descr="Bildschirmausschnitt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694" y="2291459"/>
              <a:ext cx="7104811" cy="4275043"/>
            </a:xfrm>
            <a:prstGeom prst="rect">
              <a:avLst/>
            </a:prstGeom>
          </p:spPr>
        </p:pic>
        <p:sp>
          <p:nvSpPr>
            <p:cNvPr id="7" name="Ellipse 6"/>
            <p:cNvSpPr/>
            <p:nvPr/>
          </p:nvSpPr>
          <p:spPr>
            <a:xfrm>
              <a:off x="2771800" y="2276872"/>
              <a:ext cx="2616300" cy="1296144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8" name="Ellipse 7"/>
            <p:cNvSpPr/>
            <p:nvPr/>
          </p:nvSpPr>
          <p:spPr>
            <a:xfrm>
              <a:off x="6084168" y="4077072"/>
              <a:ext cx="1296144" cy="864096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" name="Ellipse 8"/>
            <p:cNvSpPr/>
            <p:nvPr/>
          </p:nvSpPr>
          <p:spPr>
            <a:xfrm>
              <a:off x="6084168" y="5229200"/>
              <a:ext cx="1440160" cy="792088"/>
            </a:xfrm>
            <a:prstGeom prst="ellipse">
              <a:avLst/>
            </a:prstGeom>
            <a:solidFill>
              <a:schemeClr val="accent2">
                <a:alpha val="2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30432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KM as a top priority of GRS (2)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251520" y="1268760"/>
            <a:ext cx="8647200" cy="5184576"/>
          </a:xfrm>
        </p:spPr>
        <p:txBody>
          <a:bodyPr>
            <a:normAutofit lnSpcReduction="10000"/>
          </a:bodyPr>
          <a:lstStyle/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KM and knowledge networking are increasingly becoming cornerstones to fulfil the objectives of GRS as a TSO for RB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For GRS this is expresses in  its mission statement:</a:t>
            </a:r>
            <a:br>
              <a:rPr lang="en-US" dirty="0" smtClean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i="1" dirty="0" smtClean="0">
                <a:solidFill>
                  <a:schemeClr val="bg1">
                    <a:lumMod val="85000"/>
                  </a:schemeClr>
                </a:solidFill>
              </a:rPr>
              <a:t>“Making available and further developing scientific knowledge and methods to protect people and environment from dangers and risks of technical facilities”</a:t>
            </a:r>
          </a:p>
          <a:p>
            <a:pPr lvl="1"/>
            <a:r>
              <a:rPr lang="en-US" dirty="0" smtClean="0"/>
              <a:t>KM become part of the work processes on a daily basis. For this purpose an information, knowledge and collaboration system (platform) was put in place to collect and made  easier accessible  resources dispersed in a wide variety of file-shares, databases and web-based storages</a:t>
            </a:r>
          </a:p>
          <a:p>
            <a:pPr lvl="1"/>
            <a:r>
              <a:rPr lang="en-US" dirty="0"/>
              <a:t>By using KM the GRS is maintaining and further developing its technical competence with regard to:</a:t>
            </a:r>
          </a:p>
          <a:p>
            <a:pPr lvl="2"/>
            <a:r>
              <a:rPr lang="en-US" dirty="0"/>
              <a:t>The state of the art in science and technology;</a:t>
            </a:r>
          </a:p>
          <a:p>
            <a:pPr lvl="2"/>
            <a:r>
              <a:rPr lang="en-US" dirty="0"/>
              <a:t>Knowledge oriented planning and implementation of projects;</a:t>
            </a:r>
          </a:p>
          <a:p>
            <a:pPr lvl="2"/>
            <a:r>
              <a:rPr lang="en-US" dirty="0"/>
              <a:t>Distribution and sharing of knowledge;</a:t>
            </a:r>
          </a:p>
          <a:p>
            <a:pPr lvl="2"/>
            <a:r>
              <a:rPr lang="en-US" dirty="0"/>
              <a:t>Utilization of knowledge</a:t>
            </a:r>
            <a:r>
              <a:rPr lang="en-US" dirty="0" smtClean="0"/>
              <a:t>. </a:t>
            </a:r>
          </a:p>
          <a:p>
            <a:pPr lvl="1"/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As </a:t>
            </a:r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a project-oriented institution, GRS implements process-based KM to capture knowledge were it is being produced, e.g. in all core </a:t>
            </a:r>
            <a:r>
              <a:rPr lang="en-US" dirty="0" smtClean="0">
                <a:solidFill>
                  <a:schemeClr val="bg1">
                    <a:lumMod val="85000"/>
                  </a:schemeClr>
                </a:solidFill>
              </a:rPr>
              <a:t>processes</a:t>
            </a:r>
            <a:endParaRPr lang="en-US" dirty="0" smtClean="0"/>
          </a:p>
          <a:p>
            <a:pPr lvl="1"/>
            <a:endParaRPr lang="en-US" i="1" dirty="0"/>
          </a:p>
        </p:txBody>
      </p:sp>
      <p:grpSp>
        <p:nvGrpSpPr>
          <p:cNvPr id="6" name="Gruppieren 5"/>
          <p:cNvGrpSpPr/>
          <p:nvPr/>
        </p:nvGrpSpPr>
        <p:grpSpPr>
          <a:xfrm>
            <a:off x="343714" y="1196752"/>
            <a:ext cx="8568953" cy="1296144"/>
            <a:chOff x="192088" y="2801938"/>
            <a:chExt cx="8906104" cy="1293812"/>
          </a:xfrm>
        </p:grpSpPr>
        <p:sp>
          <p:nvSpPr>
            <p:cNvPr id="7" name="Line 22"/>
            <p:cNvSpPr>
              <a:spLocks noChangeShapeType="1"/>
            </p:cNvSpPr>
            <p:nvPr/>
          </p:nvSpPr>
          <p:spPr bwMode="auto">
            <a:xfrm flipH="1">
              <a:off x="2352675" y="3217863"/>
              <a:ext cx="2162175" cy="37306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8" name="Line 23"/>
            <p:cNvSpPr>
              <a:spLocks noChangeShapeType="1"/>
            </p:cNvSpPr>
            <p:nvPr/>
          </p:nvSpPr>
          <p:spPr bwMode="auto">
            <a:xfrm flipH="1">
              <a:off x="849313" y="3232150"/>
              <a:ext cx="3665537" cy="36195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9" name="Line 24"/>
            <p:cNvSpPr>
              <a:spLocks noChangeShapeType="1"/>
            </p:cNvSpPr>
            <p:nvPr/>
          </p:nvSpPr>
          <p:spPr bwMode="auto">
            <a:xfrm>
              <a:off x="4514850" y="3217863"/>
              <a:ext cx="2344738" cy="37306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0" name="Line 25"/>
            <p:cNvSpPr>
              <a:spLocks noChangeShapeType="1"/>
            </p:cNvSpPr>
            <p:nvPr/>
          </p:nvSpPr>
          <p:spPr bwMode="auto">
            <a:xfrm>
              <a:off x="4514850" y="3217863"/>
              <a:ext cx="3846513" cy="37306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" name="Line 27"/>
            <p:cNvSpPr>
              <a:spLocks noChangeShapeType="1"/>
            </p:cNvSpPr>
            <p:nvPr/>
          </p:nvSpPr>
          <p:spPr bwMode="auto">
            <a:xfrm>
              <a:off x="4514850" y="3217863"/>
              <a:ext cx="842963" cy="37306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2" name="Line 29"/>
            <p:cNvSpPr>
              <a:spLocks noChangeShapeType="1"/>
            </p:cNvSpPr>
            <p:nvPr/>
          </p:nvSpPr>
          <p:spPr bwMode="auto">
            <a:xfrm flipH="1">
              <a:off x="3854450" y="3214688"/>
              <a:ext cx="658813" cy="37623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3" name="AutoShape 18"/>
            <p:cNvSpPr>
              <a:spLocks noChangeArrowheads="1"/>
            </p:cNvSpPr>
            <p:nvPr/>
          </p:nvSpPr>
          <p:spPr bwMode="auto">
            <a:xfrm>
              <a:off x="1693863" y="2801938"/>
              <a:ext cx="5822950" cy="431800"/>
            </a:xfrm>
            <a:prstGeom prst="chevron">
              <a:avLst>
                <a:gd name="adj" fmla="val 42142"/>
              </a:avLst>
            </a:prstGeom>
            <a:solidFill>
              <a:srgbClr val="E6C0D6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Aft>
                  <a:spcPts val="1000"/>
                </a:spcAft>
              </a:pPr>
              <a:r>
                <a:rPr lang="de-DE" altLang="de-DE" sz="1600" b="1" dirty="0"/>
                <a:t>Knowledge </a:t>
              </a:r>
              <a:r>
                <a:rPr lang="de-DE" altLang="de-DE" sz="1600" b="1" dirty="0" err="1"/>
                <a:t>management</a:t>
              </a:r>
              <a:endParaRPr lang="de-DE" altLang="de-DE" sz="1600" b="1" dirty="0"/>
            </a:p>
            <a:p>
              <a:pPr eaLnBrk="1" hangingPunct="1">
                <a:spcAft>
                  <a:spcPts val="1000"/>
                </a:spcAft>
              </a:pPr>
              <a:endParaRPr lang="de-DE" altLang="de-DE" sz="1600" b="1" dirty="0"/>
            </a:p>
            <a:p>
              <a:pPr eaLnBrk="1" hangingPunct="1"/>
              <a:endParaRPr lang="de-DE" altLang="de-DE" sz="1600" b="1" dirty="0"/>
            </a:p>
          </p:txBody>
        </p:sp>
        <p:sp>
          <p:nvSpPr>
            <p:cNvPr id="14" name="AutoShape 19"/>
            <p:cNvSpPr>
              <a:spLocks noChangeArrowheads="1"/>
            </p:cNvSpPr>
            <p:nvPr/>
          </p:nvSpPr>
          <p:spPr bwMode="auto">
            <a:xfrm>
              <a:off x="192088" y="3590925"/>
              <a:ext cx="1319212" cy="504825"/>
            </a:xfrm>
            <a:prstGeom prst="chevron">
              <a:avLst>
                <a:gd name="adj" fmla="val 23374"/>
              </a:avLst>
            </a:prstGeom>
            <a:solidFill>
              <a:srgbClr val="FFCC66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ts val="1000"/>
                </a:spcAft>
              </a:pPr>
              <a:r>
                <a:rPr lang="fr-FR" altLang="de-DE" sz="1000" b="1"/>
                <a:t>Knowledge identification</a:t>
              </a:r>
              <a:endParaRPr lang="de-DE" altLang="de-DE" sz="1000" b="1"/>
            </a:p>
          </p:txBody>
        </p:sp>
        <p:sp>
          <p:nvSpPr>
            <p:cNvPr id="15" name="AutoShape 20"/>
            <p:cNvSpPr>
              <a:spLocks noChangeArrowheads="1"/>
            </p:cNvSpPr>
            <p:nvPr/>
          </p:nvSpPr>
          <p:spPr bwMode="auto">
            <a:xfrm>
              <a:off x="1695450" y="3590925"/>
              <a:ext cx="1319213" cy="504825"/>
            </a:xfrm>
            <a:prstGeom prst="chevron">
              <a:avLst>
                <a:gd name="adj" fmla="val 23374"/>
              </a:avLst>
            </a:prstGeom>
            <a:solidFill>
              <a:srgbClr val="FFCC66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ts val="1000"/>
                </a:spcAft>
              </a:pPr>
              <a:r>
                <a:rPr lang="fr-FR" altLang="de-DE" sz="1000" b="1"/>
                <a:t>Knowledge aims</a:t>
              </a:r>
              <a:endParaRPr lang="de-DE" altLang="de-DE" sz="1000" b="1"/>
            </a:p>
          </p:txBody>
        </p:sp>
        <p:sp>
          <p:nvSpPr>
            <p:cNvPr id="16" name="AutoShape 21"/>
            <p:cNvSpPr>
              <a:spLocks noChangeArrowheads="1"/>
            </p:cNvSpPr>
            <p:nvPr/>
          </p:nvSpPr>
          <p:spPr bwMode="auto">
            <a:xfrm>
              <a:off x="3197225" y="3590925"/>
              <a:ext cx="1319213" cy="504825"/>
            </a:xfrm>
            <a:prstGeom prst="chevron">
              <a:avLst>
                <a:gd name="adj" fmla="val 18317"/>
              </a:avLst>
            </a:prstGeom>
            <a:solidFill>
              <a:srgbClr val="FFCC66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ts val="1000"/>
                </a:spcAft>
              </a:pPr>
              <a:r>
                <a:rPr lang="fr-FR" altLang="de-DE" sz="1000" b="1"/>
                <a:t>Knowledge acquisition</a:t>
              </a:r>
              <a:endParaRPr lang="de-DE" altLang="de-DE" sz="1000" b="1"/>
            </a:p>
          </p:txBody>
        </p:sp>
        <p:sp>
          <p:nvSpPr>
            <p:cNvPr id="17" name="AutoShape 26"/>
            <p:cNvSpPr>
              <a:spLocks noChangeArrowheads="1"/>
            </p:cNvSpPr>
            <p:nvPr/>
          </p:nvSpPr>
          <p:spPr bwMode="auto">
            <a:xfrm>
              <a:off x="4700588" y="3590925"/>
              <a:ext cx="1317625" cy="504825"/>
            </a:xfrm>
            <a:prstGeom prst="chevron">
              <a:avLst>
                <a:gd name="adj" fmla="val 23370"/>
              </a:avLst>
            </a:prstGeom>
            <a:solidFill>
              <a:srgbClr val="FFCC66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ts val="1000"/>
                </a:spcAft>
              </a:pPr>
              <a:r>
                <a:rPr lang="fr-FR" altLang="de-DE" sz="1000" b="1"/>
                <a:t>Development of knowledge</a:t>
              </a:r>
              <a:endParaRPr lang="de-DE" altLang="de-DE" sz="1000" b="1"/>
            </a:p>
          </p:txBody>
        </p:sp>
        <p:sp>
          <p:nvSpPr>
            <p:cNvPr id="18" name="AutoShape 28"/>
            <p:cNvSpPr>
              <a:spLocks noChangeArrowheads="1"/>
            </p:cNvSpPr>
            <p:nvPr/>
          </p:nvSpPr>
          <p:spPr bwMode="auto">
            <a:xfrm>
              <a:off x="6142039" y="3590925"/>
              <a:ext cx="1459329" cy="504825"/>
            </a:xfrm>
            <a:prstGeom prst="chevron">
              <a:avLst>
                <a:gd name="adj" fmla="val 23380"/>
              </a:avLst>
            </a:prstGeom>
            <a:solidFill>
              <a:srgbClr val="FFCC66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ts val="1000"/>
                </a:spcAft>
              </a:pPr>
              <a:r>
                <a:rPr lang="fr-FR" altLang="de-DE" sz="1000" b="1" dirty="0"/>
                <a:t>Documentation of </a:t>
              </a:r>
              <a:r>
                <a:rPr lang="fr-FR" altLang="de-DE" sz="1000" b="1" dirty="0" err="1"/>
                <a:t>knowledge</a:t>
              </a:r>
              <a:endParaRPr lang="de-DE" altLang="de-DE" sz="1000" b="1" dirty="0"/>
            </a:p>
          </p:txBody>
        </p:sp>
        <p:sp>
          <p:nvSpPr>
            <p:cNvPr id="19" name="AutoShape 30"/>
            <p:cNvSpPr>
              <a:spLocks noChangeArrowheads="1"/>
            </p:cNvSpPr>
            <p:nvPr/>
          </p:nvSpPr>
          <p:spPr bwMode="auto">
            <a:xfrm>
              <a:off x="7704138" y="3590925"/>
              <a:ext cx="1394054" cy="504825"/>
            </a:xfrm>
            <a:prstGeom prst="chevron">
              <a:avLst>
                <a:gd name="adj" fmla="val 23374"/>
              </a:avLst>
            </a:prstGeom>
            <a:solidFill>
              <a:srgbClr val="FFCC66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C0C0C0">
                  <a:alpha val="50000"/>
                </a:srgbClr>
              </a:outerShdw>
            </a:effec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>
                <a:spcBef>
                  <a:spcPts val="300"/>
                </a:spcBef>
                <a:spcAft>
                  <a:spcPts val="1000"/>
                </a:spcAft>
              </a:pPr>
              <a:r>
                <a:rPr lang="en-GB" altLang="de-DE" sz="1000" b="1"/>
                <a:t>Assessment and utilisation of knowledge</a:t>
              </a:r>
              <a:endParaRPr lang="de-DE" altLang="de-DE" sz="1000" b="1"/>
            </a:p>
          </p:txBody>
        </p:sp>
      </p:grpSp>
    </p:spTree>
    <p:extLst>
      <p:ext uri="{BB962C8B-B14F-4D97-AF65-F5344CB8AC3E}">
        <p14:creationId xmlns:p14="http://schemas.microsoft.com/office/powerpoint/2010/main" val="129956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1763688" y="3429000"/>
            <a:ext cx="4968552" cy="52322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defTabSz="793750">
              <a:spcBef>
                <a:spcPct val="50000"/>
              </a:spcBef>
            </a:pPr>
            <a:r>
              <a:rPr lang="de-DE" sz="2800" b="1" dirty="0">
                <a:solidFill>
                  <a:srgbClr val="000000"/>
                </a:solidFill>
                <a:ea typeface="MS Mincho" pitchFamily="49" charset="-128"/>
                <a:cs typeface="Arial" pitchFamily="34" charset="0"/>
              </a:rPr>
              <a:t>Business </a:t>
            </a:r>
            <a:r>
              <a:rPr lang="en-GB" sz="2800" b="1" dirty="0">
                <a:solidFill>
                  <a:srgbClr val="000000"/>
                </a:solidFill>
                <a:ea typeface="MS Mincho" pitchFamily="49" charset="-128"/>
                <a:cs typeface="Arial" pitchFamily="34" charset="0"/>
              </a:rPr>
              <a:t>Processes</a:t>
            </a:r>
            <a:r>
              <a:rPr lang="de-DE" sz="2800" b="1" dirty="0">
                <a:solidFill>
                  <a:srgbClr val="000000"/>
                </a:solidFill>
                <a:ea typeface="MS Mincho" pitchFamily="49" charset="-128"/>
                <a:cs typeface="Arial" pitchFamily="34" charset="0"/>
              </a:rPr>
              <a:t> in </a:t>
            </a:r>
            <a:r>
              <a:rPr lang="de-DE" sz="2800" b="1" dirty="0" err="1">
                <a:solidFill>
                  <a:srgbClr val="000000"/>
                </a:solidFill>
                <a:ea typeface="MS Mincho" pitchFamily="49" charset="-128"/>
                <a:cs typeface="Arial" pitchFamily="34" charset="0"/>
              </a:rPr>
              <a:t>the</a:t>
            </a:r>
            <a:r>
              <a:rPr lang="de-DE" sz="2800" b="1" dirty="0">
                <a:solidFill>
                  <a:srgbClr val="000000"/>
                </a:solidFill>
                <a:ea typeface="MS Mincho" pitchFamily="49" charset="-128"/>
                <a:cs typeface="Arial" pitchFamily="34" charset="0"/>
              </a:rPr>
              <a:t> GRS 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KM as a top priority of GRS (3)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251520" y="1124744"/>
            <a:ext cx="8647200" cy="5184576"/>
          </a:xfrm>
        </p:spPr>
        <p:txBody>
          <a:bodyPr>
            <a:normAutofit/>
          </a:bodyPr>
          <a:lstStyle/>
          <a:p>
            <a:pPr lvl="1"/>
            <a:r>
              <a:rPr lang="en-US" dirty="0" smtClean="0"/>
              <a:t>As a project-oriented institution, GRS implements process-based KM to capture knowledge were it is being produced, e.g. in all core processes</a:t>
            </a:r>
          </a:p>
          <a:p>
            <a:pPr marL="0" lvl="1" indent="0">
              <a:buNone/>
            </a:pPr>
            <a:r>
              <a:rPr lang="en-US" dirty="0" smtClean="0"/>
              <a:t>   </a:t>
            </a:r>
          </a:p>
          <a:p>
            <a:pPr lvl="1"/>
            <a:endParaRPr lang="en-US" i="1" dirty="0"/>
          </a:p>
        </p:txBody>
      </p:sp>
      <p:pic>
        <p:nvPicPr>
          <p:cNvPr id="21" name="Grafik 20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844824"/>
            <a:ext cx="6891117" cy="4527098"/>
          </a:xfrm>
          <a:prstGeom prst="rect">
            <a:avLst/>
          </a:prstGeom>
        </p:spPr>
      </p:pic>
      <p:sp>
        <p:nvSpPr>
          <p:cNvPr id="22" name="Textfeld 21"/>
          <p:cNvSpPr txBox="1"/>
          <p:nvPr/>
        </p:nvSpPr>
        <p:spPr>
          <a:xfrm rot="20490405">
            <a:off x="1791397" y="3692874"/>
            <a:ext cx="403124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accent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indent="-330200" algn="ctr" defTabSz="1271588"/>
            <a:r>
              <a:rPr lang="en-US" altLang="de-DE" sz="1600" dirty="0"/>
              <a:t>Integration of  information and knowledge management into </a:t>
            </a:r>
            <a:r>
              <a:rPr lang="en-US" altLang="de-DE" sz="1600" dirty="0" smtClean="0"/>
              <a:t>all core </a:t>
            </a:r>
            <a:r>
              <a:rPr lang="en-US" altLang="de-DE" sz="1600" dirty="0"/>
              <a:t>processes of GRS, </a:t>
            </a:r>
            <a:r>
              <a:rPr lang="en-US" altLang="de-DE" sz="1600" dirty="0" smtClean="0"/>
              <a:t/>
            </a:r>
            <a:br>
              <a:rPr lang="en-US" altLang="de-DE" sz="1600" dirty="0" smtClean="0"/>
            </a:br>
            <a:r>
              <a:rPr lang="en-US" altLang="de-DE" sz="1600" dirty="0" smtClean="0">
                <a:solidFill>
                  <a:schemeClr val="accent2"/>
                </a:solidFill>
              </a:rPr>
              <a:t>that </a:t>
            </a:r>
            <a:r>
              <a:rPr lang="en-US" altLang="de-DE" sz="1600" dirty="0">
                <a:solidFill>
                  <a:schemeClr val="accent2"/>
                </a:solidFill>
              </a:rPr>
              <a:t>means especially into every project</a:t>
            </a:r>
          </a:p>
        </p:txBody>
      </p:sp>
    </p:spTree>
    <p:extLst>
      <p:ext uri="{BB962C8B-B14F-4D97-AF65-F5344CB8AC3E}">
        <p14:creationId xmlns:p14="http://schemas.microsoft.com/office/powerpoint/2010/main" val="388886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3840" y="580986"/>
            <a:ext cx="7665720" cy="399742"/>
          </a:xfrm>
        </p:spPr>
        <p:txBody>
          <a:bodyPr/>
          <a:lstStyle/>
          <a:p>
            <a:r>
              <a:rPr lang="en-US" dirty="0" smtClean="0"/>
              <a:t>GRS Portal - Main platform to support internal KM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208768" y="1052736"/>
            <a:ext cx="8647200" cy="1584176"/>
          </a:xfrm>
        </p:spPr>
        <p:txBody>
          <a:bodyPr>
            <a:normAutofit fontScale="85000" lnSpcReduction="20000"/>
          </a:bodyPr>
          <a:lstStyle/>
          <a:p>
            <a:pPr marL="0" lvl="1" indent="0">
              <a:buNone/>
            </a:pPr>
            <a:r>
              <a:rPr lang="en-US" b="1" dirty="0" smtClean="0"/>
              <a:t>Intranet portal </a:t>
            </a:r>
            <a:endParaRPr lang="en-US" b="1" dirty="0"/>
          </a:p>
          <a:p>
            <a:pPr lvl="1"/>
            <a:r>
              <a:rPr lang="en-US" dirty="0" smtClean="0"/>
              <a:t>-&gt; Provides </a:t>
            </a:r>
            <a:r>
              <a:rPr lang="en-US" u="sng" dirty="0" smtClean="0"/>
              <a:t>browser-based access </a:t>
            </a:r>
            <a:r>
              <a:rPr lang="en-US" dirty="0" smtClean="0"/>
              <a:t>to all information and knowledge sources available for GRS</a:t>
            </a:r>
          </a:p>
          <a:p>
            <a:pPr lvl="1"/>
            <a:r>
              <a:rPr lang="en-US" dirty="0" smtClean="0"/>
              <a:t>-&gt; Supports a </a:t>
            </a:r>
            <a:r>
              <a:rPr lang="en-US" u="sng" dirty="0" smtClean="0"/>
              <a:t>Document Management function </a:t>
            </a:r>
            <a:r>
              <a:rPr lang="en-US" dirty="0" smtClean="0"/>
              <a:t>covering topical themes such as QM, </a:t>
            </a:r>
            <a:r>
              <a:rPr lang="en-US" dirty="0" err="1" smtClean="0"/>
              <a:t>OrgHB</a:t>
            </a:r>
            <a:r>
              <a:rPr lang="en-US" dirty="0" smtClean="0"/>
              <a:t> and many more</a:t>
            </a:r>
          </a:p>
          <a:p>
            <a:pPr lvl="1"/>
            <a:r>
              <a:rPr lang="en-US" dirty="0" smtClean="0"/>
              <a:t>-&gt; Supports a </a:t>
            </a:r>
            <a:r>
              <a:rPr lang="en-US" u="sng" dirty="0" smtClean="0"/>
              <a:t>Collaboration function</a:t>
            </a:r>
            <a:r>
              <a:rPr lang="en-US" dirty="0" smtClean="0"/>
              <a:t> through team-sites accessible to everybody or to close circles in departments, projects, management &amp; working groups and over particular areas (e.g. emergency center)</a:t>
            </a:r>
            <a:endParaRPr lang="en-US" dirty="0"/>
          </a:p>
        </p:txBody>
      </p:sp>
      <p:pic>
        <p:nvPicPr>
          <p:cNvPr id="8" name="Grafik 7" descr="Bildschirmausschnitt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91"/>
          <a:stretch/>
        </p:blipFill>
        <p:spPr>
          <a:xfrm>
            <a:off x="1120552" y="2780928"/>
            <a:ext cx="7740352" cy="3728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73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dirty="0" smtClean="0"/>
              <a:t>GRS Portal: Important benefits</a:t>
            </a:r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smtClean="0"/>
              <a:t>4th ASEM Workshop, October, Madrid, Spain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C31112E-B72C-493E-A9E4-3ADFFD1D57E7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>
          <a:xfrm>
            <a:off x="251520" y="1124744"/>
            <a:ext cx="8647200" cy="50364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en-GB" altLang="de-DE" dirty="0">
                <a:latin typeface="Arial" charset="0"/>
              </a:rPr>
              <a:t>Central access point to all </a:t>
            </a:r>
            <a:r>
              <a:rPr lang="en-GB" altLang="de-DE" dirty="0" smtClean="0">
                <a:latin typeface="Arial" charset="0"/>
              </a:rPr>
              <a:t>documents, information and knowledge</a:t>
            </a:r>
            <a:endParaRPr lang="en-GB" altLang="de-DE" dirty="0">
              <a:latin typeface="Arial" charset="0"/>
            </a:endParaRPr>
          </a:p>
          <a:p>
            <a:pPr marL="682625" lvl="2" indent="-341313">
              <a:lnSpc>
                <a:spcPct val="90000"/>
              </a:lnSpc>
              <a:tabLst/>
            </a:pPr>
            <a:r>
              <a:rPr lang="en-GB" altLang="de-DE" dirty="0"/>
              <a:t>Realized </a:t>
            </a:r>
            <a:r>
              <a:rPr lang="en-GB" altLang="de-DE" dirty="0" smtClean="0"/>
              <a:t>web-based with </a:t>
            </a:r>
            <a:r>
              <a:rPr lang="en-GB" altLang="de-DE" dirty="0"/>
              <a:t>MS </a:t>
            </a:r>
            <a:r>
              <a:rPr lang="en-GB" altLang="de-DE" dirty="0" err="1"/>
              <a:t>Sharepoint</a:t>
            </a:r>
            <a:r>
              <a:rPr lang="en-GB" altLang="de-DE" dirty="0"/>
              <a:t> Portal</a:t>
            </a:r>
          </a:p>
          <a:p>
            <a:pPr marL="1393200" lvl="4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GB" altLang="de-DE" sz="1600" dirty="0"/>
              <a:t>Document Management</a:t>
            </a:r>
          </a:p>
          <a:p>
            <a:pPr marL="1393200" lvl="4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GB" altLang="de-DE" sz="1600" dirty="0"/>
              <a:t>Collaboration</a:t>
            </a:r>
          </a:p>
          <a:p>
            <a:pPr lvl="1">
              <a:lnSpc>
                <a:spcPct val="90000"/>
              </a:lnSpc>
            </a:pPr>
            <a:r>
              <a:rPr lang="en-GB" altLang="de-DE" dirty="0">
                <a:latin typeface="Arial" charset="0"/>
              </a:rPr>
              <a:t>Document Management System (DMS)</a:t>
            </a:r>
          </a:p>
          <a:p>
            <a:pPr marL="682625" lvl="2" indent="-341313">
              <a:lnSpc>
                <a:spcPct val="90000"/>
              </a:lnSpc>
              <a:tabLst/>
            </a:pPr>
            <a:r>
              <a:rPr lang="en-GB" altLang="de-DE" dirty="0"/>
              <a:t>Build a “Corporate Memory”</a:t>
            </a:r>
          </a:p>
          <a:p>
            <a:pPr marL="682625" lvl="2" indent="-341313">
              <a:lnSpc>
                <a:spcPct val="90000"/>
              </a:lnSpc>
              <a:tabLst/>
            </a:pPr>
            <a:r>
              <a:rPr lang="en-GB" altLang="de-DE" dirty="0"/>
              <a:t>DMS features include </a:t>
            </a:r>
            <a:r>
              <a:rPr lang="en-GB" altLang="de-DE" dirty="0" err="1"/>
              <a:t>checkIn</a:t>
            </a:r>
            <a:r>
              <a:rPr lang="en-GB" altLang="de-DE" dirty="0"/>
              <a:t>/</a:t>
            </a:r>
            <a:r>
              <a:rPr lang="en-GB" altLang="de-DE" dirty="0" err="1"/>
              <a:t>checkOut</a:t>
            </a:r>
            <a:r>
              <a:rPr lang="en-GB" altLang="de-DE" dirty="0"/>
              <a:t>, versioning, metadata (document profile data) ...</a:t>
            </a:r>
          </a:p>
          <a:p>
            <a:pPr lvl="1"/>
            <a:r>
              <a:rPr lang="en-GB" altLang="de-DE" dirty="0">
                <a:latin typeface="Arial" charset="0"/>
              </a:rPr>
              <a:t>Extensive search facility</a:t>
            </a:r>
          </a:p>
          <a:p>
            <a:pPr marL="682625" lvl="2" indent="-341313">
              <a:tabLst/>
            </a:pPr>
            <a:r>
              <a:rPr lang="en-GB" altLang="de-DE" dirty="0"/>
              <a:t>All portal content</a:t>
            </a:r>
          </a:p>
          <a:p>
            <a:pPr marL="682625" lvl="2" indent="-341313">
              <a:tabLst/>
            </a:pPr>
            <a:r>
              <a:rPr lang="en-GB" altLang="de-DE" dirty="0"/>
              <a:t>Crawling and indexing of external sources, mostly</a:t>
            </a:r>
          </a:p>
          <a:p>
            <a:pPr marL="1393200" lvl="4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GB" altLang="de-DE" sz="1600" dirty="0"/>
              <a:t>File Shares (CD’s, …)</a:t>
            </a:r>
          </a:p>
          <a:p>
            <a:pPr marL="1393200" lvl="4" indent="-285750">
              <a:lnSpc>
                <a:spcPct val="90000"/>
              </a:lnSpc>
              <a:buFont typeface="Courier New" panose="02070309020205020404" pitchFamily="49" charset="0"/>
              <a:buChar char="o"/>
            </a:pPr>
            <a:r>
              <a:rPr lang="en-GB" altLang="de-DE" sz="1600" dirty="0"/>
              <a:t>Notes Databases</a:t>
            </a:r>
          </a:p>
          <a:p>
            <a:pPr lvl="1"/>
            <a:r>
              <a:rPr lang="en-GB" altLang="de-DE" dirty="0">
                <a:latin typeface="Arial" charset="0"/>
              </a:rPr>
              <a:t>Very good integration with MS </a:t>
            </a:r>
            <a:r>
              <a:rPr lang="en-GB" altLang="de-DE" dirty="0" smtClean="0">
                <a:latin typeface="Arial" charset="0"/>
              </a:rPr>
              <a:t>Office</a:t>
            </a:r>
          </a:p>
          <a:p>
            <a:pPr lvl="1"/>
            <a:r>
              <a:rPr lang="en-GB" altLang="de-DE" dirty="0" smtClean="0">
                <a:latin typeface="Arial" charset="0"/>
              </a:rPr>
              <a:t>User-friendly, easy to understand (as viewer) and to contribute (as author, moderator or site-admin)  </a:t>
            </a:r>
            <a:endParaRPr lang="en-GB" altLang="de-DE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568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404813"/>
            <a:ext cx="7640637" cy="473075"/>
          </a:xfrm>
        </p:spPr>
        <p:txBody>
          <a:bodyPr anchor="ctr"/>
          <a:lstStyle/>
          <a:p>
            <a:pPr defTabSz="1125538" eaLnBrk="1" hangingPunct="1"/>
            <a:r>
              <a:rPr lang="en-US" altLang="de-DE" dirty="0" smtClean="0"/>
              <a:t>GRS </a:t>
            </a:r>
            <a:r>
              <a:rPr lang="en-US" altLang="de-DE" dirty="0" err="1" smtClean="0"/>
              <a:t>Projekt</a:t>
            </a:r>
            <a:r>
              <a:rPr lang="en-US" altLang="de-DE" dirty="0" smtClean="0"/>
              <a:t> Center: Project Site (separate for each project)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00088" y="1047750"/>
            <a:ext cx="7640637" cy="4929188"/>
          </a:xfrm>
        </p:spPr>
        <p:txBody>
          <a:bodyPr lIns="30696" rIns="30696"/>
          <a:lstStyle/>
          <a:p>
            <a:pPr marL="292100" indent="-292100" defTabSz="1125538" eaLnBrk="1" hangingPunct="1"/>
            <a:r>
              <a:rPr altLang="de-DE" dirty="0" smtClean="0"/>
              <a:t>Collaboration </a:t>
            </a:r>
            <a:r>
              <a:rPr altLang="de-DE" dirty="0" err="1" smtClean="0"/>
              <a:t>and</a:t>
            </a:r>
            <a:r>
              <a:rPr altLang="de-DE" dirty="0" smtClean="0"/>
              <a:t> </a:t>
            </a:r>
            <a:r>
              <a:rPr altLang="de-DE" dirty="0" err="1" smtClean="0"/>
              <a:t>information</a:t>
            </a:r>
            <a:r>
              <a:rPr altLang="de-DE" dirty="0" smtClean="0"/>
              <a:t> </a:t>
            </a:r>
            <a:r>
              <a:rPr altLang="de-DE" dirty="0" err="1" smtClean="0"/>
              <a:t>platform</a:t>
            </a:r>
            <a:r>
              <a:rPr altLang="de-DE" dirty="0" smtClean="0"/>
              <a:t> on </a:t>
            </a:r>
            <a:r>
              <a:rPr altLang="de-DE" dirty="0" err="1" smtClean="0"/>
              <a:t>project</a:t>
            </a:r>
            <a:r>
              <a:rPr altLang="de-DE" dirty="0" smtClean="0"/>
              <a:t> </a:t>
            </a:r>
            <a:r>
              <a:rPr altLang="de-DE" dirty="0" err="1" smtClean="0"/>
              <a:t>basis</a:t>
            </a:r>
            <a:r>
              <a:rPr altLang="de-DE" dirty="0" smtClean="0"/>
              <a:t> </a:t>
            </a:r>
          </a:p>
        </p:txBody>
      </p:sp>
      <p:pic>
        <p:nvPicPr>
          <p:cNvPr id="22532" name="Grafik 4" descr="Screenshot Projec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275" y="1606550"/>
            <a:ext cx="7927975" cy="426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uppieren 11"/>
          <p:cNvGrpSpPr>
            <a:grpSpLocks/>
          </p:cNvGrpSpPr>
          <p:nvPr/>
        </p:nvGrpSpPr>
        <p:grpSpPr bwMode="auto">
          <a:xfrm>
            <a:off x="155575" y="4065588"/>
            <a:ext cx="3571875" cy="1612900"/>
            <a:chOff x="138023" y="3821502"/>
            <a:chExt cx="3571335" cy="1613140"/>
          </a:xfrm>
        </p:grpSpPr>
        <p:sp>
          <p:nvSpPr>
            <p:cNvPr id="22540" name="Rechteck 5"/>
            <p:cNvSpPr>
              <a:spLocks noChangeArrowheads="1"/>
            </p:cNvSpPr>
            <p:nvPr/>
          </p:nvSpPr>
          <p:spPr bwMode="auto">
            <a:xfrm>
              <a:off x="1828800" y="3821502"/>
              <a:ext cx="1880558" cy="1613140"/>
            </a:xfrm>
            <a:prstGeom prst="rect">
              <a:avLst/>
            </a:prstGeom>
            <a:noFill/>
            <a:ln w="38100" algn="ctr">
              <a:solidFill>
                <a:srgbClr val="FFCC99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n-US" altLang="de-DE" sz="2000"/>
            </a:p>
          </p:txBody>
        </p:sp>
        <p:sp>
          <p:nvSpPr>
            <p:cNvPr id="22541" name="Textfeld 6"/>
            <p:cNvSpPr txBox="1">
              <a:spLocks noChangeArrowheads="1"/>
            </p:cNvSpPr>
            <p:nvPr/>
          </p:nvSpPr>
          <p:spPr bwMode="auto">
            <a:xfrm>
              <a:off x="138023" y="4658239"/>
              <a:ext cx="1742811" cy="652560"/>
            </a:xfrm>
            <a:prstGeom prst="rect">
              <a:avLst/>
            </a:prstGeom>
            <a:solidFill>
              <a:srgbClr val="FFCC99"/>
            </a:solidFill>
            <a:ln w="11176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de-DE"/>
                <a:t>Quality assu-red data</a:t>
              </a:r>
            </a:p>
          </p:txBody>
        </p:sp>
      </p:grpSp>
      <p:grpSp>
        <p:nvGrpSpPr>
          <p:cNvPr id="3" name="Gruppieren 12"/>
          <p:cNvGrpSpPr>
            <a:grpSpLocks/>
          </p:cNvGrpSpPr>
          <p:nvPr/>
        </p:nvGrpSpPr>
        <p:grpSpPr bwMode="auto">
          <a:xfrm>
            <a:off x="1700213" y="2789238"/>
            <a:ext cx="6619875" cy="2868612"/>
            <a:chOff x="1682151" y="2544792"/>
            <a:chExt cx="6619336" cy="2869720"/>
          </a:xfrm>
        </p:grpSpPr>
        <p:sp>
          <p:nvSpPr>
            <p:cNvPr id="22536" name="Rechteck 7"/>
            <p:cNvSpPr>
              <a:spLocks noChangeArrowheads="1"/>
            </p:cNvSpPr>
            <p:nvPr/>
          </p:nvSpPr>
          <p:spPr bwMode="auto">
            <a:xfrm>
              <a:off x="1682151" y="2544792"/>
              <a:ext cx="4701396" cy="1233578"/>
            </a:xfrm>
            <a:prstGeom prst="rect">
              <a:avLst/>
            </a:prstGeom>
            <a:noFill/>
            <a:ln w="38100" algn="ctr">
              <a:solidFill>
                <a:srgbClr val="009999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n-US" altLang="de-DE" sz="2000"/>
            </a:p>
          </p:txBody>
        </p:sp>
        <p:sp>
          <p:nvSpPr>
            <p:cNvPr id="22537" name="Textfeld 8"/>
            <p:cNvSpPr txBox="1">
              <a:spLocks noChangeArrowheads="1"/>
            </p:cNvSpPr>
            <p:nvPr/>
          </p:nvSpPr>
          <p:spPr bwMode="auto">
            <a:xfrm>
              <a:off x="5578415" y="4258573"/>
              <a:ext cx="1805796" cy="646331"/>
            </a:xfrm>
            <a:prstGeom prst="rect">
              <a:avLst/>
            </a:prstGeom>
            <a:solidFill>
              <a:srgbClr val="009999"/>
            </a:solidFill>
            <a:ln w="11176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de-DE"/>
                <a:t>Information and collaboration</a:t>
              </a:r>
            </a:p>
          </p:txBody>
        </p:sp>
        <p:sp>
          <p:nvSpPr>
            <p:cNvPr id="22538" name="Rechteck 9"/>
            <p:cNvSpPr>
              <a:spLocks noChangeArrowheads="1"/>
            </p:cNvSpPr>
            <p:nvPr/>
          </p:nvSpPr>
          <p:spPr bwMode="auto">
            <a:xfrm>
              <a:off x="3766868" y="3801372"/>
              <a:ext cx="1880558" cy="1613140"/>
            </a:xfrm>
            <a:prstGeom prst="rect">
              <a:avLst/>
            </a:prstGeom>
            <a:noFill/>
            <a:ln w="38100" algn="ctr">
              <a:solidFill>
                <a:srgbClr val="009999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n-US" altLang="de-DE" sz="2000"/>
            </a:p>
          </p:txBody>
        </p:sp>
        <p:sp>
          <p:nvSpPr>
            <p:cNvPr id="22539" name="Rechteck 10"/>
            <p:cNvSpPr>
              <a:spLocks noChangeArrowheads="1"/>
            </p:cNvSpPr>
            <p:nvPr/>
          </p:nvSpPr>
          <p:spPr bwMode="auto">
            <a:xfrm>
              <a:off x="6420929" y="2711570"/>
              <a:ext cx="1880558" cy="1613140"/>
            </a:xfrm>
            <a:prstGeom prst="rect">
              <a:avLst/>
            </a:prstGeom>
            <a:noFill/>
            <a:ln w="38100" algn="ctr">
              <a:solidFill>
                <a:srgbClr val="009999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defTabSz="8318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defTabSz="83185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endParaRPr lang="en-US" altLang="de-DE" sz="2000"/>
            </a:p>
          </p:txBody>
        </p:sp>
      </p:grp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4th ASEM Workshop, October, Madrid, Spain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7F2B4E-6810-47B8-BFBF-9C497F1DF652}" type="slidenum">
              <a:rPr lang="de-DE" smtClean="0"/>
              <a:pPr>
                <a:defRPr/>
              </a:pPr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8064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GRS_Folie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known Document Type" ma:contentTypeID="0x010104" ma:contentTypeVersion="0" ma:contentTypeDescription="" ma:contentTypeScope="" ma:versionID="279c20c3caf3300dae6b438536eb8c56">
  <xsd:schema xmlns:xsd="http://www.w3.org/2001/XMLSchema" xmlns:p="http://schemas.microsoft.com/office/2006/metadata/properties" targetNamespace="http://schemas.microsoft.com/office/2006/metadata/properties" ma:root="true" ma:fieldsID="0d2e1ca116041f9e11471c52c4c9d602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CBD62839-6DCD-4153-A724-80F4FD4116A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D26DE3-9536-4C60-A8E7-48B833F81720}">
  <ds:schemaRefs>
    <ds:schemaRef ds:uri="http://schemas.microsoft.com/office/2006/metadata/properties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900026D3-C998-4482-AD5F-4A32159BB15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GRS_Folien</Template>
  <TotalTime>0</TotalTime>
  <Words>1516</Words>
  <Application>Microsoft Office PowerPoint</Application>
  <PresentationFormat>Bildschirmpräsentation (4:3)</PresentationFormat>
  <Paragraphs>285</Paragraphs>
  <Slides>27</Slides>
  <Notes>7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27</vt:i4>
      </vt:variant>
    </vt:vector>
  </HeadingPairs>
  <TitlesOfParts>
    <vt:vector size="28" baseType="lpstr">
      <vt:lpstr>GRS_Folien</vt:lpstr>
      <vt:lpstr>National and Organizational Aspects of Knowledge Management and Networking (GRS experience)</vt:lpstr>
      <vt:lpstr>Content</vt:lpstr>
      <vt:lpstr>Organizational knowledge management  and   Platforms for Information, Knowledge and Collaboration </vt:lpstr>
      <vt:lpstr>KM as a top priority of GRS (1)</vt:lpstr>
      <vt:lpstr>KM as a top priority of GRS (2)</vt:lpstr>
      <vt:lpstr>KM as a top priority of GRS (3)</vt:lpstr>
      <vt:lpstr>GRS Portal - Main platform to support internal KM</vt:lpstr>
      <vt:lpstr>GRS Portal: Important benefits</vt:lpstr>
      <vt:lpstr>GRS Projekt Center: Project Site (separate for each project)</vt:lpstr>
      <vt:lpstr>PowerPoint-Präsentation</vt:lpstr>
      <vt:lpstr>Team-Sites: DMS and Collaboration area for specific groups</vt:lpstr>
      <vt:lpstr>Knowledge-Sites for selected technical areas: Example Russian NPPs</vt:lpstr>
      <vt:lpstr>Knowledge-Sites for selected technical areas: Example New NPPs</vt:lpstr>
      <vt:lpstr>National Knowledge Networking  for Regulatory Purposes  by using  National Platforms for  Knowledge Management and Collaboration on Nuclear Safety</vt:lpstr>
      <vt:lpstr>KM on Nuclear Safety in Germany: Strategy/Objective (Regulatory Part)</vt:lpstr>
      <vt:lpstr>Identifying the main Stakeholder: Authorities, experts, operators, R&amp;D, …</vt:lpstr>
      <vt:lpstr>KM on Nuclear Safety in Germany: Background  How we start? </vt:lpstr>
      <vt:lpstr>Three level of national platforms on nuclear safety matters Public: Internet   Team Area (Extranet): InfoServer  Internal: Intranet</vt:lpstr>
      <vt:lpstr>External Knowledge and Collaboration Portal of BMUB  Extranet: Portal for Nuclear Safety (PNS)</vt:lpstr>
      <vt:lpstr>Additional to PNS: German NNRP is a focal point for platforms of KM</vt:lpstr>
      <vt:lpstr>Interconnection of national and international Knowledge Resources Internet   Extranet: InfoServer/PNS/NNRP/GNSSN  Intranet</vt:lpstr>
      <vt:lpstr>Capacity Building  and  Human Resources Development</vt:lpstr>
      <vt:lpstr>Main Capacity Building activities and capabilities of GRS</vt:lpstr>
      <vt:lpstr>PowerPoint-Präsentation</vt:lpstr>
      <vt:lpstr>Knowledge Management  of the European TSO network (ETSON)    </vt:lpstr>
      <vt:lpstr>ETSON Knowledge Management</vt:lpstr>
      <vt:lpstr>Thank   You   for   Attention </vt:lpstr>
    </vt:vector>
  </TitlesOfParts>
  <Company>GRS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and Institutional KM (GRS Experience)</dc:title>
  <dc:creator>Teske, Hartmuth Dr.</dc:creator>
  <dc:description>Stad: 14.09.2009</dc:description>
  <cp:lastModifiedBy>Teske, Hartmuth Dr.</cp:lastModifiedBy>
  <cp:revision>102</cp:revision>
  <dcterms:created xsi:type="dcterms:W3CDTF">2015-10-14T21:00:04Z</dcterms:created>
  <dcterms:modified xsi:type="dcterms:W3CDTF">2015-10-28T08:26:46Z</dcterms:modified>
  <cp:category>ASEM 2015 Madrid</cp:category>
</cp:coreProperties>
</file>