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1" r:id="rId3"/>
    <p:sldId id="262" r:id="rId4"/>
    <p:sldId id="264" r:id="rId5"/>
    <p:sldId id="258" r:id="rId6"/>
    <p:sldId id="259" r:id="rId7"/>
    <p:sldId id="260" r:id="rId8"/>
    <p:sldId id="265" r:id="rId9"/>
    <p:sldId id="267" r:id="rId10"/>
    <p:sldId id="268" r:id="rId11"/>
    <p:sldId id="270"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34579" autoAdjust="0"/>
    <p:restoredTop sz="86457" autoAdjust="0"/>
  </p:normalViewPr>
  <p:slideViewPr>
    <p:cSldViewPr>
      <p:cViewPr>
        <p:scale>
          <a:sx n="103" d="100"/>
          <a:sy n="103" d="100"/>
        </p:scale>
        <p:origin x="-108" y="1524"/>
      </p:cViewPr>
      <p:guideLst>
        <p:guide orient="horz" pos="2160"/>
        <p:guide pos="2880"/>
      </p:guideLst>
    </p:cSldViewPr>
  </p:slideViewPr>
  <p:outlineViewPr>
    <p:cViewPr>
      <p:scale>
        <a:sx n="33" d="100"/>
        <a:sy n="33" d="100"/>
      </p:scale>
      <p:origin x="0" y="2650"/>
    </p:cViewPr>
  </p:outlineViewPr>
  <p:notesTextViewPr>
    <p:cViewPr>
      <p:scale>
        <a:sx n="1" d="1"/>
        <a:sy n="1" d="1"/>
      </p:scale>
      <p:origin x="0" y="0"/>
    </p:cViewPr>
  </p:notesTextViewPr>
  <p:sorterViewPr>
    <p:cViewPr>
      <p:scale>
        <a:sx n="130" d="100"/>
        <a:sy n="130" d="100"/>
      </p:scale>
      <p:origin x="0" y="902"/>
    </p:cViewPr>
  </p:sorterViewPr>
  <p:notesViewPr>
    <p:cSldViewPr>
      <p:cViewPr>
        <p:scale>
          <a:sx n="131" d="100"/>
          <a:sy n="131" d="100"/>
        </p:scale>
        <p:origin x="-1134" y="6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lrMapOvr bg1="lt1" tx1="dk1" bg2="lt2" tx2="dk2" accent1="accent1" accent2="accent2" accent3="accent3" accent4="accent4" accent5="accent5" accent6="accent6" hlink="hlink" folHlink="folHlink"/>
  <c:chart>
    <c:autoTitleDeleted val="1"/>
    <c:plotArea>
      <c:layout/>
      <c:pieChart>
        <c:varyColors val="1"/>
        <c:ser>
          <c:idx val="0"/>
          <c:order val="0"/>
          <c:tx>
            <c:strRef>
              <c:f>Feuil1!$B$1</c:f>
              <c:strCache>
                <c:ptCount val="1"/>
                <c:pt idx="0">
                  <c:v>Ventes</c:v>
                </c:pt>
              </c:strCache>
            </c:strRef>
          </c:tx>
          <c:dPt>
            <c:idx val="0"/>
            <c:explosion val="20"/>
          </c:dPt>
          <c:cat>
            <c:strRef>
              <c:f>Feuil1!$A$2:$A$5</c:f>
              <c:strCache>
                <c:ptCount val="2"/>
                <c:pt idx="0">
                  <c:v>1er trim.</c:v>
                </c:pt>
                <c:pt idx="1">
                  <c:v>2e trim.</c:v>
                </c:pt>
              </c:strCache>
            </c:strRef>
          </c:cat>
          <c:val>
            <c:numRef>
              <c:f>Feuil1!$B$2:$B$5</c:f>
              <c:numCache>
                <c:formatCode>General</c:formatCode>
                <c:ptCount val="4"/>
                <c:pt idx="0">
                  <c:v>45</c:v>
                </c:pt>
                <c:pt idx="1">
                  <c:v>55</c:v>
                </c:pt>
              </c:numCache>
            </c:numRef>
          </c:val>
        </c:ser>
        <c:firstSliceAng val="0"/>
      </c:pieChart>
      <c:spPr>
        <a:noFill/>
        <a:ln w="25389">
          <a:noFill/>
        </a:ln>
      </c:spPr>
    </c:plotArea>
    <c:plotVisOnly val="1"/>
    <c:dispBlanksAs val="zero"/>
  </c:chart>
  <c:txPr>
    <a:bodyPr/>
    <a:lstStyle/>
    <a:p>
      <a:pPr>
        <a:defRPr sz="1799"/>
      </a:pPr>
      <a:endParaRPr lang="en-US"/>
    </a:p>
  </c:txPr>
  <c:externalData r:id="rId2"/>
  <c:userShapes r:id="rId3"/>
</c:chartSpace>
</file>

<file path=ppt/drawings/drawing1.xml><?xml version="1.0" encoding="utf-8"?>
<c:userShapes xmlns:c="http://schemas.openxmlformats.org/drawingml/2006/chart">
  <cdr:relSizeAnchor xmlns:cdr="http://schemas.openxmlformats.org/drawingml/2006/chartDrawing">
    <cdr:from>
      <cdr:x>0.01346</cdr:x>
      <cdr:y>0</cdr:y>
    </cdr:from>
    <cdr:to>
      <cdr:x>0.39226</cdr:x>
      <cdr:y>0.35284</cdr:y>
    </cdr:to>
    <cdr:sp macro="" textlink="">
      <cdr:nvSpPr>
        <cdr:cNvPr id="2" name="Rectangle à coins arrondis 1"/>
        <cdr:cNvSpPr/>
      </cdr:nvSpPr>
      <cdr:spPr>
        <a:xfrm xmlns:a="http://schemas.openxmlformats.org/drawingml/2006/main">
          <a:off x="46460" y="0"/>
          <a:ext cx="1307443" cy="823696"/>
        </a:xfrm>
        <a:prstGeom xmlns:a="http://schemas.openxmlformats.org/drawingml/2006/main" prst="wedgeRoundRectCallout">
          <a:avLst/>
        </a:prstGeom>
        <a:solidFill xmlns:a="http://schemas.openxmlformats.org/drawingml/2006/main">
          <a:schemeClr val="accent6">
            <a:lumMod val="40000"/>
            <a:lumOff val="60000"/>
          </a:schemeClr>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fr-FR"/>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r>
            <a:rPr lang="fr-FR" sz="1400" b="1" dirty="0">
              <a:solidFill>
                <a:schemeClr val="tx1"/>
              </a:solidFill>
            </a:rPr>
            <a:t>6</a:t>
          </a:r>
          <a:r>
            <a:rPr lang="fr-FR" sz="1400" b="1" dirty="0" smtClean="0">
              <a:solidFill>
                <a:schemeClr val="tx1"/>
              </a:solidFill>
            </a:rPr>
            <a:t>0% Expertise</a:t>
          </a:r>
          <a:r>
            <a:rPr lang="fr-FR" sz="1400" b="1" dirty="0">
              <a:solidFill>
                <a:schemeClr val="tx1"/>
              </a:solidFill>
            </a:rPr>
            <a:t> </a:t>
          </a:r>
          <a:r>
            <a:rPr lang="fr-FR" sz="1400" b="1" dirty="0" smtClean="0">
              <a:solidFill>
                <a:schemeClr val="tx1"/>
              </a:solidFill>
            </a:rPr>
            <a:t>+ </a:t>
          </a:r>
          <a:r>
            <a:rPr lang="fr-FR" sz="1400" b="1" dirty="0">
              <a:solidFill>
                <a:schemeClr val="tx1"/>
              </a:solidFill>
            </a:rPr>
            <a:t>P</a:t>
          </a:r>
          <a:r>
            <a:rPr lang="fr-FR" sz="1400" b="1" dirty="0" smtClean="0">
              <a:solidFill>
                <a:schemeClr val="tx1"/>
              </a:solidFill>
            </a:rPr>
            <a:t>ublic Missions</a:t>
          </a:r>
          <a:endParaRPr lang="fr-FR" sz="1400" b="1" dirty="0">
            <a:solidFill>
              <a:schemeClr val="tx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5F3355-2614-401B-AE46-2E6CD3FD05B0}" type="datetimeFigureOut">
              <a:rPr lang="fr-FR" smtClean="0"/>
              <a:pPr/>
              <a:t>29/10/2015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527F08-A0EC-4541-AF41-F4051B84C8AF}" type="slidenum">
              <a:rPr lang="fr-FR" smtClean="0"/>
              <a:pPr/>
              <a:t>‹#›</a:t>
            </a:fld>
            <a:endParaRPr lang="fr-FR"/>
          </a:p>
        </p:txBody>
      </p:sp>
    </p:spTree>
    <p:extLst>
      <p:ext uri="{BB962C8B-B14F-4D97-AF65-F5344CB8AC3E}">
        <p14:creationId xmlns="" xmlns:p14="http://schemas.microsoft.com/office/powerpoint/2010/main" val="1207404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Chairman, Colleagues, Ladies and Gentlemen</a:t>
            </a:r>
          </a:p>
          <a:p>
            <a:endParaRPr lang="en-US" dirty="0" smtClean="0"/>
          </a:p>
          <a:p>
            <a:r>
              <a:rPr lang="en-US" dirty="0" smtClean="0"/>
              <a:t>I wish to first express my appreciation for the </a:t>
            </a:r>
            <a:r>
              <a:rPr lang="en-US" dirty="0" err="1" smtClean="0"/>
              <a:t>organising</a:t>
            </a:r>
            <a:r>
              <a:rPr lang="en-US" dirty="0" smtClean="0"/>
              <a:t> committee for the kind invitation for us to participate in this 4</a:t>
            </a:r>
            <a:r>
              <a:rPr lang="en-US" baseline="30000" dirty="0" smtClean="0"/>
              <a:t>th</a:t>
            </a:r>
            <a:r>
              <a:rPr lang="en-US" dirty="0" smtClean="0"/>
              <a:t> ASEM, and for giving us the opportunity to make a report on the developing collaboration between the Singapore parities and IRSN and ENSTTI.</a:t>
            </a:r>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joint ENSTTI-SNRSI activities in progress or being planned include:</a:t>
            </a:r>
          </a:p>
          <a:p>
            <a:endParaRPr lang="en-US" dirty="0" smtClean="0"/>
          </a:p>
          <a:p>
            <a:r>
              <a:rPr lang="en-US" dirty="0" smtClean="0"/>
              <a:t>-Training of the staff of SNRSI and collaborating agencies on Radiation Protection, Safety in the Transport of Nuclear and Radioactive Materials, and Environmental Surveillance.</a:t>
            </a:r>
          </a:p>
          <a:p>
            <a:endParaRPr lang="en-US" dirty="0" smtClean="0"/>
          </a:p>
          <a:p>
            <a:pPr>
              <a:buFontTx/>
              <a:buChar char="-"/>
            </a:pPr>
            <a:r>
              <a:rPr lang="en-US" dirty="0" smtClean="0"/>
              <a:t>Training of the staff of SNRSI and collaborating agencies on Radionuclide metrology, and the use of the SOFIA and ASTEC code of IRSN.</a:t>
            </a:r>
          </a:p>
          <a:p>
            <a:pPr>
              <a:buFontTx/>
              <a:buChar char="-"/>
            </a:pPr>
            <a:endParaRPr lang="en-US" dirty="0" smtClean="0"/>
          </a:p>
          <a:p>
            <a:pPr>
              <a:buFontTx/>
              <a:buChar char="-"/>
            </a:pPr>
            <a:r>
              <a:rPr lang="en-US" dirty="0" err="1" smtClean="0"/>
              <a:t>Organising</a:t>
            </a:r>
            <a:r>
              <a:rPr lang="en-US" dirty="0" smtClean="0"/>
              <a:t> courses open to regional participation:</a:t>
            </a:r>
          </a:p>
          <a:p>
            <a:pPr>
              <a:buFontTx/>
              <a:buChar char="-"/>
            </a:pPr>
            <a:endParaRPr lang="en-US" dirty="0" smtClean="0"/>
          </a:p>
          <a:p>
            <a:r>
              <a:rPr lang="en-US" dirty="0" smtClean="0"/>
              <a:t>In 2016 – Environmental and Occupational Radiation Protection</a:t>
            </a:r>
          </a:p>
          <a:p>
            <a:endParaRPr lang="en-US" dirty="0" smtClean="0"/>
          </a:p>
          <a:p>
            <a:r>
              <a:rPr lang="en-US" dirty="0" smtClean="0"/>
              <a:t>In 2017 – National system for Emergency Preparedness and response; Legal Basis and Regulatory Processes for nuclear and radiation safety.</a:t>
            </a:r>
          </a:p>
          <a:p>
            <a:endParaRPr lang="en-US" dirty="0" smtClean="0"/>
          </a:p>
          <a:p>
            <a:r>
              <a:rPr lang="en-US" dirty="0" smtClean="0"/>
              <a:t>In 2018 – Safety in transport of nuclear and radioactive materials; Radiation protection in medical areas.</a:t>
            </a:r>
            <a:endParaRPr lang="en-US" dirty="0" smtClean="0"/>
          </a:p>
          <a:p>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527F08-A0EC-4541-AF41-F4051B84C8AF}" type="slidenum">
              <a:rPr lang="fr-FR" smtClean="0"/>
              <a:pPr/>
              <a:t>12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2007, Singapore has been proactive in pursuing regional cooperation in nuclear safety.</a:t>
            </a:r>
          </a:p>
          <a:p>
            <a:endParaRPr lang="en-US" dirty="0" smtClean="0"/>
          </a:p>
          <a:p>
            <a:r>
              <a:rPr lang="en-US" dirty="0" smtClean="0"/>
              <a:t>At the 13</a:t>
            </a:r>
            <a:r>
              <a:rPr lang="en-US" baseline="30000" dirty="0" smtClean="0"/>
              <a:t>th</a:t>
            </a:r>
            <a:r>
              <a:rPr lang="en-US" dirty="0" smtClean="0"/>
              <a:t> ASEAN Summit held in Singapore in November 2007, there is this one item among the declarations of the ASEAN Heads of States: “To forge ASEAN-wide cooperation to establish a regional nuclear safety regime.”</a:t>
            </a:r>
          </a:p>
          <a:p>
            <a:endParaRPr lang="en-US" dirty="0" smtClean="0"/>
          </a:p>
          <a:p>
            <a:r>
              <a:rPr lang="en-US" dirty="0" smtClean="0"/>
              <a:t>Singapore will work together with our </a:t>
            </a:r>
            <a:r>
              <a:rPr lang="en-US" dirty="0" err="1" smtClean="0"/>
              <a:t>neighbours</a:t>
            </a:r>
            <a:r>
              <a:rPr lang="en-US" dirty="0" smtClean="0"/>
              <a:t> to make nuclear energy safer for all of Southeast Asia.</a:t>
            </a:r>
          </a:p>
          <a:p>
            <a:endParaRPr lang="en-US" dirty="0" smtClean="0"/>
          </a:p>
          <a:p>
            <a:r>
              <a:rPr lang="en-US" dirty="0" smtClean="0"/>
              <a:t>As part of Singapore’s effort, the Nuclear Safety Research and Education </a:t>
            </a:r>
            <a:r>
              <a:rPr lang="en-US" dirty="0" err="1" smtClean="0"/>
              <a:t>Programme</a:t>
            </a:r>
            <a:r>
              <a:rPr lang="en-US" dirty="0" smtClean="0"/>
              <a:t> (NSREP) was announced in April 2014.</a:t>
            </a:r>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NSREP’s mission is to</a:t>
            </a:r>
          </a:p>
          <a:p>
            <a:r>
              <a:rPr lang="en-US" dirty="0" smtClean="0"/>
              <a:t> </a:t>
            </a:r>
          </a:p>
          <a:p>
            <a:r>
              <a:rPr lang="en-US" dirty="0" smtClean="0"/>
              <a:t>-Conduct research and capability development to support national requirements.  To perform this task, a new research unit was set up – the Singapore Nuclear Research and Safety Initiative (SNRSI).</a:t>
            </a:r>
          </a:p>
          <a:p>
            <a:endParaRPr lang="en-US" dirty="0" smtClean="0"/>
          </a:p>
          <a:p>
            <a:r>
              <a:rPr lang="en-US" dirty="0" smtClean="0"/>
              <a:t>-Provide funding for education and training in nuclear safety related disciplines.  The funding comes in the form of </a:t>
            </a:r>
          </a:p>
          <a:p>
            <a:endParaRPr lang="en-US" dirty="0" smtClean="0"/>
          </a:p>
          <a:p>
            <a:r>
              <a:rPr lang="en-US" dirty="0" smtClean="0"/>
              <a:t>Scholarship for postgraduate research</a:t>
            </a:r>
          </a:p>
          <a:p>
            <a:endParaRPr lang="en-US" dirty="0" smtClean="0"/>
          </a:p>
          <a:p>
            <a:r>
              <a:rPr lang="en-US" dirty="0" smtClean="0"/>
              <a:t>Supports for </a:t>
            </a:r>
            <a:r>
              <a:rPr lang="en-US" dirty="0" err="1" smtClean="0"/>
              <a:t>specialised</a:t>
            </a:r>
            <a:r>
              <a:rPr lang="en-US" dirty="0" smtClean="0"/>
              <a:t> training</a:t>
            </a:r>
          </a:p>
          <a:p>
            <a:endParaRPr lang="en-US" dirty="0" smtClean="0"/>
          </a:p>
          <a:p>
            <a:r>
              <a:rPr lang="en-US" dirty="0" smtClean="0"/>
              <a:t>Launching of undergraduate education </a:t>
            </a:r>
            <a:r>
              <a:rPr lang="en-US" dirty="0" err="1" smtClean="0"/>
              <a:t>programmes</a:t>
            </a:r>
            <a:r>
              <a:rPr lang="en-US" dirty="0" smtClean="0"/>
              <a:t>, such as a minor </a:t>
            </a:r>
            <a:r>
              <a:rPr lang="en-US" dirty="0" err="1" smtClean="0"/>
              <a:t>programme</a:t>
            </a:r>
            <a:r>
              <a:rPr lang="en-US" dirty="0" smtClean="0"/>
              <a:t> in Medical Physics and a Nuclear Safety Summer School</a:t>
            </a:r>
          </a:p>
          <a:p>
            <a:endParaRPr lang="en-US" dirty="0" smtClean="0"/>
          </a:p>
          <a:p>
            <a:r>
              <a:rPr lang="en-US" dirty="0" smtClean="0"/>
              <a:t>Setting up teaching laboratories for undergraduate students to conduct hands-on experiments</a:t>
            </a:r>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Singapore Nuclear Research and Safety Initiative (SNRSI) was established in April 2014 as a university-level research unit at the National University of Singapore.</a:t>
            </a:r>
          </a:p>
          <a:p>
            <a:endParaRPr lang="en-US" dirty="0" smtClean="0"/>
          </a:p>
          <a:p>
            <a:r>
              <a:rPr lang="en-US" dirty="0" smtClean="0"/>
              <a:t>The objectives of SNRSI are to</a:t>
            </a:r>
          </a:p>
          <a:p>
            <a:endParaRPr lang="en-US" dirty="0" smtClean="0"/>
          </a:p>
          <a:p>
            <a:pPr>
              <a:buFontTx/>
              <a:buChar char="-"/>
            </a:pPr>
            <a:r>
              <a:rPr lang="en-US" dirty="0" smtClean="0"/>
              <a:t>Attract, develop and sustain a community of experts</a:t>
            </a:r>
          </a:p>
          <a:p>
            <a:pPr>
              <a:buFontTx/>
              <a:buChar char="-"/>
            </a:pPr>
            <a:endParaRPr lang="en-US" dirty="0" smtClean="0"/>
          </a:p>
          <a:p>
            <a:pPr>
              <a:buFontTx/>
              <a:buChar char="-"/>
            </a:pPr>
            <a:r>
              <a:rPr lang="en-US" dirty="0" smtClean="0"/>
              <a:t>Conduct nuclear safety research</a:t>
            </a:r>
          </a:p>
          <a:p>
            <a:pPr>
              <a:buFontTx/>
              <a:buChar char="-"/>
            </a:pPr>
            <a:endParaRPr lang="en-US" dirty="0" smtClean="0"/>
          </a:p>
          <a:p>
            <a:pPr>
              <a:buFontTx/>
              <a:buChar char="-"/>
            </a:pPr>
            <a:r>
              <a:rPr lang="en-US" dirty="0" smtClean="0"/>
              <a:t>House operational support and technical functions</a:t>
            </a:r>
          </a:p>
          <a:p>
            <a:pPr>
              <a:buFontTx/>
              <a:buChar char="-"/>
            </a:pPr>
            <a:endParaRPr lang="en-US" dirty="0" smtClean="0"/>
          </a:p>
          <a:p>
            <a:r>
              <a:rPr lang="en-US" dirty="0" smtClean="0"/>
              <a:t>The three main areas of research of SNRSI in the first phase are: Radiochemistry, Radiobiology, and Nuclear Safety Analysis</a:t>
            </a:r>
          </a:p>
          <a:p>
            <a:r>
              <a:rPr lang="en-US" dirty="0" smtClean="0"/>
              <a:t>  </a:t>
            </a:r>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IRSN is the French public expert in nuclear and radiological safety.</a:t>
            </a:r>
          </a:p>
          <a:p>
            <a:endParaRPr lang="en-US" dirty="0" smtClean="0"/>
          </a:p>
          <a:p>
            <a:r>
              <a:rPr lang="en-US" dirty="0" smtClean="0"/>
              <a:t>It has wide-ranging industrial and commercial activities.</a:t>
            </a:r>
          </a:p>
          <a:p>
            <a:endParaRPr lang="en-US" dirty="0" smtClean="0"/>
          </a:p>
          <a:p>
            <a:r>
              <a:rPr lang="en-US" dirty="0" smtClean="0"/>
              <a:t>It has more that 1,700 employees, including more than 1,000 engineers and researchers in </a:t>
            </a:r>
            <a:r>
              <a:rPr lang="en-US" dirty="0" err="1" smtClean="0"/>
              <a:t>specialised</a:t>
            </a:r>
            <a:r>
              <a:rPr lang="en-US" dirty="0" smtClean="0"/>
              <a:t> areas.</a:t>
            </a:r>
          </a:p>
          <a:p>
            <a:endParaRPr lang="en-US" dirty="0" smtClean="0"/>
          </a:p>
          <a:p>
            <a:r>
              <a:rPr lang="en-US" dirty="0" smtClean="0"/>
              <a:t>Its annual budget is about 307 million EUROS, with 60% expended on development of expertise and public missions, and 40% on research. </a:t>
            </a:r>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IRSN conducts its business under the joint supervision of five ministries:</a:t>
            </a:r>
          </a:p>
          <a:p>
            <a:endParaRPr lang="en-US" dirty="0" smtClean="0"/>
          </a:p>
          <a:p>
            <a:r>
              <a:rPr lang="en-US" dirty="0" smtClean="0"/>
              <a:t>The Ministry of Research</a:t>
            </a:r>
          </a:p>
          <a:p>
            <a:endParaRPr lang="en-US" dirty="0" smtClean="0"/>
          </a:p>
          <a:p>
            <a:r>
              <a:rPr lang="en-US" dirty="0" smtClean="0"/>
              <a:t>The Ministry of </a:t>
            </a:r>
            <a:r>
              <a:rPr lang="en-US" dirty="0" err="1" smtClean="0"/>
              <a:t>Defence</a:t>
            </a:r>
            <a:endParaRPr lang="en-US" dirty="0" smtClean="0"/>
          </a:p>
          <a:p>
            <a:endParaRPr lang="en-US" dirty="0" smtClean="0"/>
          </a:p>
          <a:p>
            <a:r>
              <a:rPr lang="en-US" dirty="0" smtClean="0"/>
              <a:t>The Ministry of Ecology</a:t>
            </a:r>
          </a:p>
          <a:p>
            <a:endParaRPr lang="en-US" dirty="0" smtClean="0"/>
          </a:p>
          <a:p>
            <a:r>
              <a:rPr lang="en-US" dirty="0" smtClean="0"/>
              <a:t>The Ministry of Energy</a:t>
            </a:r>
          </a:p>
          <a:p>
            <a:endParaRPr lang="en-US" dirty="0" smtClean="0"/>
          </a:p>
          <a:p>
            <a:r>
              <a:rPr lang="en-US" dirty="0" smtClean="0"/>
              <a:t>The Ministry of Health</a:t>
            </a:r>
          </a:p>
          <a:p>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IRSN has its Head Office at </a:t>
            </a:r>
            <a:r>
              <a:rPr lang="en-US" dirty="0" err="1" smtClean="0"/>
              <a:t>Fontenay</a:t>
            </a:r>
            <a:r>
              <a:rPr lang="en-US" dirty="0" smtClean="0"/>
              <a:t>-Aux-Roses, in the southeastern suburbs of Paris.</a:t>
            </a:r>
          </a:p>
          <a:p>
            <a:endParaRPr lang="en-US" dirty="0" smtClean="0"/>
          </a:p>
          <a:p>
            <a:r>
              <a:rPr lang="en-US" dirty="0" smtClean="0"/>
              <a:t>It has many </a:t>
            </a:r>
            <a:r>
              <a:rPr lang="en-US" dirty="0" err="1" smtClean="0"/>
              <a:t>centres</a:t>
            </a:r>
            <a:r>
              <a:rPr lang="en-US" dirty="0" smtClean="0"/>
              <a:t> over France, and also one centre at Tahiti in the French Polynesia.</a:t>
            </a:r>
          </a:p>
          <a:p>
            <a:endParaRPr lang="en-US" dirty="0" smtClean="0"/>
          </a:p>
          <a:p>
            <a:r>
              <a:rPr lang="en-US" dirty="0" smtClean="0"/>
              <a:t>The range of expertise and activities covers:</a:t>
            </a:r>
          </a:p>
          <a:p>
            <a:endParaRPr lang="en-US" dirty="0" smtClean="0"/>
          </a:p>
          <a:p>
            <a:pPr>
              <a:buFontTx/>
              <a:buChar char="-"/>
            </a:pPr>
            <a:r>
              <a:rPr lang="en-US" dirty="0" smtClean="0"/>
              <a:t>Nuclear safety, including safety of reactors, fuel cycle, waste treatment and disposal, medical applications and transport of nuclear and radioactive materials.</a:t>
            </a:r>
          </a:p>
          <a:p>
            <a:pPr>
              <a:buFontTx/>
              <a:buChar char="-"/>
            </a:pPr>
            <a:endParaRPr lang="en-US" dirty="0" smtClean="0"/>
          </a:p>
          <a:p>
            <a:pPr>
              <a:buFontTx/>
              <a:buChar char="-"/>
            </a:pPr>
            <a:r>
              <a:rPr lang="en-US" dirty="0" smtClean="0"/>
              <a:t>Protection of workers, population and the environment.</a:t>
            </a:r>
          </a:p>
          <a:p>
            <a:pPr>
              <a:buFontTx/>
              <a:buChar char="-"/>
            </a:pPr>
            <a:endParaRPr lang="en-US" dirty="0" smtClean="0"/>
          </a:p>
          <a:p>
            <a:pPr>
              <a:buFontTx/>
              <a:buChar char="-"/>
            </a:pPr>
            <a:r>
              <a:rPr lang="en-US" dirty="0" smtClean="0"/>
              <a:t>Emergency preparedness and post-accident operational support</a:t>
            </a:r>
          </a:p>
          <a:p>
            <a:pPr>
              <a:buFontTx/>
              <a:buChar char="-"/>
            </a:pPr>
            <a:endParaRPr lang="en-US" dirty="0" smtClean="0"/>
          </a:p>
          <a:p>
            <a:pPr>
              <a:buFontTx/>
              <a:buChar char="-"/>
            </a:pPr>
            <a:r>
              <a:rPr lang="en-US" dirty="0" smtClean="0"/>
              <a:t>Protection and control of nuclear sensitive materials.</a:t>
            </a:r>
          </a:p>
          <a:p>
            <a:pPr>
              <a:buFontTx/>
              <a:buChar char="-"/>
            </a:pPr>
            <a:endParaRPr lang="en-US" dirty="0" smtClean="0"/>
          </a:p>
          <a:p>
            <a:pPr>
              <a:buFontTx/>
              <a:buChar char="-"/>
            </a:pPr>
            <a:r>
              <a:rPr lang="en-US" dirty="0" smtClean="0"/>
              <a:t>Protection of nuclear facilities, radioactive and fissile materials against malicious acts.</a:t>
            </a:r>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Espace réservé de l'image des diapositives 1"/>
          <p:cNvSpPr>
            <a:spLocks noGrp="1" noRot="1" noChangeAspect="1" noTextEdit="1"/>
          </p:cNvSpPr>
          <p:nvPr>
            <p:ph type="sldImg"/>
          </p:nvPr>
        </p:nvSpPr>
        <p:spPr>
          <a:ln/>
        </p:spPr>
      </p:sp>
      <p:sp>
        <p:nvSpPr>
          <p:cNvPr id="10243" name="Espace réservé des commentaires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fr-FR" altLang="fr-FR" dirty="0" smtClean="0">
                <a:latin typeface="Calibri" pitchFamily="34" charset="0"/>
                <a:ea typeface="MS PGothic" pitchFamily="34" charset="-128"/>
              </a:rPr>
              <a:t>ENSTTI </a:t>
            </a:r>
            <a:r>
              <a:rPr lang="fr-FR" altLang="fr-FR" dirty="0" err="1" smtClean="0">
                <a:latin typeface="Calibri" pitchFamily="34" charset="0"/>
                <a:ea typeface="MS PGothic" pitchFamily="34" charset="-128"/>
              </a:rPr>
              <a:t>is</a:t>
            </a:r>
            <a:r>
              <a:rPr lang="fr-FR" altLang="fr-FR" dirty="0" smtClean="0">
                <a:latin typeface="Calibri" pitchFamily="34" charset="0"/>
                <a:ea typeface="MS PGothic" pitchFamily="34" charset="-128"/>
              </a:rPr>
              <a:t> the training arm of IRSN.</a:t>
            </a:r>
          </a:p>
          <a:p>
            <a:endParaRPr lang="fr-FR" altLang="fr-FR" dirty="0" smtClean="0">
              <a:latin typeface="Calibri" pitchFamily="34" charset="0"/>
              <a:ea typeface="MS PGothic" pitchFamily="34" charset="-128"/>
            </a:endParaRPr>
          </a:p>
          <a:p>
            <a:r>
              <a:rPr lang="fr-FR" altLang="fr-FR" dirty="0" err="1" smtClean="0">
                <a:latin typeface="Calibri" pitchFamily="34" charset="0"/>
                <a:ea typeface="MS PGothic" pitchFamily="34" charset="-128"/>
              </a:rPr>
              <a:t>Its</a:t>
            </a:r>
            <a:r>
              <a:rPr lang="fr-FR" altLang="fr-FR" dirty="0" smtClean="0">
                <a:latin typeface="Calibri" pitchFamily="34" charset="0"/>
                <a:ea typeface="MS PGothic" pitchFamily="34" charset="-128"/>
              </a:rPr>
              <a:t> missions </a:t>
            </a:r>
            <a:r>
              <a:rPr lang="fr-FR" altLang="fr-FR" dirty="0" err="1" smtClean="0">
                <a:latin typeface="Calibri" pitchFamily="34" charset="0"/>
                <a:ea typeface="MS PGothic" pitchFamily="34" charset="-128"/>
              </a:rPr>
              <a:t>include</a:t>
            </a:r>
            <a:r>
              <a:rPr lang="fr-FR" altLang="fr-FR" dirty="0" smtClean="0">
                <a:latin typeface="Calibri" pitchFamily="34" charset="0"/>
                <a:ea typeface="MS PGothic" pitchFamily="34" charset="-128"/>
              </a:rPr>
              <a:t>:</a:t>
            </a:r>
          </a:p>
          <a:p>
            <a:endParaRPr lang="fr-FR" altLang="fr-FR" dirty="0" smtClean="0">
              <a:latin typeface="Calibri" pitchFamily="34" charset="0"/>
              <a:ea typeface="MS PGothic" pitchFamily="34" charset="-128"/>
            </a:endParaRPr>
          </a:p>
          <a:p>
            <a:pPr>
              <a:buFontTx/>
              <a:buChar char="-"/>
            </a:pPr>
            <a:r>
              <a:rPr lang="fr-FR" altLang="fr-FR" dirty="0" smtClean="0">
                <a:latin typeface="Calibri" pitchFamily="34" charset="0"/>
                <a:ea typeface="MS PGothic" pitchFamily="34" charset="-128"/>
              </a:rPr>
              <a:t>Transfer of know-how in </a:t>
            </a:r>
            <a:r>
              <a:rPr lang="fr-FR" altLang="fr-FR" dirty="0" err="1" smtClean="0">
                <a:latin typeface="Calibri" pitchFamily="34" charset="0"/>
                <a:ea typeface="MS PGothic" pitchFamily="34" charset="-128"/>
              </a:rPr>
              <a:t>nuclear</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safety</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assessment</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nuclear</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security</a:t>
            </a:r>
            <a:r>
              <a:rPr lang="fr-FR" altLang="fr-FR" dirty="0" smtClean="0">
                <a:latin typeface="Calibri" pitchFamily="34" charset="0"/>
                <a:ea typeface="MS PGothic" pitchFamily="34" charset="-128"/>
              </a:rPr>
              <a:t> </a:t>
            </a:r>
            <a:r>
              <a:rPr lang="fr-FR" altLang="fr-FR" dirty="0" smtClean="0">
                <a:latin typeface="Calibri" pitchFamily="34" charset="0"/>
                <a:ea typeface="MS PGothic" pitchFamily="34" charset="-128"/>
              </a:rPr>
              <a:t>and radiation protection </a:t>
            </a:r>
            <a:r>
              <a:rPr lang="fr-FR" altLang="fr-FR" dirty="0" err="1" smtClean="0">
                <a:latin typeface="Calibri" pitchFamily="34" charset="0"/>
                <a:ea typeface="MS PGothic" pitchFamily="34" charset="-128"/>
              </a:rPr>
              <a:t>through</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practical</a:t>
            </a:r>
            <a:r>
              <a:rPr lang="fr-FR" altLang="fr-FR" dirty="0" smtClean="0">
                <a:latin typeface="Calibri" pitchFamily="34" charset="0"/>
                <a:ea typeface="MS PGothic" pitchFamily="34" charset="-128"/>
              </a:rPr>
              <a:t> training and </a:t>
            </a:r>
            <a:r>
              <a:rPr lang="fr-FR" altLang="fr-FR" dirty="0" err="1" smtClean="0">
                <a:latin typeface="Calibri" pitchFamily="34" charset="0"/>
                <a:ea typeface="MS PGothic" pitchFamily="34" charset="-128"/>
              </a:rPr>
              <a:t>tutoring</a:t>
            </a:r>
            <a:r>
              <a:rPr lang="fr-FR" altLang="fr-FR" dirty="0" smtClean="0">
                <a:latin typeface="Calibri" pitchFamily="34" charset="0"/>
                <a:ea typeface="MS PGothic" pitchFamily="34" charset="-128"/>
              </a:rPr>
              <a:t>.</a:t>
            </a:r>
          </a:p>
          <a:p>
            <a:pPr>
              <a:buFontTx/>
              <a:buChar char="-"/>
            </a:pPr>
            <a:endParaRPr lang="fr-FR" altLang="fr-FR" dirty="0" smtClean="0">
              <a:latin typeface="Calibri" pitchFamily="34" charset="0"/>
              <a:ea typeface="MS PGothic" pitchFamily="34" charset="-128"/>
            </a:endParaRPr>
          </a:p>
          <a:p>
            <a:pPr>
              <a:buFontTx/>
              <a:buChar char="-"/>
            </a:pPr>
            <a:r>
              <a:rPr lang="fr-FR" altLang="fr-FR" dirty="0" err="1" smtClean="0">
                <a:latin typeface="Calibri" pitchFamily="34" charset="0"/>
                <a:ea typeface="MS PGothic" pitchFamily="34" charset="-128"/>
              </a:rPr>
              <a:t>Further</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development</a:t>
            </a:r>
            <a:r>
              <a:rPr lang="fr-FR" altLang="fr-FR" dirty="0" smtClean="0">
                <a:latin typeface="Calibri" pitchFamily="34" charset="0"/>
                <a:ea typeface="MS PGothic" pitchFamily="34" charset="-128"/>
              </a:rPr>
              <a:t> and </a:t>
            </a:r>
            <a:r>
              <a:rPr lang="fr-FR" altLang="fr-FR" dirty="0" err="1" smtClean="0">
                <a:latin typeface="Calibri" pitchFamily="34" charset="0"/>
                <a:ea typeface="MS PGothic" pitchFamily="34" charset="-128"/>
              </a:rPr>
              <a:t>strengthening</a:t>
            </a:r>
            <a:r>
              <a:rPr lang="fr-FR" altLang="fr-FR" dirty="0" smtClean="0">
                <a:latin typeface="Calibri" pitchFamily="34" charset="0"/>
                <a:ea typeface="MS PGothic" pitchFamily="34" charset="-128"/>
              </a:rPr>
              <a:t> of the EU </a:t>
            </a:r>
            <a:r>
              <a:rPr lang="fr-FR" altLang="fr-FR" dirty="0" err="1" smtClean="0">
                <a:latin typeface="Calibri" pitchFamily="34" charset="0"/>
                <a:ea typeface="MS PGothic" pitchFamily="34" charset="-128"/>
              </a:rPr>
              <a:t>safety</a:t>
            </a:r>
            <a:r>
              <a:rPr lang="fr-FR" altLang="fr-FR" dirty="0" smtClean="0">
                <a:latin typeface="Calibri" pitchFamily="34" charset="0"/>
                <a:ea typeface="MS PGothic" pitchFamily="34" charset="-128"/>
              </a:rPr>
              <a:t> expert network.</a:t>
            </a:r>
          </a:p>
          <a:p>
            <a:pPr>
              <a:buFontTx/>
              <a:buChar char="-"/>
            </a:pPr>
            <a:endParaRPr lang="fr-FR" altLang="fr-FR" dirty="0" smtClean="0">
              <a:latin typeface="Calibri" pitchFamily="34" charset="0"/>
              <a:ea typeface="MS PGothic" pitchFamily="34" charset="-128"/>
            </a:endParaRPr>
          </a:p>
          <a:p>
            <a:r>
              <a:rPr lang="fr-FR" altLang="fr-FR" dirty="0" smtClean="0">
                <a:latin typeface="Calibri" pitchFamily="34" charset="0"/>
                <a:ea typeface="MS PGothic" pitchFamily="34" charset="-128"/>
              </a:rPr>
              <a:t>It </a:t>
            </a:r>
            <a:r>
              <a:rPr lang="fr-FR" altLang="fr-FR" dirty="0" err="1" smtClean="0">
                <a:latin typeface="Calibri" pitchFamily="34" charset="0"/>
                <a:ea typeface="MS PGothic" pitchFamily="34" charset="-128"/>
              </a:rPr>
              <a:t>can</a:t>
            </a:r>
            <a:r>
              <a:rPr lang="fr-FR" altLang="fr-FR" dirty="0" smtClean="0">
                <a:latin typeface="Calibri" pitchFamily="34" charset="0"/>
                <a:ea typeface="MS PGothic" pitchFamily="34" charset="-128"/>
              </a:rPr>
              <a:t> call on the expertise in </a:t>
            </a:r>
            <a:r>
              <a:rPr lang="fr-FR" altLang="fr-FR" dirty="0" err="1" smtClean="0">
                <a:latin typeface="Calibri" pitchFamily="34" charset="0"/>
                <a:ea typeface="MS PGothic" pitchFamily="34" charset="-128"/>
              </a:rPr>
              <a:t>European</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TSOs</a:t>
            </a:r>
            <a:r>
              <a:rPr lang="fr-FR" altLang="fr-FR" dirty="0" smtClean="0">
                <a:latin typeface="Calibri" pitchFamily="34" charset="0"/>
                <a:ea typeface="MS PGothic" pitchFamily="34" charset="-128"/>
              </a:rPr>
              <a:t> to support </a:t>
            </a:r>
            <a:r>
              <a:rPr lang="fr-FR" altLang="fr-FR" dirty="0" err="1" smtClean="0">
                <a:latin typeface="Calibri" pitchFamily="34" charset="0"/>
                <a:ea typeface="MS PGothic" pitchFamily="34" charset="-128"/>
              </a:rPr>
              <a:t>its</a:t>
            </a:r>
            <a:r>
              <a:rPr lang="fr-FR" altLang="fr-FR" dirty="0" smtClean="0">
                <a:latin typeface="Calibri" pitchFamily="34" charset="0"/>
                <a:ea typeface="MS PGothic" pitchFamily="34" charset="-128"/>
              </a:rPr>
              <a:t> programmes in the transmission of </a:t>
            </a:r>
            <a:r>
              <a:rPr lang="fr-FR" altLang="fr-FR" dirty="0" err="1" smtClean="0">
                <a:latin typeface="Calibri" pitchFamily="34" charset="0"/>
                <a:ea typeface="MS PGothic" pitchFamily="34" charset="-128"/>
              </a:rPr>
              <a:t>knowledge</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practical</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experience</a:t>
            </a:r>
            <a:r>
              <a:rPr lang="fr-FR" altLang="fr-FR" dirty="0" smtClean="0">
                <a:latin typeface="Calibri" pitchFamily="34" charset="0"/>
                <a:ea typeface="MS PGothic" pitchFamily="34" charset="-128"/>
              </a:rPr>
              <a:t> and </a:t>
            </a:r>
            <a:r>
              <a:rPr lang="fr-FR" altLang="fr-FR" dirty="0" err="1" smtClean="0">
                <a:latin typeface="Calibri" pitchFamily="34" charset="0"/>
                <a:ea typeface="MS PGothic" pitchFamily="34" charset="-128"/>
              </a:rPr>
              <a:t>safety</a:t>
            </a:r>
            <a:r>
              <a:rPr lang="fr-FR" altLang="fr-FR" dirty="0" smtClean="0">
                <a:latin typeface="Calibri" pitchFamily="34" charset="0"/>
                <a:ea typeface="MS PGothic" pitchFamily="34" charset="-128"/>
              </a:rPr>
              <a:t> culture.</a:t>
            </a:r>
          </a:p>
          <a:p>
            <a:endParaRPr lang="fr-FR" altLang="fr-FR" dirty="0" smtClean="0">
              <a:latin typeface="Calibri" pitchFamily="34" charset="0"/>
              <a:ea typeface="MS PGothic" pitchFamily="34" charset="-128"/>
            </a:endParaRPr>
          </a:p>
          <a:p>
            <a:r>
              <a:rPr lang="fr-FR" altLang="fr-FR" dirty="0" smtClean="0">
                <a:latin typeface="Calibri" pitchFamily="34" charset="0"/>
                <a:ea typeface="MS PGothic" pitchFamily="34" charset="-128"/>
              </a:rPr>
              <a:t>It </a:t>
            </a:r>
            <a:r>
              <a:rPr lang="fr-FR" altLang="fr-FR" dirty="0" err="1" smtClean="0">
                <a:latin typeface="Calibri" pitchFamily="34" charset="0"/>
                <a:ea typeface="MS PGothic" pitchFamily="34" charset="-128"/>
              </a:rPr>
              <a:t>is</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also</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engaged</a:t>
            </a:r>
            <a:r>
              <a:rPr lang="fr-FR" altLang="fr-FR" dirty="0" smtClean="0">
                <a:latin typeface="Calibri" pitchFamily="34" charset="0"/>
                <a:ea typeface="MS PGothic" pitchFamily="34" charset="-128"/>
              </a:rPr>
              <a:t> in the </a:t>
            </a:r>
            <a:r>
              <a:rPr lang="fr-FR" altLang="fr-FR" dirty="0" err="1" smtClean="0">
                <a:latin typeface="Calibri" pitchFamily="34" charset="0"/>
                <a:ea typeface="MS PGothic" pitchFamily="34" charset="-128"/>
              </a:rPr>
              <a:t>development</a:t>
            </a:r>
            <a:r>
              <a:rPr lang="fr-FR" altLang="fr-FR" dirty="0" smtClean="0">
                <a:latin typeface="Calibri" pitchFamily="34" charset="0"/>
                <a:ea typeface="MS PGothic" pitchFamily="34" charset="-128"/>
              </a:rPr>
              <a:t> of </a:t>
            </a:r>
            <a:r>
              <a:rPr lang="fr-FR" altLang="fr-FR" dirty="0" err="1" smtClean="0">
                <a:latin typeface="Calibri" pitchFamily="34" charset="0"/>
                <a:ea typeface="MS PGothic" pitchFamily="34" charset="-128"/>
              </a:rPr>
              <a:t>structured</a:t>
            </a:r>
            <a:r>
              <a:rPr lang="fr-FR" altLang="fr-FR" dirty="0" smtClean="0">
                <a:latin typeface="Calibri" pitchFamily="34" charset="0"/>
                <a:ea typeface="MS PGothic" pitchFamily="34" charset="-128"/>
              </a:rPr>
              <a:t> curricula for training and </a:t>
            </a:r>
            <a:r>
              <a:rPr lang="fr-FR" altLang="fr-FR" dirty="0" err="1" smtClean="0">
                <a:latin typeface="Calibri" pitchFamily="34" charset="0"/>
                <a:ea typeface="MS PGothic" pitchFamily="34" charset="-128"/>
              </a:rPr>
              <a:t>continuous</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upgrading</a:t>
            </a:r>
            <a:r>
              <a:rPr lang="fr-FR" altLang="fr-FR" dirty="0" smtClean="0">
                <a:latin typeface="Calibri" pitchFamily="34" charset="0"/>
                <a:ea typeface="MS PGothic" pitchFamily="34" charset="-128"/>
              </a:rPr>
              <a:t> of </a:t>
            </a:r>
            <a:r>
              <a:rPr lang="fr-FR" altLang="fr-FR" dirty="0" err="1" smtClean="0">
                <a:latin typeface="Calibri" pitchFamily="34" charset="0"/>
                <a:ea typeface="MS PGothic" pitchFamily="34" charset="-128"/>
              </a:rPr>
              <a:t>analysts</a:t>
            </a:r>
            <a:r>
              <a:rPr lang="fr-FR" altLang="fr-FR" dirty="0" smtClean="0">
                <a:latin typeface="Calibri" pitchFamily="34" charset="0"/>
                <a:ea typeface="MS PGothic" pitchFamily="34" charset="-128"/>
              </a:rPr>
              <a:t> and </a:t>
            </a:r>
            <a:r>
              <a:rPr lang="fr-FR" altLang="fr-FR" dirty="0" err="1" smtClean="0">
                <a:latin typeface="Calibri" pitchFamily="34" charset="0"/>
                <a:ea typeface="MS PGothic" pitchFamily="34" charset="-128"/>
              </a:rPr>
              <a:t>inspectors</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through</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their</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technical</a:t>
            </a:r>
            <a:r>
              <a:rPr lang="fr-FR" altLang="fr-FR" dirty="0" smtClean="0">
                <a:latin typeface="Calibri" pitchFamily="34" charset="0"/>
                <a:ea typeface="MS PGothic" pitchFamily="34" charset="-128"/>
              </a:rPr>
              <a:t> </a:t>
            </a:r>
            <a:r>
              <a:rPr lang="fr-FR" altLang="fr-FR" dirty="0" err="1" smtClean="0">
                <a:latin typeface="Calibri" pitchFamily="34" charset="0"/>
                <a:ea typeface="MS PGothic" pitchFamily="34" charset="-128"/>
              </a:rPr>
              <a:t>career</a:t>
            </a:r>
            <a:r>
              <a:rPr lang="fr-FR" altLang="fr-FR" dirty="0" smtClean="0">
                <a:latin typeface="Calibri" pitchFamily="34" charset="0"/>
                <a:ea typeface="MS PGothic" pitchFamily="34" charset="-128"/>
              </a:rPr>
              <a:t>.</a:t>
            </a:r>
            <a:endParaRPr lang="fr-FR" altLang="fr-FR" dirty="0" smtClean="0">
              <a:latin typeface="Calibri" pitchFamily="34" charset="0"/>
              <a:ea typeface="MS PGothic" pitchFamily="34" charset="-128"/>
            </a:endParaRPr>
          </a:p>
        </p:txBody>
      </p:sp>
      <p:sp>
        <p:nvSpPr>
          <p:cNvPr id="10244" name="Espace réservé du numéro de diapositive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ea typeface="MS PGothic" pitchFamily="34" charset="-128"/>
              </a:defRPr>
            </a:lvl1pPr>
            <a:lvl2pPr marL="742950" indent="-285750">
              <a:defRPr sz="1200">
                <a:solidFill>
                  <a:schemeClr val="tx1"/>
                </a:solidFill>
                <a:latin typeface="Calibri" pitchFamily="34" charset="0"/>
                <a:ea typeface="MS PGothic" pitchFamily="34" charset="-128"/>
              </a:defRPr>
            </a:lvl2pPr>
            <a:lvl3pPr marL="1143000" indent="-228600">
              <a:defRPr sz="1200">
                <a:solidFill>
                  <a:schemeClr val="tx1"/>
                </a:solidFill>
                <a:latin typeface="Calibri" pitchFamily="34" charset="0"/>
                <a:ea typeface="MS PGothic" pitchFamily="34" charset="-128"/>
              </a:defRPr>
            </a:lvl3pPr>
            <a:lvl4pPr marL="1600200" indent="-228600">
              <a:defRPr sz="1200">
                <a:solidFill>
                  <a:schemeClr val="tx1"/>
                </a:solidFill>
                <a:latin typeface="Calibri" pitchFamily="34" charset="0"/>
                <a:ea typeface="MS PGothic" pitchFamily="34" charset="-128"/>
              </a:defRPr>
            </a:lvl4pPr>
            <a:lvl5pPr marL="2057400" indent="-228600">
              <a:defRPr sz="1200">
                <a:solidFill>
                  <a:schemeClr val="tx1"/>
                </a:solidFill>
                <a:latin typeface="Calibri" pitchFamily="34"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fld id="{E99D1DDC-C1A0-408B-9516-DF38933BE153}" type="slidenum">
              <a:rPr lang="fr-FR" altLang="fr-FR" smtClean="0"/>
              <a:pPr/>
              <a:t>8</a:t>
            </a:fld>
            <a:endParaRPr lang="fr-FR" alt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collaboration was </a:t>
            </a:r>
            <a:r>
              <a:rPr lang="en-US" dirty="0" err="1" smtClean="0"/>
              <a:t>formalised</a:t>
            </a:r>
            <a:r>
              <a:rPr lang="en-US" dirty="0" smtClean="0"/>
              <a:t> with an MOU signed on 18 May 2015 during the visit of Singapore President to the French President.</a:t>
            </a:r>
          </a:p>
          <a:p>
            <a:endParaRPr lang="en-US" dirty="0" smtClean="0"/>
          </a:p>
          <a:p>
            <a:r>
              <a:rPr lang="en-US" dirty="0" smtClean="0"/>
              <a:t>The Areas of Collaboration include: Radiation Protection, Environmental Monitoring, Nuclear Safety, Nuclear Emergency Management.</a:t>
            </a:r>
          </a:p>
          <a:p>
            <a:endParaRPr lang="en-US" dirty="0" smtClean="0"/>
          </a:p>
          <a:p>
            <a:r>
              <a:rPr lang="en-US" dirty="0" smtClean="0"/>
              <a:t>Since the signing of the MOU, SNRSI staff has attended training on the SOFIA and ASTEC codes in France.</a:t>
            </a:r>
          </a:p>
          <a:p>
            <a:endParaRPr lang="en-US" dirty="0" smtClean="0"/>
          </a:p>
          <a:p>
            <a:r>
              <a:rPr lang="en-US" dirty="0" smtClean="0"/>
              <a:t>After the training, SNRSI has started using the ASTEC code, and also a suite of simulation software provided by IAEA for student projects.</a:t>
            </a:r>
            <a:endParaRPr lang="en-US" dirty="0"/>
          </a:p>
        </p:txBody>
      </p:sp>
      <p:sp>
        <p:nvSpPr>
          <p:cNvPr id="4" name="Slide Number Placeholder 3"/>
          <p:cNvSpPr>
            <a:spLocks noGrp="1"/>
          </p:cNvSpPr>
          <p:nvPr>
            <p:ph type="sldNum" sz="quarter" idx="10"/>
          </p:nvPr>
        </p:nvSpPr>
        <p:spPr/>
        <p:txBody>
          <a:bodyPr/>
          <a:lstStyle/>
          <a:p>
            <a:fld id="{C0527F08-A0EC-4541-AF41-F4051B84C8AF}"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244817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542860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1299756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Texte et contenu">
    <p:spTree>
      <p:nvGrpSpPr>
        <p:cNvPr id="1" name=""/>
        <p:cNvGrpSpPr/>
        <p:nvPr/>
      </p:nvGrpSpPr>
      <p:grpSpPr>
        <a:xfrm>
          <a:off x="0" y="0"/>
          <a:ext cx="0" cy="0"/>
          <a:chOff x="0" y="0"/>
          <a:chExt cx="0" cy="0"/>
        </a:xfrm>
      </p:grpSpPr>
      <p:sp>
        <p:nvSpPr>
          <p:cNvPr id="3" name="Espace réservé du texte 2"/>
          <p:cNvSpPr>
            <a:spLocks noGrp="1"/>
          </p:cNvSpPr>
          <p:nvPr>
            <p:ph type="body" sz="half" idx="1"/>
          </p:nvPr>
        </p:nvSpPr>
        <p:spPr>
          <a:xfrm>
            <a:off x="911225" y="1965325"/>
            <a:ext cx="3889375" cy="28860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53000" y="1965325"/>
            <a:ext cx="3889375" cy="28860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Titre 5"/>
          <p:cNvSpPr>
            <a:spLocks noGrp="1"/>
          </p:cNvSpPr>
          <p:nvPr>
            <p:ph type="title"/>
          </p:nvPr>
        </p:nvSpPr>
        <p:spPr/>
        <p:txBody>
          <a:bodyPr/>
          <a:lstStyle/>
          <a:p>
            <a:r>
              <a:rPr lang="fr-FR" smtClean="0"/>
              <a:t>Cliquez pour modifier le style du titre</a:t>
            </a:r>
            <a:endParaRPr lang="fr-FR" dirty="0"/>
          </a:p>
        </p:txBody>
      </p:sp>
      <p:sp>
        <p:nvSpPr>
          <p:cNvPr id="5" name="Espace réservé du pied de page 10"/>
          <p:cNvSpPr>
            <a:spLocks noGrp="1"/>
          </p:cNvSpPr>
          <p:nvPr>
            <p:ph type="ftr" sz="quarter" idx="10"/>
          </p:nvPr>
        </p:nvSpPr>
        <p:spPr/>
        <p:txBody>
          <a:bodyPr/>
          <a:lstStyle>
            <a:lvl1pPr>
              <a:defRPr sz="800"/>
            </a:lvl1pPr>
          </a:lstStyle>
          <a:p>
            <a:pPr>
              <a:defRPr/>
            </a:pPr>
            <a:endParaRPr lang="en-US"/>
          </a:p>
        </p:txBody>
      </p:sp>
    </p:spTree>
    <p:extLst>
      <p:ext uri="{BB962C8B-B14F-4D97-AF65-F5344CB8AC3E}">
        <p14:creationId xmlns="" xmlns:p14="http://schemas.microsoft.com/office/powerpoint/2010/main" val="2729150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1225" y="287338"/>
            <a:ext cx="7775575" cy="1277937"/>
          </a:xfrm>
        </p:spPr>
        <p:txBody>
          <a:bodyPr/>
          <a:lstStyle/>
          <a:p>
            <a:r>
              <a:rPr lang="fr-FR" smtClean="0"/>
              <a:t>Cliquez pour modifier le style du titre</a:t>
            </a:r>
            <a:endParaRPr lang="en-US" dirty="0"/>
          </a:p>
        </p:txBody>
      </p:sp>
      <p:sp>
        <p:nvSpPr>
          <p:cNvPr id="3" name="Espace réservé du pied de page 10"/>
          <p:cNvSpPr>
            <a:spLocks noGrp="1"/>
          </p:cNvSpPr>
          <p:nvPr>
            <p:ph type="ftr" sz="quarter" idx="10"/>
          </p:nvPr>
        </p:nvSpPr>
        <p:spPr/>
        <p:txBody>
          <a:bodyPr/>
          <a:lstStyle>
            <a:lvl1pPr>
              <a:defRPr/>
            </a:lvl1pPr>
          </a:lstStyle>
          <a:p>
            <a:pPr>
              <a:defRPr/>
            </a:pPr>
            <a:endParaRPr lang="en-US"/>
          </a:p>
        </p:txBody>
      </p:sp>
    </p:spTree>
    <p:extLst>
      <p:ext uri="{BB962C8B-B14F-4D97-AF65-F5344CB8AC3E}">
        <p14:creationId xmlns="" xmlns:p14="http://schemas.microsoft.com/office/powerpoint/2010/main" val="4184478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3559262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3222906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71660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2280722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4198886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2358735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700360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1587056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A63E38-34D1-4B81-AF53-1E5D6EEAAE72}" type="slidenum">
              <a:rPr lang="en-GB" smtClean="0"/>
              <a:pPr/>
              <a:t>‹#›</a:t>
            </a:fld>
            <a:endParaRPr lang="en-GB"/>
          </a:p>
        </p:txBody>
      </p:sp>
    </p:spTree>
    <p:extLst>
      <p:ext uri="{BB962C8B-B14F-4D97-AF65-F5344CB8AC3E}">
        <p14:creationId xmlns="" xmlns:p14="http://schemas.microsoft.com/office/powerpoint/2010/main" val="863752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1.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88640"/>
            <a:ext cx="8784976" cy="6480719"/>
          </a:xfrm>
        </p:spPr>
        <p:txBody>
          <a:bodyPr/>
          <a:lstStyle/>
          <a:p>
            <a:r>
              <a:rPr lang="en-GB" sz="3200" b="1" dirty="0"/>
              <a:t>Asia-Europe </a:t>
            </a:r>
            <a:r>
              <a:rPr lang="en-GB" sz="3200" b="1" dirty="0" smtClean="0"/>
              <a:t>cooperation</a:t>
            </a:r>
            <a:br>
              <a:rPr lang="en-GB" sz="3200" b="1" dirty="0" smtClean="0"/>
            </a:br>
            <a:r>
              <a:rPr lang="en-GB" sz="3200" b="1" dirty="0" smtClean="0"/>
              <a:t> </a:t>
            </a:r>
            <a:r>
              <a:rPr lang="en-GB" sz="3200" b="1" dirty="0"/>
              <a:t>in </a:t>
            </a:r>
            <a:r>
              <a:rPr lang="en-GB" sz="3200" b="1" dirty="0" smtClean="0"/>
              <a:t>supporting</a:t>
            </a:r>
            <a:br>
              <a:rPr lang="en-GB" sz="3200" b="1" dirty="0" smtClean="0"/>
            </a:br>
            <a:r>
              <a:rPr lang="en-GB" sz="3200" b="1" dirty="0" smtClean="0"/>
              <a:t>the Singapore </a:t>
            </a:r>
            <a:r>
              <a:rPr lang="en-GB" sz="3200" b="1" dirty="0"/>
              <a:t>Nuclear </a:t>
            </a:r>
            <a:r>
              <a:rPr lang="en-GB" sz="3200" b="1" dirty="0" smtClean="0"/>
              <a:t>Research</a:t>
            </a:r>
            <a:br>
              <a:rPr lang="en-GB" sz="3200" b="1" dirty="0" smtClean="0"/>
            </a:br>
            <a:r>
              <a:rPr lang="en-GB" sz="3200" b="1" dirty="0" smtClean="0"/>
              <a:t>and </a:t>
            </a:r>
            <a:r>
              <a:rPr lang="en-GB" sz="3200" b="1" dirty="0"/>
              <a:t>Safety Initiative </a:t>
            </a:r>
            <a:r>
              <a:rPr lang="fr-FR" dirty="0"/>
              <a:t/>
            </a:r>
            <a:br>
              <a:rPr lang="fr-FR" dirty="0"/>
            </a:br>
            <a:endParaRPr lang="en-GB" dirty="0"/>
          </a:p>
        </p:txBody>
      </p:sp>
      <p:pic>
        <p:nvPicPr>
          <p:cNvPr id="3" name="Picture 2" descr="Afficher l'image d'origine"/>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23528" y="295741"/>
            <a:ext cx="1333500" cy="609600"/>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2" descr="D:\Users\SUPERVIL-SYL\Desktop\logo_complet_cmjn.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524328" y="33644"/>
            <a:ext cx="1437488" cy="113379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1501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title"/>
          </p:nvPr>
        </p:nvSpPr>
        <p:spPr>
          <a:xfrm>
            <a:off x="911225" y="188640"/>
            <a:ext cx="7775575" cy="864096"/>
          </a:xfrm>
        </p:spPr>
        <p:txBody>
          <a:bodyPr>
            <a:normAutofit/>
          </a:bodyPr>
          <a:lstStyle/>
          <a:p>
            <a:r>
              <a:rPr lang="en-US" altLang="en-US" sz="3200" b="1" dirty="0" smtClean="0">
                <a:ea typeface="MS PGothic" pitchFamily="34" charset="-128"/>
              </a:rPr>
              <a:t>ENSTTI-SNRSI  joint activities</a:t>
            </a:r>
          </a:p>
        </p:txBody>
      </p:sp>
      <p:sp>
        <p:nvSpPr>
          <p:cNvPr id="6148" name="Espace réservé du contenu 2"/>
          <p:cNvSpPr txBox="1">
            <a:spLocks/>
          </p:cNvSpPr>
          <p:nvPr/>
        </p:nvSpPr>
        <p:spPr bwMode="auto">
          <a:xfrm>
            <a:off x="398587" y="1165498"/>
            <a:ext cx="8352928" cy="35596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charset="0"/>
                <a:ea typeface="MS PGothic" pitchFamily="34" charset="-128"/>
              </a:defRPr>
            </a:lvl1pPr>
            <a:lvl2pPr>
              <a:defRPr sz="1700" b="1">
                <a:solidFill>
                  <a:schemeClr val="accent1"/>
                </a:solidFill>
                <a:latin typeface="Arial" charset="0"/>
                <a:ea typeface="MS PGothic" pitchFamily="34" charset="-128"/>
              </a:defRPr>
            </a:lvl2pPr>
            <a:lvl3pPr>
              <a:defRPr sz="1300" b="1">
                <a:solidFill>
                  <a:schemeClr val="tx1"/>
                </a:solidFill>
                <a:latin typeface="Arial" charset="0"/>
                <a:ea typeface="MS PGothic" pitchFamily="34" charset="-128"/>
              </a:defRPr>
            </a:lvl3pPr>
            <a:lvl4pPr>
              <a:defRPr sz="1300">
                <a:solidFill>
                  <a:schemeClr val="tx1"/>
                </a:solidFill>
                <a:latin typeface="Arial" charset="0"/>
                <a:ea typeface="MS PGothic" pitchFamily="34" charset="-128"/>
              </a:defRPr>
            </a:lvl4pPr>
            <a:lvl5pPr>
              <a:defRPr sz="1300">
                <a:solidFill>
                  <a:schemeClr val="tx1"/>
                </a:solidFill>
                <a:latin typeface="Arial" charset="0"/>
                <a:ea typeface="MS PGothic" pitchFamily="34" charset="-128"/>
              </a:defRPr>
            </a:lvl5pPr>
            <a:lvl6pPr marL="898525" indent="-236538" eaLnBrk="0" fontAlgn="base" hangingPunct="0">
              <a:spcBef>
                <a:spcPts val="900"/>
              </a:spcBef>
              <a:spcAft>
                <a:spcPct val="0"/>
              </a:spcAft>
              <a:buSzPct val="65000"/>
              <a:buBlip>
                <a:blip r:embed="rId3"/>
              </a:buBlip>
              <a:defRPr sz="1300">
                <a:solidFill>
                  <a:schemeClr val="tx1"/>
                </a:solidFill>
                <a:latin typeface="Arial" charset="0"/>
                <a:ea typeface="MS PGothic" pitchFamily="34" charset="-128"/>
              </a:defRPr>
            </a:lvl6pPr>
            <a:lvl7pPr marL="1355725" indent="-236538" eaLnBrk="0" fontAlgn="base" hangingPunct="0">
              <a:spcBef>
                <a:spcPts val="900"/>
              </a:spcBef>
              <a:spcAft>
                <a:spcPct val="0"/>
              </a:spcAft>
              <a:buSzPct val="65000"/>
              <a:buBlip>
                <a:blip r:embed="rId3"/>
              </a:buBlip>
              <a:defRPr sz="1300">
                <a:solidFill>
                  <a:schemeClr val="tx1"/>
                </a:solidFill>
                <a:latin typeface="Arial" charset="0"/>
                <a:ea typeface="MS PGothic" pitchFamily="34" charset="-128"/>
              </a:defRPr>
            </a:lvl7pPr>
            <a:lvl8pPr marL="1812925" indent="-236538" eaLnBrk="0" fontAlgn="base" hangingPunct="0">
              <a:spcBef>
                <a:spcPts val="900"/>
              </a:spcBef>
              <a:spcAft>
                <a:spcPct val="0"/>
              </a:spcAft>
              <a:buSzPct val="65000"/>
              <a:buBlip>
                <a:blip r:embed="rId3"/>
              </a:buBlip>
              <a:defRPr sz="1300">
                <a:solidFill>
                  <a:schemeClr val="tx1"/>
                </a:solidFill>
                <a:latin typeface="Arial" charset="0"/>
                <a:ea typeface="MS PGothic" pitchFamily="34" charset="-128"/>
              </a:defRPr>
            </a:lvl8pPr>
            <a:lvl9pPr marL="2270125" indent="-236538" eaLnBrk="0" fontAlgn="base" hangingPunct="0">
              <a:spcBef>
                <a:spcPts val="900"/>
              </a:spcBef>
              <a:spcAft>
                <a:spcPct val="0"/>
              </a:spcAft>
              <a:buSzPct val="65000"/>
              <a:buBlip>
                <a:blip r:embed="rId3"/>
              </a:buBlip>
              <a:defRPr sz="1300">
                <a:solidFill>
                  <a:schemeClr val="tx1"/>
                </a:solidFill>
                <a:latin typeface="Arial" charset="0"/>
                <a:ea typeface="MS PGothic" pitchFamily="34" charset="-128"/>
              </a:defRPr>
            </a:lvl9pPr>
          </a:lstStyle>
          <a:p>
            <a:pPr marL="342900" indent="-342900" eaLnBrk="0" hangingPunct="0">
              <a:spcAft>
                <a:spcPts val="1200"/>
              </a:spcAft>
              <a:buClr>
                <a:srgbClr val="00B0F0"/>
              </a:buClr>
              <a:buSzPct val="100000"/>
              <a:buFont typeface="Wingdings" pitchFamily="2" charset="2"/>
              <a:buChar char="§"/>
            </a:pPr>
            <a:r>
              <a:rPr lang="en-US" altLang="fr-FR" sz="2000" dirty="0" smtClean="0"/>
              <a:t>Training of SNRSI and staff of participating </a:t>
            </a:r>
            <a:r>
              <a:rPr lang="en-US" altLang="fr-FR" sz="2000" dirty="0" err="1" smtClean="0"/>
              <a:t>organisations</a:t>
            </a:r>
            <a:r>
              <a:rPr lang="en-US" altLang="fr-FR" sz="2000" dirty="0" smtClean="0"/>
              <a:t>: courses on radiation protection, safety of transport, &amp; environmental surveillance</a:t>
            </a:r>
          </a:p>
          <a:p>
            <a:pPr marL="342900" indent="-342900" eaLnBrk="0" hangingPunct="0">
              <a:spcAft>
                <a:spcPts val="1200"/>
              </a:spcAft>
              <a:buClr>
                <a:srgbClr val="00B0F0"/>
              </a:buClr>
              <a:buSzPct val="100000"/>
              <a:buFont typeface="Wingdings" pitchFamily="2" charset="2"/>
              <a:buChar char="§"/>
            </a:pPr>
            <a:r>
              <a:rPr lang="en-US" altLang="fr-FR" sz="2000" dirty="0"/>
              <a:t>Tutoring of SNRSI </a:t>
            </a:r>
            <a:r>
              <a:rPr lang="en-US" altLang="fr-FR" sz="2000" dirty="0" smtClean="0"/>
              <a:t>and staff of participating </a:t>
            </a:r>
            <a:r>
              <a:rPr lang="en-US" altLang="fr-FR" sz="2000" dirty="0" err="1" smtClean="0"/>
              <a:t>organisations</a:t>
            </a:r>
            <a:r>
              <a:rPr lang="en-US" altLang="fr-FR" sz="2000" dirty="0" smtClean="0"/>
              <a:t>: radionuclides metrology; IRSN simulation tools (ASTEC, SOFIA)</a:t>
            </a:r>
            <a:endParaRPr lang="en-US" altLang="fr-FR" sz="2000" dirty="0"/>
          </a:p>
          <a:p>
            <a:pPr marL="342900" indent="-342900" eaLnBrk="0" hangingPunct="0">
              <a:buClr>
                <a:srgbClr val="00B0F0"/>
              </a:buClr>
              <a:buSzPct val="100000"/>
              <a:buFont typeface="Wingdings" pitchFamily="2" charset="2"/>
              <a:buChar char="§"/>
            </a:pPr>
            <a:r>
              <a:rPr lang="en-US" altLang="fr-FR" sz="2000" dirty="0" smtClean="0"/>
              <a:t>Organisation of Regional Courses:</a:t>
            </a:r>
          </a:p>
          <a:p>
            <a:pPr marL="800100" lvl="1" indent="-342900" eaLnBrk="0" hangingPunct="0">
              <a:spcBef>
                <a:spcPts val="900"/>
              </a:spcBef>
              <a:buClr>
                <a:srgbClr val="00B0F0"/>
              </a:buClr>
              <a:buSzPct val="100000"/>
              <a:buFont typeface="Wingdings" pitchFamily="2" charset="2"/>
              <a:buChar char="Ø"/>
            </a:pPr>
            <a:r>
              <a:rPr lang="en-US" altLang="fr-FR" sz="1800" b="0" dirty="0" smtClean="0">
                <a:solidFill>
                  <a:schemeClr val="tx1"/>
                </a:solidFill>
              </a:rPr>
              <a:t>2016: Environmental and Occupational </a:t>
            </a:r>
            <a:r>
              <a:rPr lang="en-US" altLang="fr-FR" sz="1800" b="0" dirty="0">
                <a:solidFill>
                  <a:schemeClr val="tx1"/>
                </a:solidFill>
              </a:rPr>
              <a:t>R</a:t>
            </a:r>
            <a:r>
              <a:rPr lang="en-US" altLang="fr-FR" sz="1800" b="0" dirty="0" smtClean="0">
                <a:solidFill>
                  <a:schemeClr val="tx1"/>
                </a:solidFill>
              </a:rPr>
              <a:t>adiation </a:t>
            </a:r>
            <a:r>
              <a:rPr lang="en-US" altLang="fr-FR" sz="1800" b="0" dirty="0">
                <a:solidFill>
                  <a:schemeClr val="tx1"/>
                </a:solidFill>
              </a:rPr>
              <a:t>P</a:t>
            </a:r>
            <a:r>
              <a:rPr lang="en-US" altLang="fr-FR" sz="1800" b="0" dirty="0" smtClean="0">
                <a:solidFill>
                  <a:schemeClr val="tx1"/>
                </a:solidFill>
              </a:rPr>
              <a:t>rotection;</a:t>
            </a:r>
          </a:p>
          <a:p>
            <a:pPr marL="800100" lvl="1" indent="-342900" eaLnBrk="0" hangingPunct="0">
              <a:spcBef>
                <a:spcPts val="900"/>
              </a:spcBef>
              <a:buClr>
                <a:srgbClr val="00B0F0"/>
              </a:buClr>
              <a:buSzPct val="100000"/>
              <a:buFont typeface="Wingdings" pitchFamily="2" charset="2"/>
              <a:buChar char="Ø"/>
            </a:pPr>
            <a:r>
              <a:rPr lang="en-US" altLang="fr-FR" sz="1800" b="0" dirty="0" smtClean="0">
                <a:solidFill>
                  <a:schemeClr val="tx1"/>
                </a:solidFill>
              </a:rPr>
              <a:t>2017: National </a:t>
            </a:r>
            <a:r>
              <a:rPr lang="en-US" altLang="fr-FR" sz="1800" b="0" dirty="0">
                <a:solidFill>
                  <a:schemeClr val="tx1"/>
                </a:solidFill>
              </a:rPr>
              <a:t>System for Emergency Preparedness and </a:t>
            </a:r>
            <a:r>
              <a:rPr lang="en-US" altLang="fr-FR" sz="1800" b="0" dirty="0" smtClean="0">
                <a:solidFill>
                  <a:schemeClr val="tx1"/>
                </a:solidFill>
              </a:rPr>
              <a:t>Response; Legal </a:t>
            </a:r>
            <a:r>
              <a:rPr lang="en-US" altLang="fr-FR" sz="1800" b="0" dirty="0">
                <a:solidFill>
                  <a:schemeClr val="tx1"/>
                </a:solidFill>
              </a:rPr>
              <a:t>Basis and Regulatory Processes for Nuclear and Radiation </a:t>
            </a:r>
            <a:r>
              <a:rPr lang="en-US" altLang="fr-FR" sz="1800" b="0" dirty="0" smtClean="0">
                <a:solidFill>
                  <a:schemeClr val="tx1"/>
                </a:solidFill>
              </a:rPr>
              <a:t>Safety;</a:t>
            </a:r>
          </a:p>
          <a:p>
            <a:pPr marL="800100" lvl="1" indent="-342900" eaLnBrk="0" hangingPunct="0">
              <a:spcBef>
                <a:spcPts val="900"/>
              </a:spcBef>
              <a:buClr>
                <a:srgbClr val="00B0F0"/>
              </a:buClr>
              <a:buSzPct val="100000"/>
              <a:buFont typeface="Wingdings" pitchFamily="2" charset="2"/>
              <a:buChar char="Ø"/>
            </a:pPr>
            <a:r>
              <a:rPr lang="en-US" altLang="fr-FR" sz="1800" b="0" dirty="0" smtClean="0">
                <a:solidFill>
                  <a:schemeClr val="tx1"/>
                </a:solidFill>
              </a:rPr>
              <a:t>2018: Transport Safety; Radiation Protection in Medical Area.</a:t>
            </a:r>
            <a:endParaRPr lang="en-US" altLang="fr-FR" sz="1800" b="0" dirty="0">
              <a:solidFill>
                <a:schemeClr val="tx1"/>
              </a:solidFill>
            </a:endParaRPr>
          </a:p>
        </p:txBody>
      </p:sp>
      <p:pic>
        <p:nvPicPr>
          <p:cNvPr id="6" name="Imag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39257" y="5092005"/>
            <a:ext cx="1518106" cy="1433339"/>
          </a:xfrm>
          <a:prstGeom prst="rect">
            <a:avLst/>
          </a:prstGeom>
        </p:spPr>
      </p:pic>
      <p:pic>
        <p:nvPicPr>
          <p:cNvPr id="7"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459942" y="5075302"/>
            <a:ext cx="2288522" cy="1524919"/>
          </a:xfrm>
          <a:prstGeom prst="rect">
            <a:avLst/>
          </a:prstGeom>
          <a:noFill/>
          <a:ln w="12700">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pic>
        <p:nvPicPr>
          <p:cNvPr id="9" name="Image 11" descr="1-240613LP1020.jpg"/>
          <p:cNvPicPr>
            <a:picLocks noChangeAspect="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123728" y="5075304"/>
            <a:ext cx="2424341" cy="15249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Image 12" descr="IRSN-DCOM-003-006B.jpg"/>
          <p:cNvPicPr>
            <a:picLocks noChangeAspect="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499993" y="5075303"/>
            <a:ext cx="2016224" cy="15120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193451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Summary</a:t>
            </a:r>
            <a:endParaRPr lang="en-US" b="1" dirty="0"/>
          </a:p>
        </p:txBody>
      </p:sp>
      <p:sp>
        <p:nvSpPr>
          <p:cNvPr id="3" name="Content Placeholder 2"/>
          <p:cNvSpPr>
            <a:spLocks noGrp="1"/>
          </p:cNvSpPr>
          <p:nvPr>
            <p:ph idx="1"/>
          </p:nvPr>
        </p:nvSpPr>
        <p:spPr>
          <a:xfrm>
            <a:off x="457200" y="1279301"/>
            <a:ext cx="7931224" cy="4525963"/>
          </a:xfrm>
        </p:spPr>
        <p:txBody>
          <a:bodyPr>
            <a:noAutofit/>
          </a:bodyPr>
          <a:lstStyle/>
          <a:p>
            <a:r>
              <a:rPr lang="en-US" sz="2400" dirty="0" smtClean="0"/>
              <a:t>NSREP and SNRSI are part of Singapore’s effort in support of ASEAN in promoting nuclear safety in the region.</a:t>
            </a:r>
          </a:p>
          <a:p>
            <a:r>
              <a:rPr lang="en-US" sz="2400" dirty="0" smtClean="0"/>
              <a:t>IRSN has relevant expertise and extensive experience</a:t>
            </a:r>
            <a:r>
              <a:rPr lang="en-US" sz="2400" dirty="0" smtClean="0"/>
              <a:t>, in particular </a:t>
            </a:r>
            <a:r>
              <a:rPr lang="en-US" sz="2400" dirty="0" smtClean="0"/>
              <a:t>in the </a:t>
            </a:r>
            <a:r>
              <a:rPr lang="en-US" sz="2400" dirty="0" smtClean="0"/>
              <a:t>well-established methodologies </a:t>
            </a:r>
            <a:r>
              <a:rPr lang="en-US" sz="2400" dirty="0" smtClean="0"/>
              <a:t>and </a:t>
            </a:r>
            <a:r>
              <a:rPr lang="en-US" sz="2400" dirty="0" smtClean="0"/>
              <a:t>practices developed by European </a:t>
            </a:r>
            <a:r>
              <a:rPr lang="en-US" sz="2400" dirty="0" err="1" smtClean="0"/>
              <a:t>organisations</a:t>
            </a:r>
            <a:r>
              <a:rPr lang="en-US" sz="2400" dirty="0" smtClean="0"/>
              <a:t> for the assessment of nuclear safety, radiological safety, and safety in the transport and treatment of waste.</a:t>
            </a:r>
            <a:endParaRPr lang="en-US" sz="2400" i="1" dirty="0" smtClean="0"/>
          </a:p>
          <a:p>
            <a:r>
              <a:rPr lang="en-US" sz="2400" dirty="0" smtClean="0"/>
              <a:t>Our</a:t>
            </a:r>
            <a:r>
              <a:rPr lang="en-US" sz="2400" dirty="0" smtClean="0"/>
              <a:t> </a:t>
            </a:r>
            <a:r>
              <a:rPr lang="en-US" sz="2400" dirty="0" smtClean="0"/>
              <a:t>collaboration will enable Singapore and countries in the ASEAN region to build up further their technical capabilities in nuclear safety, including assessing the possible impact of nuclear incidents and the development of emergency response plans.</a:t>
            </a:r>
          </a:p>
        </p:txBody>
      </p:sp>
    </p:spTree>
    <p:extLst>
      <p:ext uri="{BB962C8B-B14F-4D97-AF65-F5344CB8AC3E}">
        <p14:creationId xmlns="" xmlns:p14="http://schemas.microsoft.com/office/powerpoint/2010/main" val="3730896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92896"/>
            <a:ext cx="8229600" cy="1296144"/>
          </a:xfrm>
        </p:spPr>
        <p:txBody>
          <a:bodyPr>
            <a:noAutofit/>
          </a:bodyPr>
          <a:lstStyle/>
          <a:p>
            <a:r>
              <a:rPr lang="en-US" sz="3600" b="1" dirty="0" smtClean="0"/>
              <a:t>Thank you very much</a:t>
            </a:r>
            <a:br>
              <a:rPr lang="en-US" sz="3600" b="1" dirty="0" smtClean="0"/>
            </a:br>
            <a:r>
              <a:rPr lang="en-US" sz="3600" b="1" dirty="0" smtClean="0"/>
              <a:t>for your attention</a:t>
            </a:r>
            <a:endParaRPr lang="en-US" b="1" dirty="0"/>
          </a:p>
        </p:txBody>
      </p:sp>
    </p:spTree>
    <p:extLst>
      <p:ext uri="{BB962C8B-B14F-4D97-AF65-F5344CB8AC3E}">
        <p14:creationId xmlns="" xmlns:p14="http://schemas.microsoft.com/office/powerpoint/2010/main" val="651754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atin typeface="Arial" charset="0"/>
                <a:ea typeface="+mn-ea"/>
                <a:cs typeface="+mn-cs"/>
              </a:rPr>
              <a:t>ASEAN Cooperation </a:t>
            </a:r>
            <a:r>
              <a:rPr lang="en-US" sz="3600" b="1" dirty="0">
                <a:latin typeface="Arial" charset="0"/>
                <a:ea typeface="+mn-ea"/>
                <a:cs typeface="+mn-cs"/>
              </a:rPr>
              <a:t>on Nuclear Safety</a:t>
            </a:r>
          </a:p>
        </p:txBody>
      </p:sp>
      <p:sp>
        <p:nvSpPr>
          <p:cNvPr id="4" name="Content Placeholder 6"/>
          <p:cNvSpPr txBox="1">
            <a:spLocks/>
          </p:cNvSpPr>
          <p:nvPr/>
        </p:nvSpPr>
        <p:spPr>
          <a:xfrm>
            <a:off x="457200" y="1124744"/>
            <a:ext cx="8363272" cy="554461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800" dirty="0" smtClean="0"/>
              <a:t>Since 2007, Singapore has been proactive in pursuing regional cooperation in nuclear safety. </a:t>
            </a:r>
          </a:p>
          <a:p>
            <a:r>
              <a:rPr lang="en-GB" sz="2800" dirty="0" smtClean="0"/>
              <a:t>At </a:t>
            </a:r>
            <a:r>
              <a:rPr lang="en-GB" sz="2800" dirty="0" smtClean="0"/>
              <a:t>the 13</a:t>
            </a:r>
            <a:r>
              <a:rPr lang="en-GB" sz="2800" baseline="30000" dirty="0" smtClean="0"/>
              <a:t>th</a:t>
            </a:r>
            <a:r>
              <a:rPr lang="en-GB" sz="2800" dirty="0" smtClean="0"/>
              <a:t> ASEAN Summit in Singapore, 20 Nov </a:t>
            </a:r>
            <a:r>
              <a:rPr lang="en-GB" sz="2800" dirty="0" smtClean="0"/>
              <a:t>2007, ASEAN Heads of State </a:t>
            </a:r>
            <a:r>
              <a:rPr lang="en-GB" sz="2800" dirty="0" smtClean="0"/>
              <a:t>made a declaration:</a:t>
            </a:r>
            <a:endParaRPr lang="en-GB" sz="2800" dirty="0"/>
          </a:p>
          <a:p>
            <a:endParaRPr lang="en-GB" sz="2800" dirty="0"/>
          </a:p>
          <a:p>
            <a:endParaRPr lang="en-GB" sz="2800" dirty="0"/>
          </a:p>
          <a:p>
            <a:pPr marL="0" indent="0">
              <a:buNone/>
            </a:pPr>
            <a:endParaRPr lang="en-GB" sz="1800" dirty="0" smtClean="0"/>
          </a:p>
          <a:p>
            <a:r>
              <a:rPr lang="en-GB" sz="2800" dirty="0" smtClean="0"/>
              <a:t>Singapore to work </a:t>
            </a:r>
            <a:r>
              <a:rPr lang="en-GB" sz="2800" dirty="0"/>
              <a:t>together with </a:t>
            </a:r>
            <a:endParaRPr lang="en-GB" sz="2800" dirty="0" smtClean="0"/>
          </a:p>
          <a:p>
            <a:pPr>
              <a:spcBef>
                <a:spcPts val="0"/>
              </a:spcBef>
              <a:buNone/>
            </a:pPr>
            <a:r>
              <a:rPr lang="en-GB" sz="2800" dirty="0" smtClean="0"/>
              <a:t>    our </a:t>
            </a:r>
            <a:r>
              <a:rPr lang="en-GB" sz="2800" dirty="0"/>
              <a:t>neighbours to make nuclear </a:t>
            </a:r>
            <a:endParaRPr lang="en-GB" sz="2800" dirty="0" smtClean="0"/>
          </a:p>
          <a:p>
            <a:pPr>
              <a:spcBef>
                <a:spcPts val="0"/>
              </a:spcBef>
              <a:buNone/>
            </a:pPr>
            <a:r>
              <a:rPr lang="en-GB" sz="2800" dirty="0" smtClean="0"/>
              <a:t> </a:t>
            </a:r>
            <a:r>
              <a:rPr lang="en-GB" sz="2800" dirty="0" smtClean="0"/>
              <a:t>   </a:t>
            </a:r>
            <a:r>
              <a:rPr lang="en-GB" sz="2800" dirty="0" smtClean="0"/>
              <a:t>energy </a:t>
            </a:r>
            <a:r>
              <a:rPr lang="en-GB" sz="2800" dirty="0"/>
              <a:t>safer for all of Southeast </a:t>
            </a:r>
            <a:r>
              <a:rPr lang="en-GB" sz="2800" dirty="0" smtClean="0"/>
              <a:t>Asia.</a:t>
            </a:r>
          </a:p>
          <a:p>
            <a:r>
              <a:rPr lang="en-GB" sz="2800" b="1" dirty="0"/>
              <a:t>Nuclear Safety Research and Education Programme (NSREP)</a:t>
            </a:r>
            <a:r>
              <a:rPr lang="en-GB" sz="2800" dirty="0"/>
              <a:t> announced on 23</a:t>
            </a:r>
            <a:r>
              <a:rPr lang="en-GB" sz="2800" baseline="30000" dirty="0"/>
              <a:t>rd</a:t>
            </a:r>
            <a:r>
              <a:rPr lang="en-GB" sz="2800" dirty="0"/>
              <a:t> April 2014</a:t>
            </a:r>
          </a:p>
        </p:txBody>
      </p:sp>
      <p:pic>
        <p:nvPicPr>
          <p:cNvPr id="5" name="Picture 11" descr="ASEAN summit 20 Nov 2007"/>
          <p:cNvPicPr>
            <a:picLocks noChangeAspect="1" noChangeArrowheads="1"/>
          </p:cNvPicPr>
          <p:nvPr/>
        </p:nvPicPr>
        <p:blipFill>
          <a:blip r:embed="rId3" cstate="print"/>
          <a:srcRect/>
          <a:stretch>
            <a:fillRect/>
          </a:stretch>
        </p:blipFill>
        <p:spPr bwMode="auto">
          <a:xfrm>
            <a:off x="5698482" y="3068960"/>
            <a:ext cx="3338014" cy="2088232"/>
          </a:xfrm>
          <a:prstGeom prst="rect">
            <a:avLst/>
          </a:prstGeom>
          <a:noFill/>
          <a:ln w="9525">
            <a:noFill/>
            <a:miter lim="800000"/>
            <a:headEnd/>
            <a:tailEnd/>
          </a:ln>
        </p:spPr>
      </p:pic>
      <p:sp>
        <p:nvSpPr>
          <p:cNvPr id="6" name="TextBox 5"/>
          <p:cNvSpPr txBox="1"/>
          <p:nvPr/>
        </p:nvSpPr>
        <p:spPr>
          <a:xfrm>
            <a:off x="889143" y="2996952"/>
            <a:ext cx="5123017" cy="1365365"/>
          </a:xfrm>
          <a:prstGeom prst="rect">
            <a:avLst/>
          </a:prstGeom>
          <a:noFill/>
        </p:spPr>
        <p:txBody>
          <a:bodyPr wrap="square" lIns="0" tIns="36000" rIns="0" bIns="36000" rtlCol="0">
            <a:spAutoFit/>
          </a:bodyPr>
          <a:lstStyle/>
          <a:p>
            <a:r>
              <a:rPr lang="en-GB"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To forge </a:t>
            </a:r>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ASEAN-wide</a:t>
            </a:r>
          </a:p>
          <a:p>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cooperation to </a:t>
            </a:r>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establish </a:t>
            </a:r>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a:t>
            </a:r>
          </a:p>
          <a:p>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regional nuclear safety </a:t>
            </a:r>
            <a:r>
              <a:rPr lang="en-US"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regime”</a:t>
            </a:r>
            <a:endParaRPr lang="en-GB"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 xmlns:p14="http://schemas.microsoft.com/office/powerpoint/2010/main" val="31126468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Nuclear Safety Research and </a:t>
            </a:r>
            <a:br>
              <a:rPr lang="en-US" sz="3600" b="1" dirty="0" smtClean="0"/>
            </a:br>
            <a:r>
              <a:rPr lang="en-US" sz="3600" b="1" dirty="0" smtClean="0"/>
              <a:t>Education Programme (NSREP)</a:t>
            </a:r>
            <a:endParaRPr lang="en-US" b="1" dirty="0"/>
          </a:p>
        </p:txBody>
      </p:sp>
      <p:sp>
        <p:nvSpPr>
          <p:cNvPr id="3" name="Content Placeholder 2"/>
          <p:cNvSpPr>
            <a:spLocks noGrp="1"/>
          </p:cNvSpPr>
          <p:nvPr>
            <p:ph idx="1"/>
          </p:nvPr>
        </p:nvSpPr>
        <p:spPr>
          <a:xfrm>
            <a:off x="457200" y="1600200"/>
            <a:ext cx="8507288" cy="4525963"/>
          </a:xfrm>
        </p:spPr>
        <p:txBody>
          <a:bodyPr>
            <a:noAutofit/>
          </a:bodyPr>
          <a:lstStyle/>
          <a:p>
            <a:pPr>
              <a:spcBef>
                <a:spcPts val="1200"/>
              </a:spcBef>
            </a:pPr>
            <a:r>
              <a:rPr lang="en-US" sz="2800" dirty="0" smtClean="0"/>
              <a:t>Conduct research and capability development to support national requirements ― establishment of </a:t>
            </a:r>
            <a:r>
              <a:rPr lang="en-US" sz="2800" b="1" i="1" dirty="0" smtClean="0"/>
              <a:t>Singapore Nuclear Research and Safety Initiative (SNRSI</a:t>
            </a:r>
            <a:r>
              <a:rPr lang="en-US" sz="2800" b="1" i="1" dirty="0" smtClean="0"/>
              <a:t>)</a:t>
            </a:r>
            <a:r>
              <a:rPr lang="en-US" sz="2800" i="1" dirty="0" smtClean="0"/>
              <a:t>.</a:t>
            </a:r>
            <a:endParaRPr lang="en-US" sz="2800" i="1" dirty="0" smtClean="0"/>
          </a:p>
          <a:p>
            <a:r>
              <a:rPr lang="en-US" sz="2800" dirty="0" smtClean="0"/>
              <a:t>Provide funding for education and training in nuclear safety related disciplines:</a:t>
            </a:r>
          </a:p>
          <a:p>
            <a:pPr lvl="1"/>
            <a:r>
              <a:rPr lang="en-US" sz="2400" dirty="0" smtClean="0"/>
              <a:t>Scholarship for postgraduate research</a:t>
            </a:r>
          </a:p>
          <a:p>
            <a:pPr lvl="1"/>
            <a:r>
              <a:rPr lang="en-US" sz="2400" dirty="0" err="1" smtClean="0"/>
              <a:t>Specialised</a:t>
            </a:r>
            <a:r>
              <a:rPr lang="en-US" sz="2400" dirty="0" smtClean="0"/>
              <a:t> training supports</a:t>
            </a:r>
          </a:p>
          <a:p>
            <a:pPr lvl="1"/>
            <a:r>
              <a:rPr lang="en-US" sz="2400" dirty="0" smtClean="0"/>
              <a:t>Undergraduate educational </a:t>
            </a:r>
            <a:r>
              <a:rPr lang="en-US" sz="2400" dirty="0" err="1" smtClean="0"/>
              <a:t>programmes</a:t>
            </a:r>
            <a:r>
              <a:rPr lang="en-US" sz="2400" dirty="0" smtClean="0"/>
              <a:t>, such as </a:t>
            </a:r>
            <a:r>
              <a:rPr lang="en-US" sz="2400" i="1" dirty="0" smtClean="0"/>
              <a:t>Medical Physics Minor Programme, Nuclear Safety Summer School</a:t>
            </a:r>
          </a:p>
          <a:p>
            <a:pPr lvl="1"/>
            <a:r>
              <a:rPr lang="en-US" sz="2400" dirty="0" smtClean="0"/>
              <a:t>Teaching laboratories for undergraduate education</a:t>
            </a:r>
          </a:p>
          <a:p>
            <a:pPr marL="457200" lvl="1" indent="0">
              <a:buNone/>
            </a:pPr>
            <a:endParaRPr lang="en-US" sz="2000" dirty="0"/>
          </a:p>
        </p:txBody>
      </p:sp>
    </p:spTree>
    <p:extLst>
      <p:ext uri="{BB962C8B-B14F-4D97-AF65-F5344CB8AC3E}">
        <p14:creationId xmlns="" xmlns:p14="http://schemas.microsoft.com/office/powerpoint/2010/main" val="268851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Singapore Nuclear Research </a:t>
            </a:r>
            <a:br>
              <a:rPr lang="en-US" sz="3600" b="1" dirty="0" smtClean="0"/>
            </a:br>
            <a:r>
              <a:rPr lang="en-US" sz="3600" b="1" dirty="0" smtClean="0"/>
              <a:t>and Safety Initiative (SNRSI)</a:t>
            </a:r>
            <a:endParaRPr lang="en-US" b="1" dirty="0"/>
          </a:p>
        </p:txBody>
      </p:sp>
      <p:sp>
        <p:nvSpPr>
          <p:cNvPr id="3" name="Content Placeholder 2"/>
          <p:cNvSpPr>
            <a:spLocks noGrp="1"/>
          </p:cNvSpPr>
          <p:nvPr>
            <p:ph idx="1"/>
          </p:nvPr>
        </p:nvSpPr>
        <p:spPr>
          <a:xfrm>
            <a:off x="457200" y="1600200"/>
            <a:ext cx="8219256" cy="4525963"/>
          </a:xfrm>
        </p:spPr>
        <p:txBody>
          <a:bodyPr>
            <a:noAutofit/>
          </a:bodyPr>
          <a:lstStyle/>
          <a:p>
            <a:r>
              <a:rPr lang="en-US" sz="2800" dirty="0" smtClean="0"/>
              <a:t>Established in April 2014 as a </a:t>
            </a:r>
            <a:r>
              <a:rPr lang="en-US" sz="2800" dirty="0" smtClean="0"/>
              <a:t>university-level research unit </a:t>
            </a:r>
            <a:r>
              <a:rPr lang="en-US" sz="2800" dirty="0" smtClean="0"/>
              <a:t>at the National University of Singapore.</a:t>
            </a:r>
            <a:endParaRPr lang="en-US" sz="2800" i="1" dirty="0" smtClean="0"/>
          </a:p>
          <a:p>
            <a:r>
              <a:rPr lang="en-US" sz="2800" dirty="0" smtClean="0"/>
              <a:t>The objectives of SNRSI are:</a:t>
            </a:r>
          </a:p>
          <a:p>
            <a:pPr lvl="1"/>
            <a:r>
              <a:rPr lang="en-US" sz="2400" dirty="0" smtClean="0"/>
              <a:t>To attract, develop and sustain a community of experts</a:t>
            </a:r>
          </a:p>
          <a:p>
            <a:pPr lvl="1"/>
            <a:r>
              <a:rPr lang="en-US" sz="2400" dirty="0" smtClean="0"/>
              <a:t>To conduct research </a:t>
            </a:r>
          </a:p>
          <a:p>
            <a:pPr lvl="1"/>
            <a:r>
              <a:rPr lang="en-US" sz="2400" dirty="0" smtClean="0"/>
              <a:t>To house operational support and technical functions</a:t>
            </a:r>
          </a:p>
          <a:p>
            <a:r>
              <a:rPr lang="en-US" sz="2800" dirty="0" smtClean="0"/>
              <a:t>Three main areas of research in the first phase:</a:t>
            </a:r>
          </a:p>
          <a:p>
            <a:pPr lvl="1"/>
            <a:r>
              <a:rPr lang="en-US" sz="2400" dirty="0" smtClean="0"/>
              <a:t>Radiochemistry</a:t>
            </a:r>
          </a:p>
          <a:p>
            <a:pPr lvl="1"/>
            <a:r>
              <a:rPr lang="en-US" sz="2400" dirty="0" smtClean="0"/>
              <a:t>Radiobiology</a:t>
            </a:r>
          </a:p>
          <a:p>
            <a:pPr lvl="1"/>
            <a:r>
              <a:rPr lang="en-US" sz="2400" dirty="0" smtClean="0"/>
              <a:t>Nuclear Safety Analysis</a:t>
            </a:r>
          </a:p>
        </p:txBody>
      </p:sp>
    </p:spTree>
    <p:extLst>
      <p:ext uri="{BB962C8B-B14F-4D97-AF65-F5344CB8AC3E}">
        <p14:creationId xmlns="" xmlns:p14="http://schemas.microsoft.com/office/powerpoint/2010/main" val="3730896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Users\SUPERVIL-SYL\Desktop\logo_complet_cmj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27784" y="2150371"/>
            <a:ext cx="2750166" cy="2169144"/>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16"/>
          <p:cNvPicPr>
            <a:picLocks noChangeAspect="1" noChangeArrowheads="1"/>
          </p:cNvPicPr>
          <p:nvPr/>
        </p:nvPicPr>
        <p:blipFill>
          <a:blip r:embed="rId4" cstate="print"/>
          <a:srcRect/>
          <a:stretch>
            <a:fillRect/>
          </a:stretch>
        </p:blipFill>
        <p:spPr bwMode="auto">
          <a:xfrm>
            <a:off x="467544" y="425003"/>
            <a:ext cx="2935428" cy="2016224"/>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981234" y="2202474"/>
            <a:ext cx="2720807" cy="1865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13" name="Graphique 12"/>
          <p:cNvGraphicFramePr>
            <a:graphicFrameLocks/>
          </p:cNvGraphicFramePr>
          <p:nvPr>
            <p:extLst>
              <p:ext uri="{D42A27DB-BD31-4B8C-83A1-F6EECF244321}">
                <p14:modId xmlns="" xmlns:p14="http://schemas.microsoft.com/office/powerpoint/2010/main" val="932182752"/>
              </p:ext>
            </p:extLst>
          </p:nvPr>
        </p:nvGraphicFramePr>
        <p:xfrm>
          <a:off x="5485796" y="4269793"/>
          <a:ext cx="3451538" cy="2334475"/>
        </p:xfrm>
        <a:graphic>
          <a:graphicData uri="http://schemas.openxmlformats.org/drawingml/2006/chart">
            <c:chart xmlns:c="http://schemas.openxmlformats.org/drawingml/2006/chart" xmlns:r="http://schemas.openxmlformats.org/officeDocument/2006/relationships" r:id="rId6"/>
          </a:graphicData>
        </a:graphic>
      </p:graphicFrame>
      <p:sp>
        <p:nvSpPr>
          <p:cNvPr id="14" name="Ellipse 13"/>
          <p:cNvSpPr/>
          <p:nvPr/>
        </p:nvSpPr>
        <p:spPr bwMode="auto">
          <a:xfrm>
            <a:off x="6588224" y="4653136"/>
            <a:ext cx="1506828" cy="1422716"/>
          </a:xfrm>
          <a:prstGeom prst="ellipse">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marL="0" marR="0" lvl="0" indent="0" algn="ctr" defTabSz="449263" eaLnBrk="1" fontAlgn="base" latinLnBrk="0" hangingPunct="1">
              <a:lnSpc>
                <a:spcPct val="93000"/>
              </a:lnSpc>
              <a:spcBef>
                <a:spcPct val="0"/>
              </a:spcBef>
              <a:spcAft>
                <a:spcPct val="0"/>
              </a:spcAft>
              <a:buClr>
                <a:srgbClr val="000000"/>
              </a:buClr>
              <a:buSzPct val="100000"/>
              <a:buFont typeface="Arial" charset="0"/>
              <a:buNone/>
              <a:tabLst/>
              <a:defRPr/>
            </a:pPr>
            <a:r>
              <a:rPr kumimoji="0" lang="fr-FR" sz="2800" b="1" i="0" u="none" strike="noStrike" kern="0" cap="none" spc="0" normalizeH="0" baseline="0" noProof="0" dirty="0" smtClean="0">
                <a:ln>
                  <a:noFill/>
                </a:ln>
                <a:solidFill>
                  <a:srgbClr val="000000"/>
                </a:solidFill>
                <a:effectLst/>
                <a:uLnTx/>
                <a:uFillTx/>
                <a:latin typeface="Trebuchet MS"/>
                <a:ea typeface="+mn-ea"/>
                <a:cs typeface="+mn-cs"/>
              </a:rPr>
              <a:t>307 M€</a:t>
            </a:r>
            <a:endParaRPr kumimoji="0" lang="fr-FR" sz="2800" b="1" i="0" u="none" strike="noStrike" kern="0" cap="none" spc="0" normalizeH="0" baseline="0" noProof="0" dirty="0">
              <a:ln>
                <a:noFill/>
              </a:ln>
              <a:solidFill>
                <a:srgbClr val="000000"/>
              </a:solidFill>
              <a:effectLst/>
              <a:uLnTx/>
              <a:uFillTx/>
              <a:latin typeface="Trebuchet MS"/>
              <a:ea typeface="+mn-ea"/>
              <a:cs typeface="+mn-cs"/>
            </a:endParaRPr>
          </a:p>
        </p:txBody>
      </p:sp>
      <p:sp>
        <p:nvSpPr>
          <p:cNvPr id="15" name="Rectangle à coins arrondis 14"/>
          <p:cNvSpPr/>
          <p:nvPr/>
        </p:nvSpPr>
        <p:spPr>
          <a:xfrm>
            <a:off x="7706428" y="4470668"/>
            <a:ext cx="1190146" cy="594350"/>
          </a:xfrm>
          <a:prstGeom prst="wedgeRoundRectCallout">
            <a:avLst/>
          </a:prstGeom>
          <a:solidFill>
            <a:srgbClr val="91B1D9">
              <a:lumMod val="40000"/>
              <a:lumOff val="60000"/>
            </a:srgbClr>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1400" b="1" i="0" u="none" strike="noStrike" kern="0" cap="none" spc="0" normalizeH="0" baseline="0" noProof="0" dirty="0" smtClean="0">
                <a:ln>
                  <a:noFill/>
                </a:ln>
                <a:solidFill>
                  <a:srgbClr val="000000"/>
                </a:solidFill>
                <a:effectLst/>
                <a:uLnTx/>
                <a:uFillTx/>
                <a:latin typeface="Trebuchet MS"/>
                <a:ea typeface="+mn-ea"/>
                <a:cs typeface="+mn-cs"/>
              </a:rPr>
              <a:t>40% </a:t>
            </a:r>
            <a:r>
              <a:rPr kumimoji="0" lang="fr-FR" sz="1400" b="1" i="0" u="none" strike="noStrike" kern="0" cap="none" spc="0" normalizeH="0" baseline="0" noProof="0" dirty="0" err="1" smtClean="0">
                <a:ln>
                  <a:noFill/>
                </a:ln>
                <a:solidFill>
                  <a:srgbClr val="000000"/>
                </a:solidFill>
                <a:effectLst/>
                <a:uLnTx/>
                <a:uFillTx/>
                <a:latin typeface="Trebuchet MS"/>
                <a:ea typeface="+mn-ea"/>
                <a:cs typeface="+mn-cs"/>
              </a:rPr>
              <a:t>Ressearch</a:t>
            </a:r>
            <a:endParaRPr kumimoji="0" lang="fr-FR" sz="1400" b="1" i="0" u="none" strike="noStrike" kern="0" cap="none" spc="0" normalizeH="0" baseline="0" noProof="0" dirty="0" smtClean="0">
              <a:ln>
                <a:noFill/>
              </a:ln>
              <a:solidFill>
                <a:srgbClr val="000000"/>
              </a:solidFill>
              <a:effectLst/>
              <a:uLnTx/>
              <a:uFillTx/>
              <a:latin typeface="Trebuchet MS"/>
              <a:ea typeface="+mn-ea"/>
              <a:cs typeface="+mn-cs"/>
            </a:endParaRPr>
          </a:p>
        </p:txBody>
      </p:sp>
      <p:sp>
        <p:nvSpPr>
          <p:cNvPr id="17" name="Rogner un rectangle à un seul coin 16"/>
          <p:cNvSpPr/>
          <p:nvPr/>
        </p:nvSpPr>
        <p:spPr>
          <a:xfrm>
            <a:off x="4204952" y="425003"/>
            <a:ext cx="4456090" cy="1497191"/>
          </a:xfrm>
          <a:prstGeom prst="snip1Rect">
            <a:avLst/>
          </a:prstGeom>
          <a:solidFill>
            <a:srgbClr val="91B1D9"/>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2800" b="1" kern="0" dirty="0">
                <a:solidFill>
                  <a:srgbClr val="000000"/>
                </a:solidFill>
                <a:latin typeface="Trebuchet MS"/>
              </a:rPr>
              <a:t>P</a:t>
            </a:r>
            <a:r>
              <a:rPr kumimoji="0" lang="en-US" sz="2800" b="1" i="0" u="none" strike="noStrike" kern="0" cap="none" spc="0" normalizeH="0" baseline="0" noProof="0" dirty="0" err="1" smtClean="0">
                <a:ln>
                  <a:noFill/>
                </a:ln>
                <a:solidFill>
                  <a:srgbClr val="000000"/>
                </a:solidFill>
                <a:effectLst/>
                <a:uLnTx/>
                <a:uFillTx/>
                <a:latin typeface="Trebuchet MS"/>
                <a:ea typeface="+mn-ea"/>
                <a:cs typeface="+mn-cs"/>
              </a:rPr>
              <a:t>ublic</a:t>
            </a:r>
            <a:r>
              <a:rPr kumimoji="0" lang="en-US" sz="2800" b="1" i="0" u="none" strike="noStrike" kern="0" cap="none" spc="0" normalizeH="0" baseline="0" noProof="0" dirty="0" smtClean="0">
                <a:ln>
                  <a:noFill/>
                </a:ln>
                <a:solidFill>
                  <a:srgbClr val="000000"/>
                </a:solidFill>
                <a:effectLst/>
                <a:uLnTx/>
                <a:uFillTx/>
                <a:latin typeface="Trebuchet MS"/>
                <a:ea typeface="+mn-ea"/>
                <a:cs typeface="+mn-cs"/>
              </a:rPr>
              <a:t> body with industrial and commercial activities</a:t>
            </a:r>
          </a:p>
        </p:txBody>
      </p:sp>
      <p:sp>
        <p:nvSpPr>
          <p:cNvPr id="18" name="Rogner un rectangle à un seul coin 17"/>
          <p:cNvSpPr/>
          <p:nvPr/>
        </p:nvSpPr>
        <p:spPr>
          <a:xfrm>
            <a:off x="467544" y="4308633"/>
            <a:ext cx="4528098" cy="1856671"/>
          </a:xfrm>
          <a:prstGeom prst="snip1Rect">
            <a:avLst/>
          </a:prstGeom>
          <a:solidFill>
            <a:srgbClr val="91B1D9"/>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2800" b="1" kern="0" dirty="0" smtClean="0">
                <a:solidFill>
                  <a:srgbClr val="000000"/>
                </a:solidFill>
                <a:latin typeface="Trebuchet MS"/>
              </a:rPr>
              <a:t>Over 1700 employees, more than 1000 specialists (engineers, researchers…)</a:t>
            </a:r>
            <a:endParaRPr kumimoji="0" lang="en-US" sz="2800" b="1" i="0" u="none" strike="noStrike" kern="0" cap="none" spc="0" normalizeH="0" baseline="0" noProof="0" dirty="0" smtClean="0">
              <a:ln>
                <a:noFill/>
              </a:ln>
              <a:solidFill>
                <a:srgbClr val="000000"/>
              </a:solidFill>
              <a:effectLst/>
              <a:uLnTx/>
              <a:uFillTx/>
              <a:latin typeface="Trebuchet MS"/>
              <a:ea typeface="+mn-ea"/>
              <a:cs typeface="+mn-cs"/>
            </a:endParaRPr>
          </a:p>
        </p:txBody>
      </p:sp>
    </p:spTree>
    <p:extLst>
      <p:ext uri="{BB962C8B-B14F-4D97-AF65-F5344CB8AC3E}">
        <p14:creationId xmlns="" xmlns:p14="http://schemas.microsoft.com/office/powerpoint/2010/main" val="3735197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2" descr="D:\Users\SUPERVIL-SYL\Desktop\logo_complet_cmj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26335" y="188640"/>
            <a:ext cx="2229441" cy="1758432"/>
          </a:xfrm>
          <a:prstGeom prst="rect">
            <a:avLst/>
          </a:prstGeom>
          <a:noFill/>
          <a:extLst>
            <a:ext uri="{909E8E84-426E-40DD-AFC4-6F175D3DCCD1}">
              <a14:hiddenFill xmlns="" xmlns:a14="http://schemas.microsoft.com/office/drawing/2010/main">
                <a:solidFill>
                  <a:srgbClr val="FFFFFF"/>
                </a:solidFill>
              </a14:hiddenFill>
            </a:ext>
          </a:extLst>
        </p:spPr>
      </p:pic>
      <p:sp>
        <p:nvSpPr>
          <p:cNvPr id="23" name="Rectangle 22"/>
          <p:cNvSpPr/>
          <p:nvPr/>
        </p:nvSpPr>
        <p:spPr>
          <a:xfrm>
            <a:off x="2339752" y="510545"/>
            <a:ext cx="6480720" cy="1118255"/>
          </a:xfrm>
          <a:prstGeom prst="rect">
            <a:avLst/>
          </a:prstGeom>
        </p:spPr>
        <p:txBody>
          <a:bodyPr wrap="square">
            <a:spAutoFit/>
          </a:bodyPr>
          <a:lstStyle/>
          <a:p>
            <a:pPr algn="ctr" fontAlgn="base">
              <a:lnSpc>
                <a:spcPts val="4000"/>
              </a:lnSpc>
              <a:spcBef>
                <a:spcPct val="0"/>
              </a:spcBef>
              <a:spcAft>
                <a:spcPct val="0"/>
              </a:spcAft>
            </a:pPr>
            <a:r>
              <a:rPr lang="fr-FR" sz="3200" b="1" dirty="0" smtClean="0">
                <a:solidFill>
                  <a:srgbClr val="C7D5E9">
                    <a:lumMod val="50000"/>
                  </a:srgbClr>
                </a:solidFill>
                <a:latin typeface="Arial" charset="0"/>
              </a:rPr>
              <a:t>The French </a:t>
            </a:r>
            <a:r>
              <a:rPr lang="fr-FR" sz="3200" b="1" dirty="0">
                <a:solidFill>
                  <a:srgbClr val="C7D5E9">
                    <a:lumMod val="50000"/>
                  </a:srgbClr>
                </a:solidFill>
                <a:latin typeface="Arial" charset="0"/>
              </a:rPr>
              <a:t>p</a:t>
            </a:r>
            <a:r>
              <a:rPr lang="fr-FR" sz="3200" b="1" dirty="0" smtClean="0">
                <a:solidFill>
                  <a:srgbClr val="C7D5E9">
                    <a:lumMod val="50000"/>
                  </a:srgbClr>
                </a:solidFill>
                <a:latin typeface="Arial" charset="0"/>
              </a:rPr>
              <a:t>ublic expert </a:t>
            </a:r>
          </a:p>
          <a:p>
            <a:pPr algn="ctr" fontAlgn="base">
              <a:lnSpc>
                <a:spcPts val="4000"/>
              </a:lnSpc>
              <a:spcBef>
                <a:spcPct val="0"/>
              </a:spcBef>
              <a:spcAft>
                <a:spcPct val="0"/>
              </a:spcAft>
            </a:pPr>
            <a:r>
              <a:rPr lang="fr-FR" sz="3200" b="1" dirty="0" smtClean="0">
                <a:solidFill>
                  <a:srgbClr val="C7D5E9">
                    <a:lumMod val="50000"/>
                  </a:srgbClr>
                </a:solidFill>
                <a:latin typeface="Arial" charset="0"/>
              </a:rPr>
              <a:t>in </a:t>
            </a:r>
            <a:r>
              <a:rPr lang="fr-FR" sz="3200" b="1" dirty="0" err="1" smtClean="0">
                <a:solidFill>
                  <a:srgbClr val="C7D5E9">
                    <a:lumMod val="50000"/>
                  </a:srgbClr>
                </a:solidFill>
                <a:latin typeface="Arial" charset="0"/>
              </a:rPr>
              <a:t>nuclear</a:t>
            </a:r>
            <a:r>
              <a:rPr lang="fr-FR" sz="3200" b="1" dirty="0" smtClean="0">
                <a:solidFill>
                  <a:srgbClr val="C7D5E9">
                    <a:lumMod val="50000"/>
                  </a:srgbClr>
                </a:solidFill>
                <a:latin typeface="Arial" charset="0"/>
              </a:rPr>
              <a:t> and </a:t>
            </a:r>
            <a:r>
              <a:rPr lang="fr-FR" sz="3200" b="1" dirty="0" err="1" smtClean="0">
                <a:solidFill>
                  <a:srgbClr val="C7D5E9">
                    <a:lumMod val="50000"/>
                  </a:srgbClr>
                </a:solidFill>
                <a:latin typeface="Arial" charset="0"/>
              </a:rPr>
              <a:t>radiological</a:t>
            </a:r>
            <a:r>
              <a:rPr lang="fr-FR" sz="3200" b="1" dirty="0" smtClean="0">
                <a:solidFill>
                  <a:srgbClr val="C7D5E9">
                    <a:lumMod val="50000"/>
                  </a:srgbClr>
                </a:solidFill>
                <a:latin typeface="Arial" charset="0"/>
              </a:rPr>
              <a:t> </a:t>
            </a:r>
            <a:r>
              <a:rPr lang="fr-FR" sz="3200" b="1" dirty="0" err="1" smtClean="0">
                <a:solidFill>
                  <a:srgbClr val="C7D5E9">
                    <a:lumMod val="50000"/>
                  </a:srgbClr>
                </a:solidFill>
                <a:latin typeface="Arial" charset="0"/>
              </a:rPr>
              <a:t>risks</a:t>
            </a:r>
            <a:endParaRPr lang="fr-FR" sz="3200" b="1" dirty="0">
              <a:solidFill>
                <a:srgbClr val="C7D5E9">
                  <a:lumMod val="50000"/>
                </a:srgbClr>
              </a:solidFill>
              <a:latin typeface="Arial" charset="0"/>
            </a:endParaRPr>
          </a:p>
        </p:txBody>
      </p:sp>
      <p:sp>
        <p:nvSpPr>
          <p:cNvPr id="24" name="Rectangle à coins arrondis 23"/>
          <p:cNvSpPr/>
          <p:nvPr/>
        </p:nvSpPr>
        <p:spPr bwMode="auto">
          <a:xfrm>
            <a:off x="3049500" y="3645014"/>
            <a:ext cx="2896041" cy="1876810"/>
          </a:xfrm>
          <a:prstGeom prst="roundRect">
            <a:avLst/>
          </a:prstGeom>
          <a:solidFill>
            <a:srgbClr val="0070C0"/>
          </a:soli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t" anchorCtr="0"/>
          <a:lstStyle/>
          <a:p>
            <a:pPr marL="0" marR="0" lvl="0" indent="0" algn="ctr" defTabSz="449263" eaLnBrk="1" fontAlgn="base" latinLnBrk="0" hangingPunct="1">
              <a:lnSpc>
                <a:spcPct val="150000"/>
              </a:lnSpc>
              <a:spcBef>
                <a:spcPct val="0"/>
              </a:spcBef>
              <a:spcAft>
                <a:spcPct val="0"/>
              </a:spcAft>
              <a:buClr>
                <a:srgbClr val="000000"/>
              </a:buClr>
              <a:buSzPct val="100000"/>
              <a:buFont typeface="Arial" charset="0"/>
              <a:buNone/>
              <a:tabLst/>
              <a:defRPr/>
            </a:pPr>
            <a:r>
              <a:rPr kumimoji="0" lang="fr-FR" sz="2400" b="1" i="0" u="none" strike="noStrike" kern="0" cap="none" spc="0" normalizeH="0" baseline="0" noProof="0" dirty="0" smtClean="0">
                <a:ln>
                  <a:noFill/>
                </a:ln>
                <a:solidFill>
                  <a:srgbClr val="FFFFFF"/>
                </a:solidFill>
                <a:effectLst/>
                <a:uLnTx/>
                <a:uFillTx/>
                <a:latin typeface="Trebuchet MS"/>
                <a:ea typeface="+mn-ea"/>
                <a:cs typeface="+mn-cs"/>
              </a:rPr>
              <a:t>Under the joint supervision of</a:t>
            </a:r>
            <a:r>
              <a:rPr kumimoji="0" lang="fr-FR" sz="2400" b="1" i="0" u="none" strike="noStrike" kern="0" cap="none" spc="0" normalizeH="0" noProof="0" dirty="0" smtClean="0">
                <a:ln>
                  <a:noFill/>
                </a:ln>
                <a:solidFill>
                  <a:srgbClr val="FFFFFF"/>
                </a:solidFill>
                <a:effectLst/>
                <a:uLnTx/>
                <a:uFillTx/>
                <a:latin typeface="Trebuchet MS"/>
                <a:ea typeface="+mn-ea"/>
                <a:cs typeface="+mn-cs"/>
              </a:rPr>
              <a:t> </a:t>
            </a:r>
          </a:p>
          <a:p>
            <a:pPr marL="0" marR="0" lvl="0" indent="0" algn="ctr" defTabSz="449263" eaLnBrk="1" fontAlgn="base" latinLnBrk="0" hangingPunct="1">
              <a:lnSpc>
                <a:spcPct val="93000"/>
              </a:lnSpc>
              <a:spcBef>
                <a:spcPct val="0"/>
              </a:spcBef>
              <a:spcAft>
                <a:spcPct val="0"/>
              </a:spcAft>
              <a:buClr>
                <a:srgbClr val="000000"/>
              </a:buClr>
              <a:buSzPct val="100000"/>
              <a:buFont typeface="Arial" charset="0"/>
              <a:buNone/>
              <a:tabLst/>
              <a:defRPr/>
            </a:pPr>
            <a:r>
              <a:rPr kumimoji="0" lang="fr-FR" sz="3200" b="1" i="0" u="none" strike="noStrike" kern="0" cap="none" spc="0" normalizeH="0" baseline="0" noProof="0" dirty="0" smtClean="0">
                <a:ln>
                  <a:noFill/>
                </a:ln>
                <a:solidFill>
                  <a:srgbClr val="FFFFFF"/>
                </a:solidFill>
                <a:effectLst/>
                <a:uLnTx/>
                <a:uFillTx/>
                <a:latin typeface="Trebuchet MS"/>
                <a:ea typeface="+mn-ea"/>
                <a:cs typeface="+mn-cs"/>
              </a:rPr>
              <a:t>5 </a:t>
            </a:r>
            <a:r>
              <a:rPr kumimoji="0" lang="fr-FR" sz="2400" b="1" i="0" u="none" strike="noStrike" kern="0" cap="none" spc="0" normalizeH="0" baseline="0" noProof="0" dirty="0" err="1" smtClean="0">
                <a:ln>
                  <a:noFill/>
                </a:ln>
                <a:solidFill>
                  <a:srgbClr val="FFFFFF"/>
                </a:solidFill>
                <a:effectLst/>
                <a:uLnTx/>
                <a:uFillTx/>
                <a:latin typeface="Trebuchet MS"/>
                <a:ea typeface="+mn-ea"/>
                <a:cs typeface="+mn-cs"/>
              </a:rPr>
              <a:t>ministries</a:t>
            </a:r>
            <a:r>
              <a:rPr kumimoji="0" lang="fr-FR" sz="2400" b="1" i="0" u="none" strike="noStrike" kern="0" cap="none" spc="0" normalizeH="0" baseline="0" noProof="0" dirty="0" smtClean="0">
                <a:ln>
                  <a:noFill/>
                </a:ln>
                <a:solidFill>
                  <a:srgbClr val="FFFFFF"/>
                </a:solidFill>
                <a:effectLst/>
                <a:uLnTx/>
                <a:uFillTx/>
                <a:latin typeface="Trebuchet MS"/>
                <a:ea typeface="+mn-ea"/>
                <a:cs typeface="+mn-cs"/>
              </a:rPr>
              <a:t> </a:t>
            </a:r>
            <a:endParaRPr kumimoji="0" lang="fr-FR" sz="2400" b="1" i="0" u="none" strike="noStrike" kern="0" cap="none" spc="0" normalizeH="0" baseline="0" noProof="0" dirty="0">
              <a:ln>
                <a:noFill/>
              </a:ln>
              <a:solidFill>
                <a:srgbClr val="FFFFFF"/>
              </a:solidFill>
              <a:effectLst/>
              <a:uLnTx/>
              <a:uFillTx/>
              <a:latin typeface="Trebuchet MS"/>
              <a:ea typeface="+mn-ea"/>
              <a:cs typeface="+mn-cs"/>
            </a:endParaRPr>
          </a:p>
          <a:p>
            <a:pPr marL="0" marR="0" lvl="0" indent="0" algn="ctr" defTabSz="449263" eaLnBrk="1" fontAlgn="base" latinLnBrk="0" hangingPunct="1">
              <a:lnSpc>
                <a:spcPct val="93000"/>
              </a:lnSpc>
              <a:spcBef>
                <a:spcPct val="0"/>
              </a:spcBef>
              <a:spcAft>
                <a:spcPct val="0"/>
              </a:spcAft>
              <a:buClr>
                <a:srgbClr val="000000"/>
              </a:buClr>
              <a:buSzPct val="100000"/>
              <a:buFont typeface="Arial" charset="0"/>
              <a:buNone/>
              <a:tabLst/>
              <a:defRPr/>
            </a:pPr>
            <a:endParaRPr kumimoji="0" lang="fr-FR" sz="2800" b="1" i="0" u="none" strike="noStrike" kern="0" cap="none" spc="0" normalizeH="0" baseline="0" noProof="0" dirty="0">
              <a:ln>
                <a:noFill/>
              </a:ln>
              <a:solidFill>
                <a:srgbClr val="FFFFFF"/>
              </a:solidFill>
              <a:effectLst/>
              <a:uLnTx/>
              <a:uFillTx/>
              <a:latin typeface="Trebuchet MS"/>
              <a:ea typeface="+mn-ea"/>
              <a:cs typeface="+mn-cs"/>
            </a:endParaRPr>
          </a:p>
        </p:txBody>
      </p:sp>
      <p:sp>
        <p:nvSpPr>
          <p:cNvPr id="25" name="Rectangle à coins arrondis 24"/>
          <p:cNvSpPr/>
          <p:nvPr/>
        </p:nvSpPr>
        <p:spPr>
          <a:xfrm>
            <a:off x="250130" y="3916984"/>
            <a:ext cx="1996225" cy="849716"/>
          </a:xfrm>
          <a:prstGeom prst="roundRect">
            <a:avLst/>
          </a:prstGeom>
          <a:solidFill>
            <a:srgbClr val="91B1D9"/>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400" b="1" i="0" u="none" strike="noStrike" kern="0" cap="none" spc="0" normalizeH="0" baseline="0" noProof="0" dirty="0" err="1" smtClean="0">
                <a:ln>
                  <a:noFill/>
                </a:ln>
                <a:solidFill>
                  <a:srgbClr val="000000"/>
                </a:solidFill>
                <a:effectLst/>
                <a:uLnTx/>
                <a:uFillTx/>
                <a:latin typeface="Trebuchet MS"/>
                <a:ea typeface="+mn-ea"/>
                <a:cs typeface="+mn-cs"/>
              </a:rPr>
              <a:t>Research</a:t>
            </a:r>
            <a:endParaRPr kumimoji="0" lang="fr-FR" sz="2800" b="1" i="0" u="none" strike="noStrike" kern="0" cap="none" spc="0" normalizeH="0" baseline="0" noProof="0" dirty="0" smtClean="0">
              <a:ln>
                <a:noFill/>
              </a:ln>
              <a:solidFill>
                <a:srgbClr val="000000"/>
              </a:solidFill>
              <a:effectLst/>
              <a:uLnTx/>
              <a:uFillTx/>
              <a:latin typeface="Trebuchet MS"/>
              <a:ea typeface="+mn-ea"/>
              <a:cs typeface="+mn-cs"/>
            </a:endParaRPr>
          </a:p>
        </p:txBody>
      </p:sp>
      <p:sp>
        <p:nvSpPr>
          <p:cNvPr id="26" name="Rectangle à coins arrondis 25"/>
          <p:cNvSpPr/>
          <p:nvPr/>
        </p:nvSpPr>
        <p:spPr>
          <a:xfrm>
            <a:off x="899592" y="5209503"/>
            <a:ext cx="1841679" cy="914400"/>
          </a:xfrm>
          <a:prstGeom prst="roundRect">
            <a:avLst/>
          </a:prstGeom>
          <a:solidFill>
            <a:srgbClr val="91B1D9"/>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400" b="1" i="0" u="none" strike="noStrike" kern="0" cap="none" spc="0" normalizeH="0" baseline="0" noProof="0" dirty="0" err="1" smtClean="0">
                <a:ln>
                  <a:noFill/>
                </a:ln>
                <a:solidFill>
                  <a:srgbClr val="000000"/>
                </a:solidFill>
                <a:effectLst/>
                <a:uLnTx/>
                <a:uFillTx/>
                <a:latin typeface="Trebuchet MS"/>
                <a:ea typeface="+mn-ea"/>
                <a:cs typeface="+mn-cs"/>
              </a:rPr>
              <a:t>Defense</a:t>
            </a:r>
            <a:endParaRPr kumimoji="0" lang="fr-FR" sz="2800" b="1" i="0" u="none" strike="noStrike" kern="0" cap="none" spc="0" normalizeH="0" baseline="0" noProof="0" dirty="0" smtClean="0">
              <a:ln>
                <a:noFill/>
              </a:ln>
              <a:solidFill>
                <a:srgbClr val="000000"/>
              </a:solidFill>
              <a:effectLst/>
              <a:uLnTx/>
              <a:uFillTx/>
              <a:latin typeface="Trebuchet MS"/>
              <a:ea typeface="+mn-ea"/>
              <a:cs typeface="+mn-cs"/>
            </a:endParaRPr>
          </a:p>
        </p:txBody>
      </p:sp>
      <p:sp>
        <p:nvSpPr>
          <p:cNvPr id="27" name="Rectangle à coins arrondis 26"/>
          <p:cNvSpPr/>
          <p:nvPr/>
        </p:nvSpPr>
        <p:spPr>
          <a:xfrm>
            <a:off x="6876256" y="3916984"/>
            <a:ext cx="2047741" cy="875763"/>
          </a:xfrm>
          <a:prstGeom prst="roundRect">
            <a:avLst/>
          </a:prstGeom>
          <a:solidFill>
            <a:srgbClr val="91B1D9"/>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400" b="1" i="0" u="none" strike="noStrike" kern="0" cap="none" spc="0" normalizeH="0" baseline="0" noProof="0" dirty="0" err="1" smtClean="0">
                <a:ln>
                  <a:noFill/>
                </a:ln>
                <a:solidFill>
                  <a:srgbClr val="000000"/>
                </a:solidFill>
                <a:effectLst/>
                <a:uLnTx/>
                <a:uFillTx/>
                <a:latin typeface="Trebuchet MS"/>
                <a:ea typeface="+mn-ea"/>
                <a:cs typeface="+mn-cs"/>
              </a:rPr>
              <a:t>Health</a:t>
            </a:r>
            <a:endParaRPr kumimoji="0" lang="fr-FR" sz="2800" b="1" i="0" u="none" strike="noStrike" kern="0" cap="none" spc="0" normalizeH="0" baseline="0" noProof="0" dirty="0" smtClean="0">
              <a:ln>
                <a:noFill/>
              </a:ln>
              <a:solidFill>
                <a:srgbClr val="000000"/>
              </a:solidFill>
              <a:effectLst/>
              <a:uLnTx/>
              <a:uFillTx/>
              <a:latin typeface="Trebuchet MS"/>
              <a:ea typeface="+mn-ea"/>
              <a:cs typeface="+mn-cs"/>
            </a:endParaRPr>
          </a:p>
        </p:txBody>
      </p:sp>
      <p:sp>
        <p:nvSpPr>
          <p:cNvPr id="28" name="Rectangle à coins arrondis 27"/>
          <p:cNvSpPr/>
          <p:nvPr/>
        </p:nvSpPr>
        <p:spPr>
          <a:xfrm>
            <a:off x="6284434" y="5209503"/>
            <a:ext cx="2047741" cy="953037"/>
          </a:xfrm>
          <a:prstGeom prst="roundRect">
            <a:avLst/>
          </a:prstGeom>
          <a:solidFill>
            <a:srgbClr val="91B1D9"/>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2400" b="1" i="0" u="none" strike="noStrike" kern="0" cap="none" spc="0" normalizeH="0" baseline="0" noProof="0" dirty="0" err="1" smtClean="0">
                <a:ln>
                  <a:noFill/>
                </a:ln>
                <a:solidFill>
                  <a:srgbClr val="000000"/>
                </a:solidFill>
                <a:effectLst/>
                <a:uLnTx/>
                <a:uFillTx/>
                <a:latin typeface="Trebuchet MS"/>
                <a:ea typeface="+mn-ea"/>
                <a:cs typeface="+mn-cs"/>
              </a:rPr>
              <a:t>Energy</a:t>
            </a:r>
            <a:endParaRPr kumimoji="0" lang="fr-FR" sz="2800" b="1" i="0" u="none" strike="noStrike" kern="0" cap="none" spc="0" normalizeH="0" baseline="0" noProof="0" dirty="0" smtClean="0">
              <a:ln>
                <a:noFill/>
              </a:ln>
              <a:solidFill>
                <a:srgbClr val="000000"/>
              </a:solidFill>
              <a:effectLst/>
              <a:uLnTx/>
              <a:uFillTx/>
              <a:latin typeface="Trebuchet MS"/>
              <a:ea typeface="+mn-ea"/>
              <a:cs typeface="+mn-cs"/>
            </a:endParaRPr>
          </a:p>
        </p:txBody>
      </p:sp>
      <p:sp>
        <p:nvSpPr>
          <p:cNvPr id="29" name="Rectangle à coins arrondis 28"/>
          <p:cNvSpPr/>
          <p:nvPr/>
        </p:nvSpPr>
        <p:spPr>
          <a:xfrm>
            <a:off x="3462351" y="5805264"/>
            <a:ext cx="1944711" cy="785610"/>
          </a:xfrm>
          <a:prstGeom prst="roundRect">
            <a:avLst/>
          </a:prstGeom>
          <a:solidFill>
            <a:srgbClr val="91B1D9"/>
          </a:solidFill>
          <a:ln w="25400" cap="flat" cmpd="sng" algn="ctr">
            <a:solidFill>
              <a:srgbClr val="91B1D9">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sz="3200" b="1" i="0" u="none" strike="noStrike" kern="0" cap="none" spc="0" normalizeH="0" baseline="0" noProof="0" dirty="0" err="1" smtClean="0">
                <a:ln>
                  <a:noFill/>
                </a:ln>
                <a:solidFill>
                  <a:srgbClr val="000000"/>
                </a:solidFill>
                <a:effectLst/>
                <a:uLnTx/>
                <a:uFillTx/>
                <a:latin typeface="Trebuchet MS"/>
                <a:ea typeface="+mn-ea"/>
                <a:cs typeface="+mn-cs"/>
              </a:rPr>
              <a:t>Ecology</a:t>
            </a:r>
            <a:endParaRPr kumimoji="0" lang="fr-FR" sz="3600" b="1" i="0" u="none" strike="noStrike" kern="0" cap="none" spc="0" normalizeH="0" baseline="0" noProof="0" dirty="0" smtClean="0">
              <a:ln>
                <a:noFill/>
              </a:ln>
              <a:solidFill>
                <a:srgbClr val="000000"/>
              </a:solidFill>
              <a:effectLst/>
              <a:uLnTx/>
              <a:uFillTx/>
              <a:latin typeface="Trebuchet MS"/>
              <a:ea typeface="+mn-ea"/>
              <a:cs typeface="+mn-cs"/>
            </a:endParaRPr>
          </a:p>
        </p:txBody>
      </p:sp>
      <p:grpSp>
        <p:nvGrpSpPr>
          <p:cNvPr id="30" name="Group 30"/>
          <p:cNvGrpSpPr>
            <a:grpSpLocks/>
          </p:cNvGrpSpPr>
          <p:nvPr/>
        </p:nvGrpSpPr>
        <p:grpSpPr bwMode="auto">
          <a:xfrm>
            <a:off x="505287" y="2032552"/>
            <a:ext cx="2546987" cy="1111556"/>
            <a:chOff x="2527" y="1344"/>
            <a:chExt cx="1078" cy="410"/>
          </a:xfrm>
        </p:grpSpPr>
        <p:sp>
          <p:nvSpPr>
            <p:cNvPr id="31" name="AutoShape 31"/>
            <p:cNvSpPr>
              <a:spLocks noChangeArrowheads="1"/>
            </p:cNvSpPr>
            <p:nvPr/>
          </p:nvSpPr>
          <p:spPr bwMode="auto">
            <a:xfrm>
              <a:off x="2544" y="1344"/>
              <a:ext cx="1025" cy="410"/>
            </a:xfrm>
            <a:prstGeom prst="roundRect">
              <a:avLst>
                <a:gd name="adj" fmla="val 38833"/>
              </a:avLst>
            </a:prstGeom>
            <a:gradFill rotWithShape="1">
              <a:gsLst>
                <a:gs pos="0">
                  <a:srgbClr val="D03645">
                    <a:shade val="51000"/>
                    <a:satMod val="130000"/>
                  </a:srgbClr>
                </a:gs>
                <a:gs pos="80000">
                  <a:srgbClr val="D03645">
                    <a:shade val="93000"/>
                    <a:satMod val="130000"/>
                  </a:srgbClr>
                </a:gs>
                <a:gs pos="100000">
                  <a:srgbClr val="D03645">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defTabSz="914400" eaLnBrk="1" fontAlgn="base" latinLnBrk="0" hangingPunct="1">
                <a:lnSpc>
                  <a:spcPct val="93000"/>
                </a:lnSpc>
                <a:spcBef>
                  <a:spcPct val="0"/>
                </a:spcBef>
                <a:spcAft>
                  <a:spcPct val="0"/>
                </a:spcAft>
                <a:buClr>
                  <a:srgbClr val="000000"/>
                </a:buClr>
                <a:buSzPct val="100000"/>
                <a:buFont typeface="Arial" charset="0"/>
                <a:buNone/>
                <a:tabLst/>
                <a:defRPr/>
              </a:pPr>
              <a:endParaRPr kumimoji="0" lang="fr-FR" sz="1800" b="0" i="0" u="none" strike="noStrike" kern="0" cap="none" spc="0" normalizeH="0" baseline="0" noProof="0">
                <a:ln>
                  <a:noFill/>
                </a:ln>
                <a:solidFill>
                  <a:srgbClr val="FFFFFF"/>
                </a:solidFill>
                <a:effectLst/>
                <a:uLnTx/>
                <a:uFillTx/>
                <a:latin typeface="Trebuchet MS"/>
                <a:ea typeface="+mn-ea"/>
                <a:cs typeface="+mn-cs"/>
              </a:endParaRPr>
            </a:p>
          </p:txBody>
        </p:sp>
        <p:sp>
          <p:nvSpPr>
            <p:cNvPr id="32" name="Text Box 32"/>
            <p:cNvSpPr txBox="1">
              <a:spLocks noChangeArrowheads="1"/>
            </p:cNvSpPr>
            <p:nvPr/>
          </p:nvSpPr>
          <p:spPr bwMode="auto">
            <a:xfrm>
              <a:off x="2527" y="1462"/>
              <a:ext cx="1078" cy="1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bg1"/>
                  </a:solidFill>
                  <a:latin typeface="Trebuchet MS" pitchFamily="34" charset="0"/>
                  <a:ea typeface="Arial Unicode MS" pitchFamily="34" charset="-128"/>
                  <a:cs typeface="Arial Unicode MS" pitchFamily="34" charset="-128"/>
                </a:defRPr>
              </a:lvl1pPr>
              <a:lvl2pPr marL="742950" indent="-285750" eaLnBrk="0" hangingPunct="0">
                <a:defRPr b="1">
                  <a:solidFill>
                    <a:schemeClr val="bg1"/>
                  </a:solidFill>
                  <a:latin typeface="Trebuchet MS" pitchFamily="34" charset="0"/>
                  <a:ea typeface="Arial Unicode MS" pitchFamily="34" charset="-128"/>
                  <a:cs typeface="Arial Unicode MS" pitchFamily="34" charset="-128"/>
                </a:defRPr>
              </a:lvl2pPr>
              <a:lvl3pPr marL="1143000" indent="-228600" eaLnBrk="0" hangingPunct="0">
                <a:defRPr b="1">
                  <a:solidFill>
                    <a:schemeClr val="bg1"/>
                  </a:solidFill>
                  <a:latin typeface="Trebuchet MS" pitchFamily="34" charset="0"/>
                  <a:ea typeface="Arial Unicode MS" pitchFamily="34" charset="-128"/>
                  <a:cs typeface="Arial Unicode MS" pitchFamily="34" charset="-128"/>
                </a:defRPr>
              </a:lvl3pPr>
              <a:lvl4pPr marL="1600200" indent="-228600" eaLnBrk="0" hangingPunct="0">
                <a:defRPr b="1">
                  <a:solidFill>
                    <a:schemeClr val="bg1"/>
                  </a:solidFill>
                  <a:latin typeface="Trebuchet MS" pitchFamily="34" charset="0"/>
                  <a:ea typeface="Arial Unicode MS" pitchFamily="34" charset="-128"/>
                  <a:cs typeface="Arial Unicode MS" pitchFamily="34" charset="-128"/>
                </a:defRPr>
              </a:lvl4pPr>
              <a:lvl5pPr marL="2057400" indent="-228600" eaLnBrk="0" hangingPunct="0">
                <a:defRPr b="1">
                  <a:solidFill>
                    <a:schemeClr val="bg1"/>
                  </a:solidFill>
                  <a:latin typeface="Trebuchet MS" pitchFamily="34"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altLang="fr-FR" sz="2400" b="1" i="0" u="none" strike="noStrike" kern="0" cap="none" spc="0" normalizeH="0" baseline="0" noProof="0" dirty="0" smtClean="0">
                  <a:ln>
                    <a:noFill/>
                  </a:ln>
                  <a:solidFill>
                    <a:srgbClr val="FFFFFF"/>
                  </a:solidFill>
                  <a:effectLst/>
                  <a:uLnTx/>
                  <a:uFillTx/>
                  <a:latin typeface="Trebuchet MS" pitchFamily="34" charset="0"/>
                  <a:ea typeface="Arial Unicode MS" pitchFamily="34" charset="-128"/>
                  <a:cs typeface="Arial Unicode MS" pitchFamily="34" charset="-128"/>
                </a:rPr>
                <a:t>Expertise</a:t>
              </a:r>
              <a:endParaRPr kumimoji="0" lang="fr-FR" altLang="fr-FR" sz="2400" b="1" i="0" u="none" strike="noStrike" kern="0" cap="none" spc="0" normalizeH="0" baseline="0" noProof="0" dirty="0">
                <a:ln>
                  <a:noFill/>
                </a:ln>
                <a:solidFill>
                  <a:srgbClr val="FFFFFF"/>
                </a:solidFill>
                <a:effectLst/>
                <a:uLnTx/>
                <a:uFillTx/>
                <a:latin typeface="Trebuchet MS" pitchFamily="34" charset="0"/>
                <a:ea typeface="Arial Unicode MS" pitchFamily="34" charset="-128"/>
                <a:cs typeface="Arial Unicode MS" pitchFamily="34" charset="-128"/>
              </a:endParaRPr>
            </a:p>
          </p:txBody>
        </p:sp>
      </p:grpSp>
      <p:grpSp>
        <p:nvGrpSpPr>
          <p:cNvPr id="33" name="Group 30"/>
          <p:cNvGrpSpPr>
            <a:grpSpLocks/>
          </p:cNvGrpSpPr>
          <p:nvPr/>
        </p:nvGrpSpPr>
        <p:grpSpPr bwMode="auto">
          <a:xfrm rot="-449104">
            <a:off x="3057440" y="2033215"/>
            <a:ext cx="2983556" cy="1394184"/>
            <a:chOff x="2417" y="1156"/>
            <a:chExt cx="1152" cy="509"/>
          </a:xfrm>
        </p:grpSpPr>
        <p:sp>
          <p:nvSpPr>
            <p:cNvPr id="34" name="AutoShape 31"/>
            <p:cNvSpPr>
              <a:spLocks noChangeArrowheads="1"/>
            </p:cNvSpPr>
            <p:nvPr/>
          </p:nvSpPr>
          <p:spPr bwMode="auto">
            <a:xfrm rot="449104">
              <a:off x="2490" y="1156"/>
              <a:ext cx="1025" cy="410"/>
            </a:xfrm>
            <a:prstGeom prst="roundRect">
              <a:avLst>
                <a:gd name="adj" fmla="val 38833"/>
              </a:avLst>
            </a:prstGeom>
            <a:gradFill rotWithShape="1">
              <a:gsLst>
                <a:gs pos="0">
                  <a:srgbClr val="D03645">
                    <a:shade val="51000"/>
                    <a:satMod val="130000"/>
                  </a:srgbClr>
                </a:gs>
                <a:gs pos="80000">
                  <a:srgbClr val="D03645">
                    <a:shade val="93000"/>
                    <a:satMod val="130000"/>
                  </a:srgbClr>
                </a:gs>
                <a:gs pos="100000">
                  <a:srgbClr val="D03645">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defTabSz="914400" eaLnBrk="1" fontAlgn="base" latinLnBrk="0" hangingPunct="1">
                <a:lnSpc>
                  <a:spcPct val="93000"/>
                </a:lnSpc>
                <a:spcBef>
                  <a:spcPct val="0"/>
                </a:spcBef>
                <a:spcAft>
                  <a:spcPct val="0"/>
                </a:spcAft>
                <a:buClr>
                  <a:srgbClr val="000000"/>
                </a:buClr>
                <a:buSzPct val="100000"/>
                <a:buFont typeface="Arial" charset="0"/>
                <a:buNone/>
                <a:tabLst/>
                <a:defRPr/>
              </a:pPr>
              <a:endParaRPr kumimoji="0" lang="fr-FR" sz="1800" b="0" i="0" u="none" strike="noStrike" kern="0" cap="none" spc="0" normalizeH="0" baseline="0" noProof="0">
                <a:ln>
                  <a:noFill/>
                </a:ln>
                <a:solidFill>
                  <a:srgbClr val="FFFFFF"/>
                </a:solidFill>
                <a:effectLst/>
                <a:uLnTx/>
                <a:uFillTx/>
                <a:latin typeface="Trebuchet MS"/>
                <a:ea typeface="+mn-ea"/>
                <a:cs typeface="+mn-cs"/>
              </a:endParaRPr>
            </a:p>
          </p:txBody>
        </p:sp>
        <p:sp>
          <p:nvSpPr>
            <p:cNvPr id="35" name="Text Box 32"/>
            <p:cNvSpPr txBox="1">
              <a:spLocks noChangeArrowheads="1"/>
            </p:cNvSpPr>
            <p:nvPr/>
          </p:nvSpPr>
          <p:spPr bwMode="auto">
            <a:xfrm rot="449104">
              <a:off x="2417" y="1187"/>
              <a:ext cx="1152" cy="4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b="1">
                  <a:solidFill>
                    <a:schemeClr val="bg1"/>
                  </a:solidFill>
                  <a:latin typeface="Trebuchet MS" pitchFamily="34" charset="0"/>
                  <a:ea typeface="Arial Unicode MS" pitchFamily="34" charset="-128"/>
                  <a:cs typeface="Arial Unicode MS" pitchFamily="34" charset="-128"/>
                </a:defRPr>
              </a:lvl1pPr>
              <a:lvl2pPr marL="742950" indent="-285750" eaLnBrk="0" hangingPunct="0">
                <a:defRPr b="1">
                  <a:solidFill>
                    <a:schemeClr val="bg1"/>
                  </a:solidFill>
                  <a:latin typeface="Trebuchet MS" pitchFamily="34" charset="0"/>
                  <a:ea typeface="Arial Unicode MS" pitchFamily="34" charset="-128"/>
                  <a:cs typeface="Arial Unicode MS" pitchFamily="34" charset="-128"/>
                </a:defRPr>
              </a:lvl2pPr>
              <a:lvl3pPr marL="1143000" indent="-228600" eaLnBrk="0" hangingPunct="0">
                <a:defRPr b="1">
                  <a:solidFill>
                    <a:schemeClr val="bg1"/>
                  </a:solidFill>
                  <a:latin typeface="Trebuchet MS" pitchFamily="34" charset="0"/>
                  <a:ea typeface="Arial Unicode MS" pitchFamily="34" charset="-128"/>
                  <a:cs typeface="Arial Unicode MS" pitchFamily="34" charset="-128"/>
                </a:defRPr>
              </a:lvl3pPr>
              <a:lvl4pPr marL="1600200" indent="-228600" eaLnBrk="0" hangingPunct="0">
                <a:defRPr b="1">
                  <a:solidFill>
                    <a:schemeClr val="bg1"/>
                  </a:solidFill>
                  <a:latin typeface="Trebuchet MS" pitchFamily="34" charset="0"/>
                  <a:ea typeface="Arial Unicode MS" pitchFamily="34" charset="-128"/>
                  <a:cs typeface="Arial Unicode MS" pitchFamily="34" charset="-128"/>
                </a:defRPr>
              </a:lvl4pPr>
              <a:lvl5pPr marL="2057400" indent="-228600" eaLnBrk="0" hangingPunct="0">
                <a:defRPr b="1">
                  <a:solidFill>
                    <a:schemeClr val="bg1"/>
                  </a:solidFill>
                  <a:latin typeface="Trebuchet MS" pitchFamily="34"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altLang="fr-FR" sz="2400" b="1" i="0" u="none" strike="noStrike" kern="0" cap="none" spc="0" normalizeH="0" baseline="0" noProof="0" dirty="0" err="1" smtClean="0">
                  <a:ln>
                    <a:noFill/>
                  </a:ln>
                  <a:solidFill>
                    <a:srgbClr val="FFFFFF"/>
                  </a:solidFill>
                  <a:effectLst/>
                  <a:uLnTx/>
                  <a:uFillTx/>
                  <a:latin typeface="Trebuchet MS" pitchFamily="34" charset="0"/>
                  <a:ea typeface="Arial Unicode MS" pitchFamily="34" charset="-128"/>
                  <a:cs typeface="Arial Unicode MS" pitchFamily="34" charset="-128"/>
                </a:rPr>
                <a:t>Studies</a:t>
              </a:r>
              <a:r>
                <a:rPr kumimoji="0" lang="fr-FR" altLang="fr-FR" sz="2400" b="1" i="0" u="none" strike="noStrike" kern="0" cap="none" spc="0" normalizeH="0" baseline="0" noProof="0" dirty="0" smtClean="0">
                  <a:ln>
                    <a:noFill/>
                  </a:ln>
                  <a:solidFill>
                    <a:srgbClr val="FFFFFF"/>
                  </a:solidFill>
                  <a:effectLst/>
                  <a:uLnTx/>
                  <a:uFillTx/>
                  <a:latin typeface="Trebuchet MS" pitchFamily="34" charset="0"/>
                  <a:ea typeface="Arial Unicode MS" pitchFamily="34" charset="-128"/>
                  <a:cs typeface="Arial Unicode MS" pitchFamily="34" charset="-128"/>
                </a:rPr>
                <a:t>, </a:t>
              </a:r>
              <a:r>
                <a:rPr kumimoji="0" lang="fr-FR" altLang="fr-FR" sz="2400" b="1" i="0" u="none" strike="noStrike" kern="0" cap="none" spc="0" normalizeH="0" baseline="0" noProof="0" dirty="0" err="1" smtClean="0">
                  <a:ln>
                    <a:noFill/>
                  </a:ln>
                  <a:solidFill>
                    <a:srgbClr val="FFFFFF"/>
                  </a:solidFill>
                  <a:effectLst/>
                  <a:uLnTx/>
                  <a:uFillTx/>
                  <a:latin typeface="Trebuchet MS" pitchFamily="34" charset="0"/>
                  <a:ea typeface="Arial Unicode MS" pitchFamily="34" charset="-128"/>
                  <a:cs typeface="Arial Unicode MS" pitchFamily="34" charset="-128"/>
                </a:rPr>
                <a:t>measurements</a:t>
              </a:r>
              <a:r>
                <a:rPr kumimoji="0" lang="fr-FR" altLang="fr-FR" sz="2400" b="1" i="0" u="none" strike="noStrike" kern="0" cap="none" spc="0" normalizeH="0" baseline="0" noProof="0" dirty="0" smtClean="0">
                  <a:ln>
                    <a:noFill/>
                  </a:ln>
                  <a:solidFill>
                    <a:srgbClr val="FFFFFF"/>
                  </a:solidFill>
                  <a:effectLst/>
                  <a:uLnTx/>
                  <a:uFillTx/>
                  <a:latin typeface="Trebuchet MS" pitchFamily="34" charset="0"/>
                  <a:ea typeface="Arial Unicode MS" pitchFamily="34" charset="-128"/>
                  <a:cs typeface="Arial Unicode MS" pitchFamily="34" charset="-128"/>
                </a:rPr>
                <a:t>…</a:t>
              </a:r>
              <a:endParaRPr kumimoji="0" lang="fr-FR" altLang="fr-FR" sz="2400" b="1" i="0" u="none" strike="noStrike" kern="0" cap="none" spc="0" normalizeH="0" baseline="0" noProof="0" dirty="0">
                <a:ln>
                  <a:noFill/>
                </a:ln>
                <a:solidFill>
                  <a:srgbClr val="FFFFFF"/>
                </a:solidFill>
                <a:effectLst/>
                <a:uLnTx/>
                <a:uFillTx/>
                <a:latin typeface="Trebuchet MS" pitchFamily="34" charset="0"/>
                <a:ea typeface="Arial Unicode MS" pitchFamily="34" charset="-128"/>
                <a:cs typeface="Arial Unicode MS" pitchFamily="34" charset="-128"/>
              </a:endParaRPr>
            </a:p>
          </p:txBody>
        </p:sp>
      </p:grpSp>
      <p:grpSp>
        <p:nvGrpSpPr>
          <p:cNvPr id="36" name="Group 30"/>
          <p:cNvGrpSpPr>
            <a:grpSpLocks/>
          </p:cNvGrpSpPr>
          <p:nvPr/>
        </p:nvGrpSpPr>
        <p:grpSpPr bwMode="auto">
          <a:xfrm>
            <a:off x="6156176" y="2031614"/>
            <a:ext cx="2471380" cy="1073202"/>
            <a:chOff x="2527" y="1344"/>
            <a:chExt cx="1078" cy="410"/>
          </a:xfrm>
        </p:grpSpPr>
        <p:sp>
          <p:nvSpPr>
            <p:cNvPr id="37" name="AutoShape 31"/>
            <p:cNvSpPr>
              <a:spLocks noChangeArrowheads="1"/>
            </p:cNvSpPr>
            <p:nvPr/>
          </p:nvSpPr>
          <p:spPr bwMode="auto">
            <a:xfrm>
              <a:off x="2548" y="1344"/>
              <a:ext cx="1025" cy="410"/>
            </a:xfrm>
            <a:prstGeom prst="roundRect">
              <a:avLst>
                <a:gd name="adj" fmla="val 38833"/>
              </a:avLst>
            </a:prstGeom>
            <a:gradFill rotWithShape="1">
              <a:gsLst>
                <a:gs pos="0">
                  <a:srgbClr val="D03645">
                    <a:shade val="51000"/>
                    <a:satMod val="130000"/>
                  </a:srgbClr>
                </a:gs>
                <a:gs pos="80000">
                  <a:srgbClr val="D03645">
                    <a:shade val="93000"/>
                    <a:satMod val="130000"/>
                  </a:srgbClr>
                </a:gs>
                <a:gs pos="100000">
                  <a:srgbClr val="D03645">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defTabSz="914400" eaLnBrk="1" fontAlgn="base" latinLnBrk="0" hangingPunct="1">
                <a:lnSpc>
                  <a:spcPct val="93000"/>
                </a:lnSpc>
                <a:spcBef>
                  <a:spcPct val="0"/>
                </a:spcBef>
                <a:spcAft>
                  <a:spcPct val="0"/>
                </a:spcAft>
                <a:buClr>
                  <a:srgbClr val="000000"/>
                </a:buClr>
                <a:buSzPct val="100000"/>
                <a:buFont typeface="Arial" charset="0"/>
                <a:buNone/>
                <a:tabLst/>
                <a:defRPr/>
              </a:pPr>
              <a:endParaRPr kumimoji="0" lang="fr-FR" sz="1800" b="0" i="0" u="none" strike="noStrike" kern="0" cap="none" spc="0" normalizeH="0" baseline="0" noProof="0">
                <a:ln>
                  <a:noFill/>
                </a:ln>
                <a:solidFill>
                  <a:srgbClr val="FFFFFF"/>
                </a:solidFill>
                <a:effectLst/>
                <a:uLnTx/>
                <a:uFillTx/>
                <a:latin typeface="Trebuchet MS"/>
                <a:ea typeface="+mn-ea"/>
                <a:cs typeface="+mn-cs"/>
              </a:endParaRPr>
            </a:p>
          </p:txBody>
        </p:sp>
        <p:sp>
          <p:nvSpPr>
            <p:cNvPr id="38" name="Text Box 32"/>
            <p:cNvSpPr txBox="1">
              <a:spLocks noChangeArrowheads="1"/>
            </p:cNvSpPr>
            <p:nvPr/>
          </p:nvSpPr>
          <p:spPr bwMode="auto">
            <a:xfrm>
              <a:off x="2527" y="1435"/>
              <a:ext cx="1078" cy="1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bg1"/>
                  </a:solidFill>
                  <a:latin typeface="Trebuchet MS" pitchFamily="34" charset="0"/>
                  <a:ea typeface="Arial Unicode MS" pitchFamily="34" charset="-128"/>
                  <a:cs typeface="Arial Unicode MS" pitchFamily="34" charset="-128"/>
                </a:defRPr>
              </a:lvl1pPr>
              <a:lvl2pPr marL="742950" indent="-285750" eaLnBrk="0" hangingPunct="0">
                <a:defRPr b="1">
                  <a:solidFill>
                    <a:schemeClr val="bg1"/>
                  </a:solidFill>
                  <a:latin typeface="Trebuchet MS" pitchFamily="34" charset="0"/>
                  <a:ea typeface="Arial Unicode MS" pitchFamily="34" charset="-128"/>
                  <a:cs typeface="Arial Unicode MS" pitchFamily="34" charset="-128"/>
                </a:defRPr>
              </a:lvl2pPr>
              <a:lvl3pPr marL="1143000" indent="-228600" eaLnBrk="0" hangingPunct="0">
                <a:defRPr b="1">
                  <a:solidFill>
                    <a:schemeClr val="bg1"/>
                  </a:solidFill>
                  <a:latin typeface="Trebuchet MS" pitchFamily="34" charset="0"/>
                  <a:ea typeface="Arial Unicode MS" pitchFamily="34" charset="-128"/>
                  <a:cs typeface="Arial Unicode MS" pitchFamily="34" charset="-128"/>
                </a:defRPr>
              </a:lvl3pPr>
              <a:lvl4pPr marL="1600200" indent="-228600" eaLnBrk="0" hangingPunct="0">
                <a:defRPr b="1">
                  <a:solidFill>
                    <a:schemeClr val="bg1"/>
                  </a:solidFill>
                  <a:latin typeface="Trebuchet MS" pitchFamily="34" charset="0"/>
                  <a:ea typeface="Arial Unicode MS" pitchFamily="34" charset="-128"/>
                  <a:cs typeface="Arial Unicode MS" pitchFamily="34" charset="-128"/>
                </a:defRPr>
              </a:lvl4pPr>
              <a:lvl5pPr marL="2057400" indent="-228600" eaLnBrk="0" hangingPunct="0">
                <a:defRPr b="1">
                  <a:solidFill>
                    <a:schemeClr val="bg1"/>
                  </a:solidFill>
                  <a:latin typeface="Trebuchet MS" pitchFamily="34" charset="0"/>
                  <a:ea typeface="Arial Unicode MS" pitchFamily="34" charset="-128"/>
                  <a:cs typeface="Arial Unicode MS" pitchFamily="34" charset="-128"/>
                </a:defRPr>
              </a:lvl5pPr>
              <a:lvl6pPr marL="25146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6pPr>
              <a:lvl7pPr marL="29718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7pPr>
              <a:lvl8pPr marL="34290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8pPr>
              <a:lvl9pPr marL="3886200" indent="-228600" defTabSz="449263" eaLnBrk="0" fontAlgn="base" hangingPunct="0">
                <a:spcBef>
                  <a:spcPct val="0"/>
                </a:spcBef>
                <a:spcAft>
                  <a:spcPct val="0"/>
                </a:spcAft>
                <a:defRPr b="1">
                  <a:solidFill>
                    <a:schemeClr val="bg1"/>
                  </a:solidFill>
                  <a:latin typeface="Trebuchet MS" pitchFamily="34" charset="0"/>
                  <a:ea typeface="Arial Unicode MS" pitchFamily="34" charset="-128"/>
                  <a:cs typeface="Arial Unicode MS" pitchFamily="34"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fr-FR" altLang="fr-FR" sz="2400" b="1" i="0" u="none" strike="noStrike" kern="0" cap="none" spc="0" normalizeH="0" baseline="0" noProof="0" dirty="0" err="1" smtClean="0">
                  <a:ln>
                    <a:noFill/>
                  </a:ln>
                  <a:solidFill>
                    <a:srgbClr val="FFFFFF"/>
                  </a:solidFill>
                  <a:effectLst/>
                  <a:uLnTx/>
                  <a:uFillTx/>
                  <a:latin typeface="Trebuchet MS" pitchFamily="34" charset="0"/>
                  <a:ea typeface="Arial Unicode MS" pitchFamily="34" charset="-128"/>
                  <a:cs typeface="Arial Unicode MS" pitchFamily="34" charset="-128"/>
                </a:rPr>
                <a:t>Research</a:t>
              </a:r>
              <a:endParaRPr kumimoji="0" lang="fr-FR" altLang="fr-FR" sz="2400" b="1" i="0" u="none" strike="noStrike" kern="0" cap="none" spc="0" normalizeH="0" baseline="0" noProof="0" dirty="0">
                <a:ln>
                  <a:noFill/>
                </a:ln>
                <a:solidFill>
                  <a:srgbClr val="FFFFFF"/>
                </a:solidFill>
                <a:effectLst/>
                <a:uLnTx/>
                <a:uFillTx/>
                <a:latin typeface="Trebuchet MS" pitchFamily="34" charset="0"/>
                <a:ea typeface="Arial Unicode MS" pitchFamily="34" charset="-128"/>
                <a:cs typeface="Arial Unicode MS" pitchFamily="34" charset="-128"/>
              </a:endParaRPr>
            </a:p>
          </p:txBody>
        </p:sp>
      </p:grpSp>
      <p:sp>
        <p:nvSpPr>
          <p:cNvPr id="2" name="Flèche droite 1"/>
          <p:cNvSpPr/>
          <p:nvPr/>
        </p:nvSpPr>
        <p:spPr>
          <a:xfrm>
            <a:off x="6012160" y="4341842"/>
            <a:ext cx="463173" cy="952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Flèche droite 38"/>
          <p:cNvSpPr/>
          <p:nvPr/>
        </p:nvSpPr>
        <p:spPr>
          <a:xfrm rot="10800000">
            <a:off x="2550249" y="4307230"/>
            <a:ext cx="463173" cy="952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Flèche vers le bas 3"/>
          <p:cNvSpPr/>
          <p:nvPr/>
        </p:nvSpPr>
        <p:spPr>
          <a:xfrm>
            <a:off x="4355976" y="5589240"/>
            <a:ext cx="78730" cy="1804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Flèche droite 39"/>
          <p:cNvSpPr/>
          <p:nvPr/>
        </p:nvSpPr>
        <p:spPr>
          <a:xfrm rot="9114051">
            <a:off x="2772038" y="5383567"/>
            <a:ext cx="289203" cy="902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Flèche droite 40"/>
          <p:cNvSpPr/>
          <p:nvPr/>
        </p:nvSpPr>
        <p:spPr>
          <a:xfrm rot="1796771">
            <a:off x="5949571" y="5353562"/>
            <a:ext cx="290143" cy="937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 xmlns:p14="http://schemas.microsoft.com/office/powerpoint/2010/main" val="4183175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993365" y="4509120"/>
            <a:ext cx="7683091" cy="2088232"/>
          </a:xfrm>
          <a:prstGeom prst="rect">
            <a:avLst/>
          </a:prstGeom>
        </p:spPr>
        <p:txBody>
          <a:bodyPr/>
          <a:lstStyle>
            <a:lvl1pPr marL="176213" indent="-176213" algn="l" rtl="0" eaLnBrk="0" fontAlgn="base" hangingPunct="0">
              <a:lnSpc>
                <a:spcPts val="2400"/>
              </a:lnSpc>
              <a:spcBef>
                <a:spcPct val="100000"/>
              </a:spcBef>
              <a:spcAft>
                <a:spcPct val="0"/>
              </a:spcAft>
              <a:buClr>
                <a:schemeClr val="tx2"/>
              </a:buClr>
              <a:buSzPct val="75000"/>
              <a:buFont typeface="Arial" charset="0"/>
              <a:buChar char="▌"/>
              <a:defRPr sz="2100">
                <a:solidFill>
                  <a:schemeClr val="tx1"/>
                </a:solidFill>
                <a:latin typeface="+mn-lt"/>
                <a:ea typeface="+mn-ea"/>
                <a:cs typeface="+mn-cs"/>
              </a:defRPr>
            </a:lvl1pPr>
            <a:lvl2pPr marL="719138" indent="-176213" algn="l" rtl="0" eaLnBrk="0" fontAlgn="base" hangingPunct="0">
              <a:lnSpc>
                <a:spcPts val="2400"/>
              </a:lnSpc>
              <a:spcBef>
                <a:spcPct val="0"/>
              </a:spcBef>
              <a:spcAft>
                <a:spcPct val="0"/>
              </a:spcAft>
              <a:buClr>
                <a:schemeClr val="tx1"/>
              </a:buClr>
              <a:buSzPct val="90000"/>
              <a:buFont typeface="Wingdings" pitchFamily="2" charset="2"/>
              <a:buChar char="§"/>
              <a:defRPr sz="1600">
                <a:solidFill>
                  <a:schemeClr val="tx1"/>
                </a:solidFill>
                <a:latin typeface="+mn-lt"/>
              </a:defRPr>
            </a:lvl2pPr>
            <a:lvl3pPr marL="1065213" indent="-166688" algn="l" rtl="0" eaLnBrk="0" fontAlgn="base" hangingPunct="0">
              <a:lnSpc>
                <a:spcPts val="2400"/>
              </a:lnSpc>
              <a:spcBef>
                <a:spcPct val="0"/>
              </a:spcBef>
              <a:spcAft>
                <a:spcPct val="0"/>
              </a:spcAft>
              <a:buSzPct val="90000"/>
              <a:buFont typeface="Wingdings" pitchFamily="2" charset="2"/>
              <a:buChar char="§"/>
              <a:defRPr sz="1600">
                <a:solidFill>
                  <a:schemeClr val="tx1"/>
                </a:solidFill>
                <a:latin typeface="+mn-lt"/>
              </a:defRPr>
            </a:lvl3pPr>
            <a:lvl4pPr marL="1473200" indent="-228600" algn="l" rtl="0" eaLnBrk="0" fontAlgn="base" hangingPunct="0">
              <a:lnSpc>
                <a:spcPts val="2400"/>
              </a:lnSpc>
              <a:spcBef>
                <a:spcPct val="0"/>
              </a:spcBef>
              <a:spcAft>
                <a:spcPct val="0"/>
              </a:spcAft>
              <a:buChar char="–"/>
              <a:defRPr sz="1600">
                <a:solidFill>
                  <a:schemeClr val="tx1"/>
                </a:solidFill>
                <a:latin typeface="+mn-lt"/>
              </a:defRPr>
            </a:lvl4pPr>
            <a:lvl5pPr marL="1881188" indent="-228600" algn="l" rtl="0" eaLnBrk="0" fontAlgn="base" hangingPunct="0">
              <a:lnSpc>
                <a:spcPts val="2400"/>
              </a:lnSpc>
              <a:spcBef>
                <a:spcPct val="0"/>
              </a:spcBef>
              <a:spcAft>
                <a:spcPct val="0"/>
              </a:spcAft>
              <a:buChar char="»"/>
              <a:defRPr sz="1600">
                <a:solidFill>
                  <a:schemeClr val="tx1"/>
                </a:solidFill>
                <a:latin typeface="+mn-lt"/>
              </a:defRPr>
            </a:lvl5pPr>
            <a:lvl6pPr marL="2338388" indent="-228600" algn="l" rtl="0" fontAlgn="base">
              <a:lnSpc>
                <a:spcPts val="2400"/>
              </a:lnSpc>
              <a:spcBef>
                <a:spcPct val="0"/>
              </a:spcBef>
              <a:spcAft>
                <a:spcPct val="0"/>
              </a:spcAft>
              <a:buChar char="»"/>
              <a:defRPr sz="1600">
                <a:solidFill>
                  <a:schemeClr val="tx1"/>
                </a:solidFill>
                <a:latin typeface="+mn-lt"/>
              </a:defRPr>
            </a:lvl6pPr>
            <a:lvl7pPr marL="2795588" indent="-228600" algn="l" rtl="0" fontAlgn="base">
              <a:lnSpc>
                <a:spcPts val="2400"/>
              </a:lnSpc>
              <a:spcBef>
                <a:spcPct val="0"/>
              </a:spcBef>
              <a:spcAft>
                <a:spcPct val="0"/>
              </a:spcAft>
              <a:buChar char="»"/>
              <a:defRPr sz="1600">
                <a:solidFill>
                  <a:schemeClr val="tx1"/>
                </a:solidFill>
                <a:latin typeface="+mn-lt"/>
              </a:defRPr>
            </a:lvl7pPr>
            <a:lvl8pPr marL="3252788" indent="-228600" algn="l" rtl="0" fontAlgn="base">
              <a:lnSpc>
                <a:spcPts val="2400"/>
              </a:lnSpc>
              <a:spcBef>
                <a:spcPct val="0"/>
              </a:spcBef>
              <a:spcAft>
                <a:spcPct val="0"/>
              </a:spcAft>
              <a:buChar char="»"/>
              <a:defRPr sz="1600">
                <a:solidFill>
                  <a:schemeClr val="tx1"/>
                </a:solidFill>
                <a:latin typeface="+mn-lt"/>
              </a:defRPr>
            </a:lvl8pPr>
            <a:lvl9pPr marL="3709988" indent="-228600" algn="l" rtl="0" fontAlgn="base">
              <a:lnSpc>
                <a:spcPts val="2400"/>
              </a:lnSpc>
              <a:spcBef>
                <a:spcPct val="0"/>
              </a:spcBef>
              <a:spcAft>
                <a:spcPct val="0"/>
              </a:spcAft>
              <a:buChar char="»"/>
              <a:defRPr sz="1600">
                <a:solidFill>
                  <a:schemeClr val="tx1"/>
                </a:solidFill>
                <a:latin typeface="+mn-lt"/>
              </a:defRPr>
            </a:lvl9pPr>
          </a:lstStyle>
          <a:p>
            <a:pPr eaLnBrk="1" hangingPunct="1">
              <a:lnSpc>
                <a:spcPts val="2600"/>
              </a:lnSpc>
              <a:spcBef>
                <a:spcPct val="0"/>
              </a:spcBef>
              <a:buClr>
                <a:srgbClr val="5793C9"/>
              </a:buClr>
              <a:buFont typeface="Wingdings" panose="05000000000000000000" pitchFamily="2" charset="2"/>
              <a:buChar char="q"/>
              <a:defRPr/>
            </a:pPr>
            <a:r>
              <a:rPr lang="en-GB" altLang="fr-FR" sz="1600" b="1" kern="0" dirty="0">
                <a:solidFill>
                  <a:srgbClr val="000000"/>
                </a:solidFill>
                <a:sym typeface="Arial" charset="0"/>
              </a:rPr>
              <a:t>Nuclear safety </a:t>
            </a:r>
            <a:r>
              <a:rPr lang="en-GB" altLang="fr-FR" sz="1600" b="1" kern="0" dirty="0" smtClean="0">
                <a:solidFill>
                  <a:srgbClr val="000000"/>
                </a:solidFill>
                <a:sym typeface="Arial" charset="0"/>
              </a:rPr>
              <a:t>: </a:t>
            </a:r>
            <a:r>
              <a:rPr lang="en-GB" altLang="fr-FR" sz="1600" kern="0" dirty="0" smtClean="0">
                <a:solidFill>
                  <a:srgbClr val="000000"/>
                </a:solidFill>
                <a:sym typeface="Arial" charset="0"/>
              </a:rPr>
              <a:t>reactors</a:t>
            </a:r>
            <a:r>
              <a:rPr lang="en-GB" altLang="fr-FR" sz="1600" kern="0" dirty="0">
                <a:solidFill>
                  <a:srgbClr val="000000"/>
                </a:solidFill>
                <a:sym typeface="Arial" charset="0"/>
              </a:rPr>
              <a:t>, fuel cycle, waste, medical applications and </a:t>
            </a:r>
            <a:r>
              <a:rPr lang="en-GB" altLang="fr-FR" sz="1600" kern="0" dirty="0" smtClean="0">
                <a:solidFill>
                  <a:srgbClr val="000000"/>
                </a:solidFill>
                <a:sym typeface="Arial" charset="0"/>
              </a:rPr>
              <a:t>transports...</a:t>
            </a:r>
            <a:endParaRPr lang="en-GB" altLang="fr-FR" sz="1600" kern="0" dirty="0">
              <a:solidFill>
                <a:srgbClr val="000000"/>
              </a:solidFill>
              <a:sym typeface="Arial" charset="0"/>
            </a:endParaRPr>
          </a:p>
          <a:p>
            <a:pPr eaLnBrk="1" hangingPunct="1">
              <a:lnSpc>
                <a:spcPts val="2600"/>
              </a:lnSpc>
              <a:spcBef>
                <a:spcPct val="0"/>
              </a:spcBef>
              <a:buClr>
                <a:srgbClr val="5793C9"/>
              </a:buClr>
              <a:buFont typeface="Wingdings" panose="05000000000000000000" pitchFamily="2" charset="2"/>
              <a:buChar char="q"/>
              <a:defRPr/>
            </a:pPr>
            <a:r>
              <a:rPr lang="en-GB" altLang="fr-FR" sz="1600" b="1" kern="0" dirty="0" smtClean="0">
                <a:solidFill>
                  <a:srgbClr val="000000"/>
                </a:solidFill>
                <a:sym typeface="Arial" charset="0"/>
              </a:rPr>
              <a:t>Protection of workers, population and environment against ionizing radiation risks</a:t>
            </a:r>
          </a:p>
          <a:p>
            <a:pPr eaLnBrk="1" hangingPunct="1">
              <a:lnSpc>
                <a:spcPts val="2600"/>
              </a:lnSpc>
              <a:spcBef>
                <a:spcPct val="0"/>
              </a:spcBef>
              <a:buClr>
                <a:srgbClr val="5793C9"/>
              </a:buClr>
              <a:buFont typeface="Wingdings" panose="05000000000000000000" pitchFamily="2" charset="2"/>
              <a:buChar char="q"/>
              <a:defRPr/>
            </a:pPr>
            <a:r>
              <a:rPr lang="en-GB" altLang="fr-FR" sz="1600" b="1" kern="0" dirty="0" smtClean="0">
                <a:solidFill>
                  <a:srgbClr val="000000"/>
                </a:solidFill>
              </a:rPr>
              <a:t>Emergency </a:t>
            </a:r>
            <a:r>
              <a:rPr lang="en-GB" altLang="fr-FR" sz="1600" b="1" kern="0" dirty="0">
                <a:solidFill>
                  <a:srgbClr val="000000"/>
                </a:solidFill>
              </a:rPr>
              <a:t>preparedness and post-accident operational support</a:t>
            </a:r>
            <a:endParaRPr lang="en-GB" altLang="fr-FR" sz="1600" b="1" kern="0" dirty="0">
              <a:solidFill>
                <a:srgbClr val="000000"/>
              </a:solidFill>
              <a:sym typeface="Arial" charset="0"/>
            </a:endParaRPr>
          </a:p>
          <a:p>
            <a:pPr eaLnBrk="1" hangingPunct="1">
              <a:lnSpc>
                <a:spcPts val="2600"/>
              </a:lnSpc>
              <a:spcBef>
                <a:spcPct val="0"/>
              </a:spcBef>
              <a:buClr>
                <a:srgbClr val="5793C9"/>
              </a:buClr>
              <a:buFont typeface="Wingdings" panose="05000000000000000000" pitchFamily="2" charset="2"/>
              <a:buChar char="q"/>
              <a:defRPr/>
            </a:pPr>
            <a:r>
              <a:rPr lang="en-GB" altLang="fr-FR" sz="1600" b="1" kern="0" dirty="0">
                <a:solidFill>
                  <a:srgbClr val="000000"/>
                </a:solidFill>
                <a:sym typeface="Arial" charset="0"/>
              </a:rPr>
              <a:t>Protection and control of nuclear sensitive materials</a:t>
            </a:r>
          </a:p>
          <a:p>
            <a:pPr eaLnBrk="1" hangingPunct="1">
              <a:lnSpc>
                <a:spcPts val="2600"/>
              </a:lnSpc>
              <a:spcBef>
                <a:spcPct val="0"/>
              </a:spcBef>
              <a:buClr>
                <a:srgbClr val="5793C9"/>
              </a:buClr>
              <a:buFont typeface="Wingdings" panose="05000000000000000000" pitchFamily="2" charset="2"/>
              <a:buChar char="q"/>
              <a:defRPr/>
            </a:pPr>
            <a:r>
              <a:rPr lang="en-GB" altLang="fr-FR" sz="1600" b="1" kern="0" dirty="0">
                <a:solidFill>
                  <a:srgbClr val="000000"/>
                </a:solidFill>
                <a:sym typeface="Arial" charset="0"/>
              </a:rPr>
              <a:t>Protection of nuclear </a:t>
            </a:r>
            <a:r>
              <a:rPr lang="en-GB" altLang="fr-FR" sz="1600" b="1" kern="0" dirty="0" smtClean="0">
                <a:solidFill>
                  <a:srgbClr val="000000"/>
                </a:solidFill>
                <a:sym typeface="Arial" charset="0"/>
              </a:rPr>
              <a:t>facilities, transport </a:t>
            </a:r>
            <a:r>
              <a:rPr lang="en-GB" altLang="fr-FR" sz="1600" b="1" kern="0" dirty="0">
                <a:solidFill>
                  <a:srgbClr val="000000"/>
                </a:solidFill>
                <a:sym typeface="Arial" charset="0"/>
              </a:rPr>
              <a:t>of radioactive and fissile materials against malicious acts</a:t>
            </a:r>
          </a:p>
          <a:p>
            <a:pPr eaLnBrk="1" hangingPunct="1">
              <a:lnSpc>
                <a:spcPct val="100000"/>
              </a:lnSpc>
              <a:spcBef>
                <a:spcPct val="0"/>
              </a:spcBef>
              <a:buClr>
                <a:srgbClr val="5793C9"/>
              </a:buClr>
              <a:buFont typeface="Wingdings" panose="05000000000000000000" pitchFamily="2" charset="2"/>
              <a:buChar char="q"/>
              <a:defRPr/>
            </a:pPr>
            <a:endParaRPr lang="en-GB" altLang="fr-FR" sz="1600" b="1" kern="0" dirty="0">
              <a:solidFill>
                <a:srgbClr val="000000"/>
              </a:solidFill>
              <a:sym typeface="Arial" charset="0"/>
            </a:endParaRPr>
          </a:p>
        </p:txBody>
      </p:sp>
      <p:pic>
        <p:nvPicPr>
          <p:cNvPr id="7" name="Image 2"/>
          <p:cNvPicPr>
            <a:picLocks noChangeAspect="1"/>
          </p:cNvPicPr>
          <p:nvPr/>
        </p:nvPicPr>
        <p:blipFill>
          <a:blip r:embed="rId3" cstate="print">
            <a:extLst>
              <a:ext uri="{28A0092B-C50C-407E-A947-70E740481C1C}">
                <a14:useLocalDpi xmlns="" xmlns:a14="http://schemas.microsoft.com/office/drawing/2010/main" val="0"/>
              </a:ext>
            </a:extLst>
          </a:blip>
          <a:srcRect l="1836"/>
          <a:stretch>
            <a:fillRect/>
          </a:stretch>
        </p:blipFill>
        <p:spPr bwMode="auto">
          <a:xfrm>
            <a:off x="1327019" y="976367"/>
            <a:ext cx="5909277" cy="339852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8" name="Rectangle 3"/>
          <p:cNvSpPr txBox="1">
            <a:spLocks noChangeArrowheads="1"/>
          </p:cNvSpPr>
          <p:nvPr/>
        </p:nvSpPr>
        <p:spPr>
          <a:xfrm>
            <a:off x="4068840" y="4149080"/>
            <a:ext cx="3456880" cy="1836204"/>
          </a:xfrm>
          <a:prstGeom prst="rect">
            <a:avLst/>
          </a:prstGeom>
        </p:spPr>
        <p:txBody>
          <a:bodyPr/>
          <a:lstStyle>
            <a:lvl1pPr marL="176213" indent="-176213" algn="l" rtl="0" eaLnBrk="0" fontAlgn="base" hangingPunct="0">
              <a:lnSpc>
                <a:spcPts val="2400"/>
              </a:lnSpc>
              <a:spcBef>
                <a:spcPct val="100000"/>
              </a:spcBef>
              <a:spcAft>
                <a:spcPct val="0"/>
              </a:spcAft>
              <a:buClr>
                <a:schemeClr val="tx2"/>
              </a:buClr>
              <a:buSzPct val="75000"/>
              <a:buFont typeface="Arial" charset="0"/>
              <a:buChar char="▌"/>
              <a:defRPr sz="2100">
                <a:solidFill>
                  <a:schemeClr val="tx1"/>
                </a:solidFill>
                <a:latin typeface="+mn-lt"/>
                <a:ea typeface="+mn-ea"/>
                <a:cs typeface="+mn-cs"/>
              </a:defRPr>
            </a:lvl1pPr>
            <a:lvl2pPr marL="719138" indent="-176213" algn="l" rtl="0" eaLnBrk="0" fontAlgn="base" hangingPunct="0">
              <a:lnSpc>
                <a:spcPts val="2400"/>
              </a:lnSpc>
              <a:spcBef>
                <a:spcPct val="0"/>
              </a:spcBef>
              <a:spcAft>
                <a:spcPct val="0"/>
              </a:spcAft>
              <a:buClr>
                <a:schemeClr val="tx1"/>
              </a:buClr>
              <a:buSzPct val="90000"/>
              <a:buFont typeface="Wingdings" pitchFamily="2" charset="2"/>
              <a:buChar char="§"/>
              <a:defRPr sz="1600">
                <a:solidFill>
                  <a:schemeClr val="tx1"/>
                </a:solidFill>
                <a:latin typeface="+mn-lt"/>
              </a:defRPr>
            </a:lvl2pPr>
            <a:lvl3pPr marL="1065213" indent="-166688" algn="l" rtl="0" eaLnBrk="0" fontAlgn="base" hangingPunct="0">
              <a:lnSpc>
                <a:spcPts val="2400"/>
              </a:lnSpc>
              <a:spcBef>
                <a:spcPct val="0"/>
              </a:spcBef>
              <a:spcAft>
                <a:spcPct val="0"/>
              </a:spcAft>
              <a:buSzPct val="90000"/>
              <a:buFont typeface="Wingdings" pitchFamily="2" charset="2"/>
              <a:buChar char="§"/>
              <a:defRPr sz="1600">
                <a:solidFill>
                  <a:schemeClr val="tx1"/>
                </a:solidFill>
                <a:latin typeface="+mn-lt"/>
              </a:defRPr>
            </a:lvl3pPr>
            <a:lvl4pPr marL="1473200" indent="-228600" algn="l" rtl="0" eaLnBrk="0" fontAlgn="base" hangingPunct="0">
              <a:lnSpc>
                <a:spcPts val="2400"/>
              </a:lnSpc>
              <a:spcBef>
                <a:spcPct val="0"/>
              </a:spcBef>
              <a:spcAft>
                <a:spcPct val="0"/>
              </a:spcAft>
              <a:buChar char="–"/>
              <a:defRPr sz="1600">
                <a:solidFill>
                  <a:schemeClr val="tx1"/>
                </a:solidFill>
                <a:latin typeface="+mn-lt"/>
              </a:defRPr>
            </a:lvl4pPr>
            <a:lvl5pPr marL="1881188" indent="-228600" algn="l" rtl="0" eaLnBrk="0" fontAlgn="base" hangingPunct="0">
              <a:lnSpc>
                <a:spcPts val="2400"/>
              </a:lnSpc>
              <a:spcBef>
                <a:spcPct val="0"/>
              </a:spcBef>
              <a:spcAft>
                <a:spcPct val="0"/>
              </a:spcAft>
              <a:buChar char="»"/>
              <a:defRPr sz="1600">
                <a:solidFill>
                  <a:schemeClr val="tx1"/>
                </a:solidFill>
                <a:latin typeface="+mn-lt"/>
              </a:defRPr>
            </a:lvl5pPr>
            <a:lvl6pPr marL="2338388" indent="-228600" algn="l" rtl="0" fontAlgn="base">
              <a:lnSpc>
                <a:spcPts val="2400"/>
              </a:lnSpc>
              <a:spcBef>
                <a:spcPct val="0"/>
              </a:spcBef>
              <a:spcAft>
                <a:spcPct val="0"/>
              </a:spcAft>
              <a:buChar char="»"/>
              <a:defRPr sz="1600">
                <a:solidFill>
                  <a:schemeClr val="tx1"/>
                </a:solidFill>
                <a:latin typeface="+mn-lt"/>
              </a:defRPr>
            </a:lvl6pPr>
            <a:lvl7pPr marL="2795588" indent="-228600" algn="l" rtl="0" fontAlgn="base">
              <a:lnSpc>
                <a:spcPts val="2400"/>
              </a:lnSpc>
              <a:spcBef>
                <a:spcPct val="0"/>
              </a:spcBef>
              <a:spcAft>
                <a:spcPct val="0"/>
              </a:spcAft>
              <a:buChar char="»"/>
              <a:defRPr sz="1600">
                <a:solidFill>
                  <a:schemeClr val="tx1"/>
                </a:solidFill>
                <a:latin typeface="+mn-lt"/>
              </a:defRPr>
            </a:lvl7pPr>
            <a:lvl8pPr marL="3252788" indent="-228600" algn="l" rtl="0" fontAlgn="base">
              <a:lnSpc>
                <a:spcPts val="2400"/>
              </a:lnSpc>
              <a:spcBef>
                <a:spcPct val="0"/>
              </a:spcBef>
              <a:spcAft>
                <a:spcPct val="0"/>
              </a:spcAft>
              <a:buChar char="»"/>
              <a:defRPr sz="1600">
                <a:solidFill>
                  <a:schemeClr val="tx1"/>
                </a:solidFill>
                <a:latin typeface="+mn-lt"/>
              </a:defRPr>
            </a:lvl8pPr>
            <a:lvl9pPr marL="3709988" indent="-228600" algn="l" rtl="0" fontAlgn="base">
              <a:lnSpc>
                <a:spcPts val="2400"/>
              </a:lnSpc>
              <a:spcBef>
                <a:spcPct val="0"/>
              </a:spcBef>
              <a:spcAft>
                <a:spcPct val="0"/>
              </a:spcAft>
              <a:buChar char="»"/>
              <a:defRPr sz="1600">
                <a:solidFill>
                  <a:schemeClr val="tx1"/>
                </a:solidFill>
                <a:latin typeface="+mn-lt"/>
              </a:defRPr>
            </a:lvl9pPr>
          </a:lstStyle>
          <a:p>
            <a:pPr marL="268288" indent="-268288" eaLnBrk="1" hangingPunct="1">
              <a:lnSpc>
                <a:spcPct val="100000"/>
              </a:lnSpc>
              <a:spcBef>
                <a:spcPct val="0"/>
              </a:spcBef>
              <a:buClr>
                <a:srgbClr val="5793C9"/>
              </a:buClr>
              <a:defRPr/>
            </a:pPr>
            <a:endParaRPr lang="en-GB" altLang="fr-FR" sz="800" b="1" kern="0" dirty="0" smtClean="0">
              <a:solidFill>
                <a:srgbClr val="000000"/>
              </a:solidFill>
              <a:sym typeface="Arial" charset="0"/>
            </a:endParaRPr>
          </a:p>
        </p:txBody>
      </p:sp>
      <p:sp>
        <p:nvSpPr>
          <p:cNvPr id="9" name="Rectangle 46"/>
          <p:cNvSpPr>
            <a:spLocks noChangeArrowheads="1"/>
          </p:cNvSpPr>
          <p:nvPr/>
        </p:nvSpPr>
        <p:spPr bwMode="auto">
          <a:xfrm>
            <a:off x="7504653" y="1628800"/>
            <a:ext cx="1528762" cy="1455738"/>
          </a:xfrm>
          <a:prstGeom prst="rect">
            <a:avLst/>
          </a:prstGeom>
          <a:solidFill>
            <a:srgbClr val="DAE5F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lnSpc>
                <a:spcPts val="2400"/>
              </a:lnSpc>
              <a:spcBef>
                <a:spcPct val="100000"/>
              </a:spcBef>
              <a:buClr>
                <a:schemeClr val="tx2"/>
              </a:buClr>
              <a:buSzPct val="75000"/>
              <a:buFont typeface="Arial" charset="0"/>
              <a:buChar char="▌"/>
              <a:defRPr sz="2100">
                <a:solidFill>
                  <a:schemeClr val="tx1"/>
                </a:solidFill>
                <a:latin typeface="Trebuchet MS" pitchFamily="34" charset="0"/>
              </a:defRPr>
            </a:lvl1pPr>
            <a:lvl2pPr marL="742950" indent="-285750" eaLnBrk="0" hangingPunct="0">
              <a:lnSpc>
                <a:spcPts val="2400"/>
              </a:lnSpc>
              <a:buClr>
                <a:schemeClr val="tx1"/>
              </a:buClr>
              <a:buSzPct val="90000"/>
              <a:buFont typeface="Wingdings" pitchFamily="2" charset="2"/>
              <a:buChar char="§"/>
              <a:defRPr sz="1600">
                <a:solidFill>
                  <a:schemeClr val="tx1"/>
                </a:solidFill>
                <a:latin typeface="Trebuchet MS" pitchFamily="34" charset="0"/>
              </a:defRPr>
            </a:lvl2pPr>
            <a:lvl3pPr marL="1143000" indent="-228600" eaLnBrk="0" hangingPunct="0">
              <a:lnSpc>
                <a:spcPts val="2400"/>
              </a:lnSpc>
              <a:buSzPct val="90000"/>
              <a:buFont typeface="Wingdings" pitchFamily="2" charset="2"/>
              <a:buChar char="§"/>
              <a:defRPr sz="1600">
                <a:solidFill>
                  <a:schemeClr val="tx1"/>
                </a:solidFill>
                <a:latin typeface="Trebuchet MS" pitchFamily="34" charset="0"/>
              </a:defRPr>
            </a:lvl3pPr>
            <a:lvl4pPr marL="1600200" indent="-228600" eaLnBrk="0" hangingPunct="0">
              <a:lnSpc>
                <a:spcPts val="2400"/>
              </a:lnSpc>
              <a:buChar char="–"/>
              <a:defRPr sz="1600">
                <a:solidFill>
                  <a:schemeClr val="tx1"/>
                </a:solidFill>
                <a:latin typeface="Trebuchet MS" pitchFamily="34" charset="0"/>
              </a:defRPr>
            </a:lvl4pPr>
            <a:lvl5pPr marL="2057400" indent="-228600" eaLnBrk="0" hangingPunct="0">
              <a:lnSpc>
                <a:spcPts val="2400"/>
              </a:lnSpc>
              <a:buChar char="»"/>
              <a:defRPr sz="1600">
                <a:solidFill>
                  <a:schemeClr val="tx1"/>
                </a:solidFill>
                <a:latin typeface="Trebuchet MS" pitchFamily="34" charset="0"/>
              </a:defRPr>
            </a:lvl5pPr>
            <a:lvl6pPr marL="2514600" indent="-228600" eaLnBrk="0" fontAlgn="base" hangingPunct="0">
              <a:lnSpc>
                <a:spcPts val="2400"/>
              </a:lnSpc>
              <a:spcBef>
                <a:spcPct val="0"/>
              </a:spcBef>
              <a:spcAft>
                <a:spcPct val="0"/>
              </a:spcAft>
              <a:buChar char="»"/>
              <a:defRPr sz="1600">
                <a:solidFill>
                  <a:schemeClr val="tx1"/>
                </a:solidFill>
                <a:latin typeface="Trebuchet MS" pitchFamily="34" charset="0"/>
              </a:defRPr>
            </a:lvl6pPr>
            <a:lvl7pPr marL="2971800" indent="-228600" eaLnBrk="0" fontAlgn="base" hangingPunct="0">
              <a:lnSpc>
                <a:spcPts val="2400"/>
              </a:lnSpc>
              <a:spcBef>
                <a:spcPct val="0"/>
              </a:spcBef>
              <a:spcAft>
                <a:spcPct val="0"/>
              </a:spcAft>
              <a:buChar char="»"/>
              <a:defRPr sz="1600">
                <a:solidFill>
                  <a:schemeClr val="tx1"/>
                </a:solidFill>
                <a:latin typeface="Trebuchet MS" pitchFamily="34" charset="0"/>
              </a:defRPr>
            </a:lvl7pPr>
            <a:lvl8pPr marL="3429000" indent="-228600" eaLnBrk="0" fontAlgn="base" hangingPunct="0">
              <a:lnSpc>
                <a:spcPts val="2400"/>
              </a:lnSpc>
              <a:spcBef>
                <a:spcPct val="0"/>
              </a:spcBef>
              <a:spcAft>
                <a:spcPct val="0"/>
              </a:spcAft>
              <a:buChar char="»"/>
              <a:defRPr sz="1600">
                <a:solidFill>
                  <a:schemeClr val="tx1"/>
                </a:solidFill>
                <a:latin typeface="Trebuchet MS" pitchFamily="34" charset="0"/>
              </a:defRPr>
            </a:lvl8pPr>
            <a:lvl9pPr marL="3886200" indent="-228600" eaLnBrk="0" fontAlgn="base" hangingPunct="0">
              <a:lnSpc>
                <a:spcPts val="2400"/>
              </a:lnSpc>
              <a:spcBef>
                <a:spcPct val="0"/>
              </a:spcBef>
              <a:spcAft>
                <a:spcPct val="0"/>
              </a:spcAft>
              <a:buChar char="»"/>
              <a:defRPr sz="1600">
                <a:solidFill>
                  <a:schemeClr val="tx1"/>
                </a:solidFill>
                <a:latin typeface="Trebuchet MS" pitchFamily="34" charset="0"/>
              </a:defRPr>
            </a:lvl9pPr>
          </a:lstStyle>
          <a:p>
            <a:pPr eaLnBrk="1" hangingPunct="1">
              <a:lnSpc>
                <a:spcPct val="93000"/>
              </a:lnSpc>
              <a:spcBef>
                <a:spcPct val="0"/>
              </a:spcBef>
              <a:buClr>
                <a:srgbClr val="000000"/>
              </a:buClr>
              <a:buSzTx/>
              <a:buFont typeface="Arial" charset="0"/>
              <a:buNone/>
            </a:pPr>
            <a:endParaRPr lang="fr-FR" altLang="fr-FR" sz="1800" b="1">
              <a:solidFill>
                <a:schemeClr val="bg1"/>
              </a:solidFill>
              <a:ea typeface="Arial Unicode MS" pitchFamily="34" charset="-128"/>
              <a:cs typeface="Arial Unicode MS" pitchFamily="34" charset="-128"/>
            </a:endParaRPr>
          </a:p>
        </p:txBody>
      </p:sp>
      <p:pic>
        <p:nvPicPr>
          <p:cNvPr id="10" name="Picture 49" descr="disg_uis_facade_gf"/>
          <p:cNvPicPr>
            <a:picLocks noChangeAspect="1" noChangeArrowheads="1"/>
          </p:cNvPicPr>
          <p:nvPr/>
        </p:nvPicPr>
        <p:blipFill>
          <a:blip r:embed="rId4" cstate="print">
            <a:extLst>
              <a:ext uri="{28A0092B-C50C-407E-A947-70E740481C1C}">
                <a14:useLocalDpi xmlns="" xmlns:a14="http://schemas.microsoft.com/office/drawing/2010/main" val="0"/>
              </a:ext>
            </a:extLst>
          </a:blip>
          <a:srcRect l="18658" r="14883"/>
          <a:stretch>
            <a:fillRect/>
          </a:stretch>
        </p:blipFill>
        <p:spPr bwMode="auto">
          <a:xfrm>
            <a:off x="7621334" y="1709763"/>
            <a:ext cx="1295400" cy="1293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Rectangle 47"/>
          <p:cNvSpPr>
            <a:spLocks noChangeArrowheads="1"/>
          </p:cNvSpPr>
          <p:nvPr/>
        </p:nvSpPr>
        <p:spPr bwMode="auto">
          <a:xfrm>
            <a:off x="7507734" y="2994445"/>
            <a:ext cx="1528762" cy="1455738"/>
          </a:xfrm>
          <a:prstGeom prst="rect">
            <a:avLst/>
          </a:prstGeom>
          <a:solidFill>
            <a:srgbClr val="DAE5F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lnSpc>
                <a:spcPts val="2400"/>
              </a:lnSpc>
              <a:spcBef>
                <a:spcPct val="100000"/>
              </a:spcBef>
              <a:buClr>
                <a:schemeClr val="tx2"/>
              </a:buClr>
              <a:buSzPct val="75000"/>
              <a:buFont typeface="Arial" charset="0"/>
              <a:buChar char="▌"/>
              <a:defRPr sz="2100">
                <a:solidFill>
                  <a:schemeClr val="tx1"/>
                </a:solidFill>
                <a:latin typeface="Trebuchet MS" pitchFamily="34" charset="0"/>
              </a:defRPr>
            </a:lvl1pPr>
            <a:lvl2pPr marL="742950" indent="-285750" eaLnBrk="0" hangingPunct="0">
              <a:lnSpc>
                <a:spcPts val="2400"/>
              </a:lnSpc>
              <a:buClr>
                <a:schemeClr val="tx1"/>
              </a:buClr>
              <a:buSzPct val="90000"/>
              <a:buFont typeface="Wingdings" pitchFamily="2" charset="2"/>
              <a:buChar char="§"/>
              <a:defRPr sz="1600">
                <a:solidFill>
                  <a:schemeClr val="tx1"/>
                </a:solidFill>
                <a:latin typeface="Trebuchet MS" pitchFamily="34" charset="0"/>
              </a:defRPr>
            </a:lvl2pPr>
            <a:lvl3pPr marL="1143000" indent="-228600" eaLnBrk="0" hangingPunct="0">
              <a:lnSpc>
                <a:spcPts val="2400"/>
              </a:lnSpc>
              <a:buSzPct val="90000"/>
              <a:buFont typeface="Wingdings" pitchFamily="2" charset="2"/>
              <a:buChar char="§"/>
              <a:defRPr sz="1600">
                <a:solidFill>
                  <a:schemeClr val="tx1"/>
                </a:solidFill>
                <a:latin typeface="Trebuchet MS" pitchFamily="34" charset="0"/>
              </a:defRPr>
            </a:lvl3pPr>
            <a:lvl4pPr marL="1600200" indent="-228600" eaLnBrk="0" hangingPunct="0">
              <a:lnSpc>
                <a:spcPts val="2400"/>
              </a:lnSpc>
              <a:buChar char="–"/>
              <a:defRPr sz="1600">
                <a:solidFill>
                  <a:schemeClr val="tx1"/>
                </a:solidFill>
                <a:latin typeface="Trebuchet MS" pitchFamily="34" charset="0"/>
              </a:defRPr>
            </a:lvl4pPr>
            <a:lvl5pPr marL="2057400" indent="-228600" eaLnBrk="0" hangingPunct="0">
              <a:lnSpc>
                <a:spcPts val="2400"/>
              </a:lnSpc>
              <a:buChar char="»"/>
              <a:defRPr sz="1600">
                <a:solidFill>
                  <a:schemeClr val="tx1"/>
                </a:solidFill>
                <a:latin typeface="Trebuchet MS" pitchFamily="34" charset="0"/>
              </a:defRPr>
            </a:lvl5pPr>
            <a:lvl6pPr marL="2514600" indent="-228600" eaLnBrk="0" fontAlgn="base" hangingPunct="0">
              <a:lnSpc>
                <a:spcPts val="2400"/>
              </a:lnSpc>
              <a:spcBef>
                <a:spcPct val="0"/>
              </a:spcBef>
              <a:spcAft>
                <a:spcPct val="0"/>
              </a:spcAft>
              <a:buChar char="»"/>
              <a:defRPr sz="1600">
                <a:solidFill>
                  <a:schemeClr val="tx1"/>
                </a:solidFill>
                <a:latin typeface="Trebuchet MS" pitchFamily="34" charset="0"/>
              </a:defRPr>
            </a:lvl6pPr>
            <a:lvl7pPr marL="2971800" indent="-228600" eaLnBrk="0" fontAlgn="base" hangingPunct="0">
              <a:lnSpc>
                <a:spcPts val="2400"/>
              </a:lnSpc>
              <a:spcBef>
                <a:spcPct val="0"/>
              </a:spcBef>
              <a:spcAft>
                <a:spcPct val="0"/>
              </a:spcAft>
              <a:buChar char="»"/>
              <a:defRPr sz="1600">
                <a:solidFill>
                  <a:schemeClr val="tx1"/>
                </a:solidFill>
                <a:latin typeface="Trebuchet MS" pitchFamily="34" charset="0"/>
              </a:defRPr>
            </a:lvl7pPr>
            <a:lvl8pPr marL="3429000" indent="-228600" eaLnBrk="0" fontAlgn="base" hangingPunct="0">
              <a:lnSpc>
                <a:spcPts val="2400"/>
              </a:lnSpc>
              <a:spcBef>
                <a:spcPct val="0"/>
              </a:spcBef>
              <a:spcAft>
                <a:spcPct val="0"/>
              </a:spcAft>
              <a:buChar char="»"/>
              <a:defRPr sz="1600">
                <a:solidFill>
                  <a:schemeClr val="tx1"/>
                </a:solidFill>
                <a:latin typeface="Trebuchet MS" pitchFamily="34" charset="0"/>
              </a:defRPr>
            </a:lvl8pPr>
            <a:lvl9pPr marL="3886200" indent="-228600" eaLnBrk="0" fontAlgn="base" hangingPunct="0">
              <a:lnSpc>
                <a:spcPts val="2400"/>
              </a:lnSpc>
              <a:spcBef>
                <a:spcPct val="0"/>
              </a:spcBef>
              <a:spcAft>
                <a:spcPct val="0"/>
              </a:spcAft>
              <a:buChar char="»"/>
              <a:defRPr sz="1600">
                <a:solidFill>
                  <a:schemeClr val="tx1"/>
                </a:solidFill>
                <a:latin typeface="Trebuchet MS" pitchFamily="34" charset="0"/>
              </a:defRPr>
            </a:lvl9pPr>
          </a:lstStyle>
          <a:p>
            <a:pPr eaLnBrk="1" hangingPunct="1">
              <a:lnSpc>
                <a:spcPct val="93000"/>
              </a:lnSpc>
              <a:spcBef>
                <a:spcPct val="0"/>
              </a:spcBef>
              <a:buClr>
                <a:srgbClr val="000000"/>
              </a:buClr>
              <a:buSzTx/>
              <a:buFont typeface="Arial" charset="0"/>
              <a:buNone/>
            </a:pPr>
            <a:endParaRPr lang="fr-FR" altLang="fr-FR" sz="1800" b="1">
              <a:solidFill>
                <a:schemeClr val="bg1"/>
              </a:solidFill>
              <a:ea typeface="Arial Unicode MS" pitchFamily="34" charset="-128"/>
              <a:cs typeface="Arial Unicode MS" pitchFamily="34" charset="-128"/>
            </a:endParaRPr>
          </a:p>
        </p:txBody>
      </p:sp>
      <p:pic>
        <p:nvPicPr>
          <p:cNvPr id="12" name="Picture 48" descr="IRSN-R14-191"/>
          <p:cNvPicPr>
            <a:picLocks noChangeAspect="1" noChangeArrowheads="1"/>
          </p:cNvPicPr>
          <p:nvPr/>
        </p:nvPicPr>
        <p:blipFill>
          <a:blip r:embed="rId5" cstate="print">
            <a:extLst>
              <a:ext uri="{28A0092B-C50C-407E-A947-70E740481C1C}">
                <a14:useLocalDpi xmlns="" xmlns:a14="http://schemas.microsoft.com/office/drawing/2010/main" val="0"/>
              </a:ext>
            </a:extLst>
          </a:blip>
          <a:srcRect r="25835"/>
          <a:stretch>
            <a:fillRect/>
          </a:stretch>
        </p:blipFill>
        <p:spPr bwMode="auto">
          <a:xfrm>
            <a:off x="7618859" y="3138908"/>
            <a:ext cx="1330325" cy="1192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2" descr="D:\Users\SUPERVIL-SYL\Desktop\logo_complet_cmjn.jp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524328" y="33644"/>
            <a:ext cx="1437488" cy="1133793"/>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Rectangle 2"/>
          <p:cNvSpPr txBox="1">
            <a:spLocks noChangeArrowheads="1"/>
          </p:cNvSpPr>
          <p:nvPr/>
        </p:nvSpPr>
        <p:spPr>
          <a:xfrm>
            <a:off x="683568" y="322726"/>
            <a:ext cx="7488237" cy="555625"/>
          </a:xfrm>
          <a:prstGeom prst="rect">
            <a:avLst/>
          </a:prstGeom>
        </p:spPr>
        <p:txBody>
          <a:bodyPr/>
          <a:lst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a:lstStyle>
          <a:p>
            <a:pPr algn="ctr" eaLnBrk="1" hangingPunct="1">
              <a:buFont typeface="Arial" charset="0"/>
              <a:buNone/>
              <a:defRPr/>
            </a:pPr>
            <a:r>
              <a:rPr lang="en-GB" altLang="fr-FR" sz="3200" b="1" kern="0" dirty="0" smtClean="0">
                <a:sym typeface="Arial" charset="0"/>
              </a:rPr>
              <a:t>Fields of activity at 11 sites</a:t>
            </a:r>
          </a:p>
        </p:txBody>
      </p:sp>
    </p:spTree>
    <p:extLst>
      <p:ext uri="{BB962C8B-B14F-4D97-AF65-F5344CB8AC3E}">
        <p14:creationId xmlns="" xmlns:p14="http://schemas.microsoft.com/office/powerpoint/2010/main" val="2587097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body" idx="1"/>
          </p:nvPr>
        </p:nvSpPr>
        <p:spPr>
          <a:xfrm>
            <a:off x="285750" y="1412776"/>
            <a:ext cx="8763000" cy="3786188"/>
          </a:xfrm>
        </p:spPr>
        <p:txBody>
          <a:bodyPr>
            <a:noAutofit/>
          </a:bodyPr>
          <a:lstStyle/>
          <a:p>
            <a:pPr marL="180975" indent="-180975">
              <a:spcBef>
                <a:spcPts val="0"/>
              </a:spcBef>
              <a:buClr>
                <a:srgbClr val="00A6EB"/>
              </a:buClr>
              <a:buFont typeface="Wingdings" pitchFamily="2" charset="2"/>
              <a:buChar char="§"/>
              <a:tabLst>
                <a:tab pos="179388" algn="l"/>
                <a:tab pos="292100" algn="l"/>
                <a:tab pos="749300" algn="l"/>
                <a:tab pos="1206500" algn="l"/>
                <a:tab pos="1663700" algn="l"/>
                <a:tab pos="2120900" algn="l"/>
                <a:tab pos="2578100" algn="l"/>
                <a:tab pos="3035300" algn="l"/>
                <a:tab pos="3492500" algn="l"/>
                <a:tab pos="3949700" algn="l"/>
                <a:tab pos="4406900" algn="l"/>
                <a:tab pos="4864100" algn="l"/>
                <a:tab pos="5321300" algn="l"/>
                <a:tab pos="5778500" algn="l"/>
                <a:tab pos="6235700" algn="l"/>
                <a:tab pos="6692900" algn="l"/>
                <a:tab pos="7150100" algn="l"/>
                <a:tab pos="7607300" algn="l"/>
                <a:tab pos="8064500" algn="l"/>
                <a:tab pos="8521700" algn="l"/>
                <a:tab pos="8978900" algn="l"/>
              </a:tabLst>
              <a:defRPr/>
            </a:pPr>
            <a:r>
              <a:rPr lang="en-US" sz="2400" dirty="0" smtClean="0">
                <a:cs typeface="Arial" charset="0"/>
              </a:rPr>
              <a:t>Transferring know-how in assessment in nuclear safety, nuclear security and radiation protection</a:t>
            </a:r>
            <a:r>
              <a:rPr lang="en-US" sz="2400" dirty="0">
                <a:cs typeface="Arial" charset="0"/>
              </a:rPr>
              <a:t> </a:t>
            </a:r>
            <a:r>
              <a:rPr lang="en-US" sz="2400" dirty="0" smtClean="0">
                <a:cs typeface="Arial" charset="0"/>
              </a:rPr>
              <a:t>t</a:t>
            </a:r>
            <a:r>
              <a:rPr lang="en-US" sz="2400" b="0" dirty="0" smtClean="0">
                <a:cs typeface="Arial" charset="0"/>
              </a:rPr>
              <a:t>hrough practical training and tutoring</a:t>
            </a:r>
          </a:p>
          <a:p>
            <a:pPr marL="0" indent="0" algn="just">
              <a:spcBef>
                <a:spcPts val="0"/>
              </a:spcBef>
              <a:spcAft>
                <a:spcPts val="2400"/>
              </a:spcAft>
              <a:buClr>
                <a:srgbClr val="00A6EB"/>
              </a:buClr>
              <a:buFont typeface="Wingdings" pitchFamily="2" charset="2"/>
              <a:buChar char="§"/>
              <a:tabLst>
                <a:tab pos="179388" algn="l"/>
                <a:tab pos="292100" algn="l"/>
                <a:tab pos="749300" algn="l"/>
                <a:tab pos="1206500" algn="l"/>
                <a:tab pos="1663700" algn="l"/>
                <a:tab pos="2120900" algn="l"/>
                <a:tab pos="2578100" algn="l"/>
                <a:tab pos="3035300" algn="l"/>
                <a:tab pos="3492500" algn="l"/>
                <a:tab pos="3949700" algn="l"/>
                <a:tab pos="4406900" algn="l"/>
                <a:tab pos="4864100" algn="l"/>
                <a:tab pos="5321300" algn="l"/>
                <a:tab pos="5778500" algn="l"/>
                <a:tab pos="6235700" algn="l"/>
                <a:tab pos="6692900" algn="l"/>
                <a:tab pos="7150100" algn="l"/>
                <a:tab pos="7607300" algn="l"/>
                <a:tab pos="8064500" algn="l"/>
                <a:tab pos="8521700" algn="l"/>
                <a:tab pos="8978900" algn="l"/>
              </a:tabLst>
              <a:defRPr/>
            </a:pPr>
            <a:r>
              <a:rPr lang="en-US" sz="2400" dirty="0" smtClean="0">
                <a:cs typeface="Arial" charset="0"/>
              </a:rPr>
              <a:t> Further develop and strengthen the EU safety expert network</a:t>
            </a:r>
          </a:p>
          <a:p>
            <a:pPr algn="just">
              <a:spcBef>
                <a:spcPts val="0"/>
              </a:spcBef>
              <a:spcAft>
                <a:spcPts val="600"/>
              </a:spcAft>
              <a:buClr>
                <a:srgbClr val="00A6EB"/>
              </a:buClr>
              <a:buFont typeface="Wingdings" panose="05000000000000000000" pitchFamily="2" charset="2"/>
              <a:buChar char="Ø"/>
              <a:tabLst>
                <a:tab pos="179388" algn="l"/>
                <a:tab pos="292100" algn="l"/>
                <a:tab pos="749300" algn="l"/>
                <a:tab pos="1206500" algn="l"/>
                <a:tab pos="1663700" algn="l"/>
                <a:tab pos="2120900" algn="l"/>
                <a:tab pos="2578100" algn="l"/>
                <a:tab pos="3035300" algn="l"/>
                <a:tab pos="3492500" algn="l"/>
                <a:tab pos="3949700" algn="l"/>
                <a:tab pos="4406900" algn="l"/>
                <a:tab pos="4864100" algn="l"/>
                <a:tab pos="5321300" algn="l"/>
                <a:tab pos="5778500" algn="l"/>
                <a:tab pos="6235700" algn="l"/>
                <a:tab pos="6692900" algn="l"/>
                <a:tab pos="7150100" algn="l"/>
                <a:tab pos="7607300" algn="l"/>
                <a:tab pos="8064500" algn="l"/>
                <a:tab pos="8521700" algn="l"/>
                <a:tab pos="8978900" algn="l"/>
              </a:tabLst>
              <a:defRPr/>
            </a:pPr>
            <a:r>
              <a:rPr lang="en-US" sz="2400" dirty="0" smtClean="0">
                <a:cs typeface="Arial" charset="0"/>
              </a:rPr>
              <a:t>Calls </a:t>
            </a:r>
            <a:r>
              <a:rPr lang="en-US" sz="2400" dirty="0">
                <a:cs typeface="Arial" charset="0"/>
              </a:rPr>
              <a:t>on European TSOs’ expertise to maximize the transmission of knowledge, practical experience and culture.</a:t>
            </a:r>
          </a:p>
          <a:p>
            <a:pPr algn="just">
              <a:spcBef>
                <a:spcPts val="0"/>
              </a:spcBef>
              <a:spcAft>
                <a:spcPts val="600"/>
              </a:spcAft>
              <a:buClr>
                <a:srgbClr val="00A6EB"/>
              </a:buClr>
              <a:buFont typeface="Wingdings" panose="05000000000000000000" pitchFamily="2" charset="2"/>
              <a:buChar char="Ø"/>
              <a:tabLst>
                <a:tab pos="179388" algn="l"/>
                <a:tab pos="292100" algn="l"/>
                <a:tab pos="749300" algn="l"/>
                <a:tab pos="1206500" algn="l"/>
                <a:tab pos="1663700" algn="l"/>
                <a:tab pos="2120900" algn="l"/>
                <a:tab pos="2578100" algn="l"/>
                <a:tab pos="3035300" algn="l"/>
                <a:tab pos="3492500" algn="l"/>
                <a:tab pos="3949700" algn="l"/>
                <a:tab pos="4406900" algn="l"/>
                <a:tab pos="4864100" algn="l"/>
                <a:tab pos="5321300" algn="l"/>
                <a:tab pos="5778500" algn="l"/>
                <a:tab pos="6235700" algn="l"/>
                <a:tab pos="6692900" algn="l"/>
                <a:tab pos="7150100" algn="l"/>
                <a:tab pos="7607300" algn="l"/>
                <a:tab pos="8064500" algn="l"/>
                <a:tab pos="8521700" algn="l"/>
                <a:tab pos="8978900" algn="l"/>
              </a:tabLst>
              <a:defRPr/>
            </a:pPr>
            <a:r>
              <a:rPr lang="en-US" sz="2400" dirty="0">
                <a:cs typeface="Arial" charset="0"/>
              </a:rPr>
              <a:t>A curriculum structured in learning pathways for </a:t>
            </a:r>
            <a:r>
              <a:rPr lang="en-US" sz="2400" dirty="0" smtClean="0">
                <a:cs typeface="Arial" charset="0"/>
              </a:rPr>
              <a:t>analysts &amp; inspectors.</a:t>
            </a:r>
            <a:endParaRPr lang="en-US" sz="2400" dirty="0">
              <a:cs typeface="Arial" charset="0"/>
            </a:endParaRPr>
          </a:p>
          <a:p>
            <a:pPr marL="0" indent="0" algn="just">
              <a:spcBef>
                <a:spcPts val="0"/>
              </a:spcBef>
              <a:buClr>
                <a:srgbClr val="00A6EB"/>
              </a:buClr>
              <a:buFont typeface="Wingdings" pitchFamily="2" charset="2"/>
              <a:buChar char="§"/>
              <a:tabLst>
                <a:tab pos="179388" algn="l"/>
                <a:tab pos="292100" algn="l"/>
                <a:tab pos="749300" algn="l"/>
                <a:tab pos="1206500" algn="l"/>
                <a:tab pos="1663700" algn="l"/>
                <a:tab pos="2120900" algn="l"/>
                <a:tab pos="2578100" algn="l"/>
                <a:tab pos="3035300" algn="l"/>
                <a:tab pos="3492500" algn="l"/>
                <a:tab pos="3949700" algn="l"/>
                <a:tab pos="4406900" algn="l"/>
                <a:tab pos="4864100" algn="l"/>
                <a:tab pos="5321300" algn="l"/>
                <a:tab pos="5778500" algn="l"/>
                <a:tab pos="6235700" algn="l"/>
                <a:tab pos="6692900" algn="l"/>
                <a:tab pos="7150100" algn="l"/>
                <a:tab pos="7607300" algn="l"/>
                <a:tab pos="8064500" algn="l"/>
                <a:tab pos="8521700" algn="l"/>
                <a:tab pos="8978900" algn="l"/>
              </a:tabLst>
              <a:defRPr/>
            </a:pPr>
            <a:endParaRPr lang="en-US" sz="2400" dirty="0" smtClean="0">
              <a:cs typeface="Arial" charset="0"/>
            </a:endParaRPr>
          </a:p>
        </p:txBody>
      </p:sp>
      <p:sp>
        <p:nvSpPr>
          <p:cNvPr id="2" name="Titel 1"/>
          <p:cNvSpPr>
            <a:spLocks noGrp="1"/>
          </p:cNvSpPr>
          <p:nvPr>
            <p:ph type="title"/>
          </p:nvPr>
        </p:nvSpPr>
        <p:spPr>
          <a:xfrm>
            <a:off x="876300" y="184150"/>
            <a:ext cx="7775575" cy="1277938"/>
          </a:xfrm>
        </p:spPr>
        <p:txBody>
          <a:bodyPr>
            <a:normAutofit/>
          </a:bodyPr>
          <a:lstStyle/>
          <a:p>
            <a:r>
              <a:rPr lang="en-GB" altLang="en-US" sz="3200" b="1" dirty="0" smtClean="0">
                <a:ea typeface="MS PGothic" pitchFamily="34" charset="-128"/>
              </a:rPr>
              <a:t>ENSTTI-Strengthening </a:t>
            </a:r>
            <a:r>
              <a:rPr lang="en-US" altLang="en-US" sz="3200" b="1" dirty="0">
                <a:ea typeface="MS PGothic" pitchFamily="34" charset="-128"/>
              </a:rPr>
              <a:t>expertise in Nuclear Safety to support regulatory systems</a:t>
            </a:r>
            <a:endParaRPr lang="en-GB" altLang="en-US" sz="3200" b="1" dirty="0" smtClean="0">
              <a:ea typeface="MS PGothic" pitchFamily="34" charset="-128"/>
            </a:endParaRPr>
          </a:p>
        </p:txBody>
      </p:sp>
      <p:pic>
        <p:nvPicPr>
          <p:cNvPr id="5125" name="Picture 6" descr="C:\Users\Anne-Marie\Desktop\Telechargements\Capture members.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79912" y="4437112"/>
            <a:ext cx="4359734" cy="20882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Image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39257" y="5157192"/>
            <a:ext cx="1518106" cy="1433339"/>
          </a:xfrm>
          <a:prstGeom prst="rect">
            <a:avLst/>
          </a:prstGeom>
        </p:spPr>
      </p:pic>
    </p:spTree>
    <p:extLst>
      <p:ext uri="{BB962C8B-B14F-4D97-AF65-F5344CB8AC3E}">
        <p14:creationId xmlns="" xmlns:p14="http://schemas.microsoft.com/office/powerpoint/2010/main" val="683987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SNRSI-IRSN-ENSTTI Collaboration</a:t>
            </a:r>
            <a:endParaRPr lang="en-US" dirty="0"/>
          </a:p>
        </p:txBody>
      </p:sp>
      <p:sp>
        <p:nvSpPr>
          <p:cNvPr id="3" name="Content Placeholder 2"/>
          <p:cNvSpPr>
            <a:spLocks noGrp="1"/>
          </p:cNvSpPr>
          <p:nvPr>
            <p:ph idx="1"/>
          </p:nvPr>
        </p:nvSpPr>
        <p:spPr>
          <a:xfrm>
            <a:off x="457200" y="1600200"/>
            <a:ext cx="8229600" cy="4997152"/>
          </a:xfrm>
        </p:spPr>
        <p:txBody>
          <a:bodyPr>
            <a:normAutofit/>
          </a:bodyPr>
          <a:lstStyle/>
          <a:p>
            <a:r>
              <a:rPr lang="en-US" sz="2400" dirty="0" smtClean="0"/>
              <a:t>Memorandum of understanding signed </a:t>
            </a:r>
            <a:r>
              <a:rPr lang="en-US" sz="2400" dirty="0"/>
              <a:t>o</a:t>
            </a:r>
            <a:r>
              <a:rPr lang="en-US" sz="2400" dirty="0" smtClean="0"/>
              <a:t>n 18 May 2015 during Singapore President’s state visit to France</a:t>
            </a:r>
          </a:p>
          <a:p>
            <a:endParaRPr lang="en-US" sz="2400" dirty="0" smtClean="0"/>
          </a:p>
          <a:p>
            <a:r>
              <a:rPr lang="en-US" sz="2400" dirty="0" smtClean="0"/>
              <a:t>Areas of </a:t>
            </a:r>
            <a:r>
              <a:rPr lang="en-US" sz="2400" dirty="0" smtClean="0"/>
              <a:t>collaboration include: </a:t>
            </a:r>
            <a:endParaRPr lang="en-US" sz="2400" dirty="0" smtClean="0"/>
          </a:p>
          <a:p>
            <a:pPr lvl="1"/>
            <a:r>
              <a:rPr lang="en-US" sz="2000" dirty="0" smtClean="0"/>
              <a:t>Radiation </a:t>
            </a:r>
            <a:r>
              <a:rPr lang="en-US" sz="2000" dirty="0" smtClean="0"/>
              <a:t>protection</a:t>
            </a:r>
            <a:endParaRPr lang="en-US" sz="2000" dirty="0" smtClean="0"/>
          </a:p>
          <a:p>
            <a:pPr lvl="1"/>
            <a:r>
              <a:rPr lang="en-US" sz="2000" dirty="0" smtClean="0"/>
              <a:t>Environmental </a:t>
            </a:r>
            <a:r>
              <a:rPr lang="en-US" sz="2000" dirty="0" smtClean="0"/>
              <a:t>monitoring</a:t>
            </a:r>
            <a:endParaRPr lang="en-US" sz="2000" dirty="0" smtClean="0"/>
          </a:p>
          <a:p>
            <a:pPr lvl="1"/>
            <a:r>
              <a:rPr lang="en-US" sz="2000" dirty="0" smtClean="0"/>
              <a:t>Nuclear safety</a:t>
            </a:r>
          </a:p>
          <a:p>
            <a:pPr lvl="1"/>
            <a:r>
              <a:rPr lang="en-US" sz="2000" dirty="0" smtClean="0"/>
              <a:t>Nuclear emergency management</a:t>
            </a:r>
          </a:p>
          <a:p>
            <a:endParaRPr lang="en-US" sz="2400" dirty="0"/>
          </a:p>
          <a:p>
            <a:r>
              <a:rPr lang="en-US" sz="2400" dirty="0" smtClean="0"/>
              <a:t>SNRSI staff attended training on </a:t>
            </a:r>
            <a:r>
              <a:rPr lang="en-US" sz="2400" dirty="0" smtClean="0"/>
              <a:t>SOFIA and ASTEC </a:t>
            </a:r>
            <a:r>
              <a:rPr lang="en-US" sz="2400" dirty="0" smtClean="0"/>
              <a:t>in France.  </a:t>
            </a:r>
          </a:p>
          <a:p>
            <a:r>
              <a:rPr lang="en-US" sz="2400" dirty="0" smtClean="0"/>
              <a:t>SNRSI has started using nuclear power plant simulators distributed by IAEA and the ASTEC code for student projects.</a:t>
            </a:r>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860032" y="2486831"/>
            <a:ext cx="4032448" cy="2670361"/>
          </a:xfrm>
          <a:prstGeom prst="rect">
            <a:avLst/>
          </a:prstGeom>
        </p:spPr>
      </p:pic>
    </p:spTree>
    <p:extLst>
      <p:ext uri="{BB962C8B-B14F-4D97-AF65-F5344CB8AC3E}">
        <p14:creationId xmlns="" xmlns:p14="http://schemas.microsoft.com/office/powerpoint/2010/main" val="30696327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dèle par défaut 1">
    <a:dk1>
      <a:srgbClr val="000000"/>
    </a:dk1>
    <a:lt1>
      <a:srgbClr val="FFFFFF"/>
    </a:lt1>
    <a:dk2>
      <a:srgbClr val="5793C9"/>
    </a:dk2>
    <a:lt2>
      <a:srgbClr val="808080"/>
    </a:lt2>
    <a:accent1>
      <a:srgbClr val="91B1D9"/>
    </a:accent1>
    <a:accent2>
      <a:srgbClr val="E63D4D"/>
    </a:accent2>
    <a:accent3>
      <a:srgbClr val="FFFFFF"/>
    </a:accent3>
    <a:accent4>
      <a:srgbClr val="000000"/>
    </a:accent4>
    <a:accent5>
      <a:srgbClr val="C7D5E9"/>
    </a:accent5>
    <a:accent6>
      <a:srgbClr val="D03645"/>
    </a:accent6>
    <a:hlink>
      <a:srgbClr val="009999"/>
    </a:hlink>
    <a:folHlink>
      <a:srgbClr val="99CC00"/>
    </a:folHlink>
  </a:clrScheme>
  <a:fontScheme name="Modèle par défaut">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688</TotalTime>
  <Words>1484</Words>
  <Application>Microsoft Office PowerPoint</Application>
  <PresentationFormat>On-screen Show (4:3)</PresentationFormat>
  <Paragraphs>193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Asia-Europe cooperation  in supporting the Singapore Nuclear Research and Safety Initiative  </vt:lpstr>
      <vt:lpstr>ASEAN Cooperation on Nuclear Safety</vt:lpstr>
      <vt:lpstr>Nuclear Safety Research and  Education Programme (NSREP)</vt:lpstr>
      <vt:lpstr>Singapore Nuclear Research  and Safety Initiative (SNRSI)</vt:lpstr>
      <vt:lpstr>Slide 5</vt:lpstr>
      <vt:lpstr>Slide 6</vt:lpstr>
      <vt:lpstr>Slide 7</vt:lpstr>
      <vt:lpstr>ENSTTI-Strengthening expertise in Nuclear Safety to support regulatory systems</vt:lpstr>
      <vt:lpstr>SNRSI-IRSN-ENSTTI Collaboration</vt:lpstr>
      <vt:lpstr>ENSTTI-SNRSI  joint activities</vt:lpstr>
      <vt:lpstr>Summary</vt:lpstr>
      <vt:lpstr>Thank you very much for your attention</vt:lpstr>
    </vt:vector>
  </TitlesOfParts>
  <Company>IAEA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Presentation [ANSN member state name] [Presenter Name]  [#] ANSN SC Meeting [Venue], [Date]</dc:title>
  <dc:creator>KUNJEER, Sameer Bhikajirao</dc:creator>
  <cp:lastModifiedBy>Lim Hock</cp:lastModifiedBy>
  <cp:revision>78</cp:revision>
  <dcterms:created xsi:type="dcterms:W3CDTF">2015-09-30T12:43:00Z</dcterms:created>
  <dcterms:modified xsi:type="dcterms:W3CDTF">2015-10-29T04:52:35Z</dcterms:modified>
</cp:coreProperties>
</file>