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theme/theme5.xml" ContentType="application/vnd.openxmlformats-officedocument.theme+xml"/>
  <Override PartName="/ppt/slideLayouts/slideLayout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  <p:sldMasterId id="2147483663" r:id="rId3"/>
    <p:sldMasterId id="2147483665" r:id="rId4"/>
    <p:sldMasterId id="2147483667" r:id="rId5"/>
    <p:sldMasterId id="2147483669" r:id="rId6"/>
    <p:sldMasterId id="2147483671" r:id="rId7"/>
    <p:sldMasterId id="2147483673" r:id="rId8"/>
    <p:sldMasterId id="2147483675" r:id="rId9"/>
    <p:sldMasterId id="2147483677" r:id="rId10"/>
    <p:sldMasterId id="2147483679" r:id="rId11"/>
  </p:sldMasterIdLst>
  <p:notesMasterIdLst>
    <p:notesMasterId r:id="rId38"/>
  </p:notesMasterIdLst>
  <p:handoutMasterIdLst>
    <p:handoutMasterId r:id="rId39"/>
  </p:handoutMasterIdLst>
  <p:sldIdLst>
    <p:sldId id="256" r:id="rId12"/>
    <p:sldId id="257" r:id="rId13"/>
    <p:sldId id="384" r:id="rId14"/>
    <p:sldId id="377" r:id="rId15"/>
    <p:sldId id="378" r:id="rId16"/>
    <p:sldId id="446" r:id="rId17"/>
    <p:sldId id="447" r:id="rId18"/>
    <p:sldId id="420" r:id="rId19"/>
    <p:sldId id="448" r:id="rId20"/>
    <p:sldId id="449" r:id="rId21"/>
    <p:sldId id="450" r:id="rId22"/>
    <p:sldId id="451" r:id="rId23"/>
    <p:sldId id="452" r:id="rId24"/>
    <p:sldId id="423" r:id="rId25"/>
    <p:sldId id="453" r:id="rId26"/>
    <p:sldId id="454" r:id="rId27"/>
    <p:sldId id="455" r:id="rId28"/>
    <p:sldId id="456" r:id="rId29"/>
    <p:sldId id="429" r:id="rId30"/>
    <p:sldId id="444" r:id="rId31"/>
    <p:sldId id="387" r:id="rId32"/>
    <p:sldId id="419" r:id="rId33"/>
    <p:sldId id="445" r:id="rId34"/>
    <p:sldId id="442" r:id="rId35"/>
    <p:sldId id="443" r:id="rId36"/>
    <p:sldId id="262" r:id="rId37"/>
  </p:sldIdLst>
  <p:sldSz cx="9144000" cy="6858000" type="screen4x3"/>
  <p:notesSz cx="6797675" cy="987266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lsson Hugo" initials="NH" lastIdx="1" clrIdx="0">
    <p:extLst>
      <p:ext uri="{19B8F6BF-5375-455C-9EA6-DF929625EA0E}">
        <p15:presenceInfo xmlns:p15="http://schemas.microsoft.com/office/powerpoint/2012/main" userId="S-1-5-21-1212258614-1340674475-2962245028-48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727272"/>
    <a:srgbClr val="FFFFFF"/>
    <a:srgbClr val="535F6A"/>
    <a:srgbClr val="DEDFE0"/>
    <a:srgbClr val="3D4043"/>
    <a:srgbClr val="AEAFB0"/>
    <a:srgbClr val="80686F"/>
    <a:srgbClr val="FFFF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7" autoAdjust="0"/>
    <p:restoredTop sz="96649" autoAdjust="0"/>
  </p:normalViewPr>
  <p:slideViewPr>
    <p:cSldViewPr snapToObjects="1">
      <p:cViewPr varScale="1">
        <p:scale>
          <a:sx n="124" d="100"/>
          <a:sy n="124" d="100"/>
        </p:scale>
        <p:origin x="1128" y="108"/>
      </p:cViewPr>
      <p:guideLst>
        <p:guide orient="horz" pos="1117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46247" cy="494030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26" y="3"/>
            <a:ext cx="2946246" cy="494030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DB64232B-AA71-4B00-860F-32E347DB7761}" type="datetimeFigureOut">
              <a:rPr lang="de-CH" smtClean="0"/>
              <a:t>27.10.2015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377045"/>
            <a:ext cx="2946247" cy="494030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26" y="9377045"/>
            <a:ext cx="2946246" cy="494030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A5500EB4-9883-4714-8734-730D296DA22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2698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60" cy="493632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60" cy="493632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FF176C68-F3B3-1A46-87EE-499B658D2F00}" type="datetimeFigureOut">
              <a:rPr lang="de-DE" smtClean="0"/>
              <a:pPr/>
              <a:t>27.10.2015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7"/>
          </a:xfrm>
          <a:prstGeom prst="rect">
            <a:avLst/>
          </a:prstGeom>
        </p:spPr>
        <p:txBody>
          <a:bodyPr vert="horz" lIns="91815" tIns="45907" rIns="91815" bIns="45907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377318"/>
            <a:ext cx="2945660" cy="493632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60" cy="493632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F4C1A8E8-8F70-CF4C-A77C-543AD9EF96F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543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A8E8-8F70-CF4C-A77C-543AD9EF96F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933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A8E8-8F70-CF4C-A77C-543AD9EF96F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990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A8E8-8F70-CF4C-A77C-543AD9EF96F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007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A8E8-8F70-CF4C-A77C-543AD9EF96F0}" type="slidenum">
              <a:rPr lang="de-DE" smtClean="0">
                <a:solidFill>
                  <a:prstClr val="black"/>
                </a:solidFill>
              </a:rPr>
              <a:pPr/>
              <a:t>21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74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A8E8-8F70-CF4C-A77C-543AD9EF96F0}" type="slidenum">
              <a:rPr lang="de-DE" smtClean="0">
                <a:solidFill>
                  <a:prstClr val="black"/>
                </a:solidFill>
              </a:rPr>
              <a:pPr/>
              <a:t>22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89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8909" y="6481488"/>
            <a:ext cx="6654576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236296" y="6473607"/>
            <a:ext cx="719137" cy="282575"/>
          </a:xfrm>
        </p:spPr>
        <p:txBody>
          <a:bodyPr/>
          <a:lstStyle>
            <a:lvl1pPr>
              <a:defRPr/>
            </a:lvl1pPr>
          </a:lstStyle>
          <a:p>
            <a:fld id="{9BC053C9-2D81-4FEF-B108-41172913D7F0}" type="slidenum">
              <a:rPr lang="en-US" altLang="fr-FR"/>
              <a:pPr/>
              <a:t>‹Nr.›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931874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4917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5536" y="6472237"/>
            <a:ext cx="6880398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174086" y="6472238"/>
            <a:ext cx="782290" cy="282575"/>
          </a:xfrm>
        </p:spPr>
        <p:txBody>
          <a:bodyPr/>
          <a:lstStyle>
            <a:lvl1pPr>
              <a:defRPr/>
            </a:lvl1pPr>
          </a:lstStyle>
          <a:p>
            <a:fld id="{9BC053C9-2D81-4FEF-B108-41172913D7F0}" type="slidenum">
              <a:rPr lang="en-US" altLang="fr-FR"/>
              <a:pPr/>
              <a:t>‹Nr.›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1060807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23528" y="6472238"/>
            <a:ext cx="6840760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236296" y="6472238"/>
            <a:ext cx="719137" cy="282575"/>
          </a:xfrm>
        </p:spPr>
        <p:txBody>
          <a:bodyPr/>
          <a:lstStyle>
            <a:lvl1pPr>
              <a:defRPr/>
            </a:lvl1pPr>
          </a:lstStyle>
          <a:p>
            <a:fld id="{754F5CF5-E22D-4FBA-8AA8-01E57DB819C6}" type="slidenum">
              <a:rPr lang="en-US" altLang="fr-FR"/>
              <a:pPr/>
              <a:t>‹Nr.›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2422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6160" y="6480614"/>
            <a:ext cx="6850136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236296" y="6481600"/>
            <a:ext cx="719137" cy="282575"/>
          </a:xfrm>
        </p:spPr>
        <p:txBody>
          <a:bodyPr/>
          <a:lstStyle>
            <a:lvl1pPr>
              <a:defRPr/>
            </a:lvl1pPr>
          </a:lstStyle>
          <a:p>
            <a:fld id="{9BC053C9-2D81-4FEF-B108-41172913D7F0}" type="slidenum">
              <a:rPr lang="en-US" altLang="fr-FR"/>
              <a:pPr/>
              <a:t>‹Nr.›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93520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1" y="6472238"/>
            <a:ext cx="946448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03650" y="6472238"/>
            <a:ext cx="5904654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308304" y="6472238"/>
            <a:ext cx="578234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 dirty="0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54292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82454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5536" y="6472238"/>
            <a:ext cx="654342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2280" y="6473334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 dirty="0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679089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err="1" smtClean="0"/>
              <a:t>Mastertitelformat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bearbeiten</a:t>
            </a:r>
            <a:endParaRPr lang="en-US" altLang="fr-FR" dirty="0" smtClean="0"/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4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2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0" r:id="rId2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000" b="0" kern="1200">
          <a:solidFill>
            <a:srgbClr val="FF6600"/>
          </a:solidFill>
          <a:latin typeface="Georgia" panose="02040502050405020303" pitchFamily="18" charset="0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 err="1" smtClean="0"/>
              <a:t>Mastertitelformat</a:t>
            </a:r>
            <a:r>
              <a:rPr lang="en-US" altLang="fr-FR" dirty="0" smtClean="0"/>
              <a:t> </a:t>
            </a:r>
            <a:r>
              <a:rPr lang="en-US" altLang="fr-FR" dirty="0" err="1" smtClean="0"/>
              <a:t>bearbeiten</a:t>
            </a:r>
            <a:endParaRPr lang="en-US" altLang="fr-FR" dirty="0" smtClean="0"/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37925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1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7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0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99679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2238"/>
            <a:ext cx="1414463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52650" y="6472238"/>
            <a:ext cx="3616325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38888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384099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Titelplatzhalter 1"/>
          <p:cNvSpPr>
            <a:spLocks noGrp="1"/>
          </p:cNvSpPr>
          <p:nvPr>
            <p:ph type="title"/>
          </p:nvPr>
        </p:nvSpPr>
        <p:spPr bwMode="auto">
          <a:xfrm>
            <a:off x="163513" y="0"/>
            <a:ext cx="8980487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Mastertitelformat bearbeiten</a:t>
            </a:r>
          </a:p>
        </p:txBody>
      </p:sp>
      <p:sp>
        <p:nvSpPr>
          <p:cNvPr id="9256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93688" y="1176338"/>
            <a:ext cx="85439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Mastertextformat bearbeiten</a:t>
            </a:r>
          </a:p>
          <a:p>
            <a:pPr lvl="1"/>
            <a:r>
              <a:rPr lang="en-US" altLang="fr-FR" smtClean="0"/>
              <a:t>Zweite Ebene</a:t>
            </a:r>
          </a:p>
          <a:p>
            <a:pPr lvl="2"/>
            <a:r>
              <a:rPr lang="en-US" altLang="fr-FR" smtClean="0"/>
              <a:t>Dritte Ebene</a:t>
            </a:r>
          </a:p>
          <a:p>
            <a:pPr lvl="3"/>
            <a:r>
              <a:rPr lang="en-US" altLang="fr-FR" smtClean="0"/>
              <a:t>Vierte Ebene</a:t>
            </a:r>
          </a:p>
          <a:p>
            <a:pPr lvl="4"/>
            <a:r>
              <a:rPr lang="en-US" altLang="fr-FR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1" y="6472238"/>
            <a:ext cx="946448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fr-FR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03650" y="6472238"/>
            <a:ext cx="5832646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472238"/>
            <a:ext cx="719137" cy="282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82D2A1C-A60F-4D53-AB8A-B5056EB17159}" type="slidenum">
              <a:rPr lang="en-US" altLang="fr-FR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altLang="fr-FR" dirty="0"/>
          </a:p>
        </p:txBody>
      </p:sp>
      <p:sp>
        <p:nvSpPr>
          <p:cNvPr id="9" name="Rechteck 8"/>
          <p:cNvSpPr/>
          <p:nvPr userDrawn="1"/>
        </p:nvSpPr>
        <p:spPr>
          <a:xfrm flipV="1">
            <a:off x="0" y="6770688"/>
            <a:ext cx="9144000" cy="87312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10" name="Bild 22" descr="Wenra_Logo_W_110612.png"/>
          <p:cNvPicPr>
            <a:picLocks noChangeAspect="1"/>
          </p:cNvPicPr>
          <p:nvPr userDrawn="1"/>
        </p:nvPicPr>
        <p:blipFill>
          <a:blip r:embed="rId2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35271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defTabSz="457200" rtl="0" fontAlgn="base">
        <a:spcBef>
          <a:spcPct val="0"/>
        </a:spcBef>
        <a:spcAft>
          <a:spcPct val="0"/>
        </a:spcAft>
        <a:defRPr sz="3200" b="1" kern="1200">
          <a:solidFill>
            <a:srgbClr val="FF6600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Calibri" panose="020F0502020204030204" pitchFamily="34" charset="0"/>
        </a:defRPr>
      </a:lvl9pPr>
    </p:titleStyle>
    <p:bodyStyle>
      <a:lvl1pPr marL="342900" indent="-342900" algn="just" defTabSz="457200" rtl="0" fontAlgn="base">
        <a:spcBef>
          <a:spcPct val="20000"/>
        </a:spcBef>
        <a:spcAft>
          <a:spcPct val="0"/>
        </a:spcAft>
        <a:buSzPct val="12000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37424A"/>
          </a:solidFill>
          <a:latin typeface="+mn-lt"/>
          <a:ea typeface="+mn-ea"/>
          <a:cs typeface="+mn-cs"/>
        </a:defRPr>
      </a:lvl2pPr>
      <a:lvl3pPr marL="11430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424A"/>
          </a:solidFill>
          <a:latin typeface="+mn-lt"/>
          <a:ea typeface="+mn-ea"/>
          <a:cs typeface="+mn-cs"/>
        </a:defRPr>
      </a:lvl3pPr>
      <a:lvl4pPr marL="16002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rgbClr val="37424A"/>
          </a:solidFill>
          <a:latin typeface="+mn-lt"/>
          <a:ea typeface="+mn-ea"/>
          <a:cs typeface="+mn-cs"/>
        </a:defRPr>
      </a:lvl4pPr>
      <a:lvl5pPr marL="2057400" indent="-228600" algn="just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3742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nra.org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nra.org/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wenra.org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wenra.org/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wenra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D4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93700" y="4889500"/>
            <a:ext cx="7912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DEDFE0"/>
                </a:solidFill>
              </a:rPr>
              <a:t>ASEM 4</a:t>
            </a:r>
            <a:r>
              <a:rPr lang="en-US" sz="2000" baseline="30000" dirty="0" smtClean="0">
                <a:solidFill>
                  <a:srgbClr val="DEDFE0"/>
                </a:solidFill>
              </a:rPr>
              <a:t>th</a:t>
            </a:r>
            <a:r>
              <a:rPr lang="en-US" sz="2000" dirty="0" smtClean="0">
                <a:solidFill>
                  <a:srgbClr val="DEDFE0"/>
                </a:solidFill>
              </a:rPr>
              <a:t> Seminar on Nuclear Safety, Madrid</a:t>
            </a:r>
            <a:r>
              <a:rPr lang="de-DE" sz="2000" dirty="0" smtClean="0">
                <a:solidFill>
                  <a:srgbClr val="DEDFE0"/>
                </a:solidFill>
                <a:cs typeface="Calibri"/>
              </a:rPr>
              <a:t>, 29 </a:t>
            </a:r>
            <a:r>
              <a:rPr lang="de-DE" sz="2000" dirty="0" err="1" smtClean="0">
                <a:solidFill>
                  <a:srgbClr val="DEDFE0"/>
                </a:solidFill>
                <a:cs typeface="Calibri"/>
              </a:rPr>
              <a:t>October</a:t>
            </a:r>
            <a:r>
              <a:rPr lang="de-DE" sz="2000" dirty="0" smtClean="0">
                <a:solidFill>
                  <a:srgbClr val="DEDFE0"/>
                </a:solidFill>
                <a:cs typeface="Calibri"/>
              </a:rPr>
              <a:t> 2015</a:t>
            </a:r>
          </a:p>
          <a:p>
            <a:r>
              <a:rPr lang="de-DE" sz="2000" dirty="0" smtClean="0">
                <a:solidFill>
                  <a:srgbClr val="DEDFE0"/>
                </a:solidFill>
                <a:cs typeface="Calibri"/>
              </a:rPr>
              <a:t>Dr. Hans Wanner, WENRA Chairman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93700" y="1772816"/>
            <a:ext cx="8642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6600"/>
                </a:solidFill>
                <a:latin typeface="Georgia"/>
                <a:cs typeface="Georgia"/>
              </a:rPr>
              <a:t>WENRA</a:t>
            </a:r>
            <a:endParaRPr lang="en-GB" sz="4800" dirty="0" smtClean="0">
              <a:solidFill>
                <a:srgbClr val="FF6600"/>
              </a:solidFill>
              <a:latin typeface="Georgia"/>
              <a:cs typeface="Georgia"/>
            </a:endParaRPr>
          </a:p>
        </p:txBody>
      </p:sp>
      <p:pic>
        <p:nvPicPr>
          <p:cNvPr id="8" name="Bild 7" descr="Wenra_Logo_W_110612.png"/>
          <p:cNvPicPr>
            <a:picLocks noChangeAspect="1"/>
          </p:cNvPicPr>
          <p:nvPr/>
        </p:nvPicPr>
        <p:blipFill>
          <a:blip r:embed="rId4"/>
          <a:srcRect r="51261"/>
          <a:stretch>
            <a:fillRect/>
          </a:stretch>
        </p:blipFill>
        <p:spPr>
          <a:xfrm>
            <a:off x="-108520" y="212283"/>
            <a:ext cx="2209799" cy="824346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/>
              <a:t>02 </a:t>
            </a:r>
            <a:r>
              <a:rPr lang="en-GB" sz="2800" dirty="0">
                <a:latin typeface="Georgia"/>
                <a:cs typeface="Georgia"/>
              </a:rPr>
              <a:t>RHWG</a:t>
            </a:r>
            <a:br>
              <a:rPr lang="en-GB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Input for the Review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8" name="Inhaltsplatzhalter 4"/>
          <p:cNvSpPr>
            <a:spLocks noGrp="1"/>
          </p:cNvSpPr>
          <p:nvPr>
            <p:ph idx="1"/>
          </p:nvPr>
        </p:nvSpPr>
        <p:spPr>
          <a:xfrm>
            <a:off x="323850" y="1348357"/>
            <a:ext cx="8543925" cy="5140325"/>
          </a:xfrm>
        </p:spPr>
        <p:txBody>
          <a:bodyPr/>
          <a:lstStyle/>
          <a:p>
            <a:pPr>
              <a:buSzPct val="100000"/>
              <a:defRPr/>
            </a:pPr>
            <a:r>
              <a:rPr lang="en-GB" sz="2200" dirty="0">
                <a:solidFill>
                  <a:prstClr val="black"/>
                </a:solidFill>
              </a:rPr>
              <a:t>IAEA work to revise Safety Requirements (gap analysis)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Conclusions of Second Extraordinary meeting of CNS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ENSREG recommendations and suggestions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National requirements of WENRA member countries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WENRA work performed on the safety of new reactors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WENRA Position Paper on PSR of April 2013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WENRA work performed in sub-groups on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cs typeface="Calibri"/>
              </a:rPr>
              <a:t>Natural Hazards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cs typeface="Calibri"/>
              </a:rPr>
              <a:t>Containment integrity</a:t>
            </a:r>
          </a:p>
          <a:p>
            <a:pPr marL="108585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cs typeface="Calibri"/>
              </a:rPr>
              <a:t>Accident Management measures</a:t>
            </a:r>
          </a:p>
          <a:p>
            <a:pPr>
              <a:buSzPct val="100000"/>
              <a:defRPr/>
            </a:pPr>
            <a:r>
              <a:rPr lang="en-US" sz="2200" dirty="0">
                <a:solidFill>
                  <a:prstClr val="black"/>
                </a:solidFill>
                <a:cs typeface="Calibri"/>
              </a:rPr>
              <a:t>Comments provided by stakeholder</a:t>
            </a:r>
            <a:r>
              <a:rPr lang="de-DE" sz="2200" dirty="0" smtClean="0">
                <a:solidFill>
                  <a:prstClr val="black"/>
                </a:solidFill>
                <a:cs typeface="Calibri"/>
              </a:rPr>
              <a:t>s</a:t>
            </a:r>
            <a:endParaRPr lang="en-GB" sz="2200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75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/>
              <a:t>02 </a:t>
            </a:r>
            <a:r>
              <a:rPr lang="en-GB" sz="2800" dirty="0">
                <a:latin typeface="Georgia"/>
                <a:cs typeface="Georgia"/>
              </a:rPr>
              <a:t>RHWG</a:t>
            </a:r>
            <a:br>
              <a:rPr lang="en-GB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Main Changes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24804" y="1341163"/>
            <a:ext cx="8543925" cy="5140325"/>
          </a:xfrm>
        </p:spPr>
        <p:txBody>
          <a:bodyPr/>
          <a:lstStyle/>
          <a:p>
            <a:pPr marL="342000" indent="-342000"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prstClr val="black"/>
                </a:solidFill>
                <a:cs typeface="Calibri"/>
              </a:rPr>
              <a:t>Review took into account explicitly: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cs typeface="Calibri"/>
              </a:rPr>
              <a:t>safety culture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cs typeface="Calibri"/>
              </a:rPr>
              <a:t>safety of spent fuel pools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cs typeface="Calibri"/>
              </a:rPr>
              <a:t>sites with multiple reactors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cs typeface="Calibri"/>
              </a:rPr>
              <a:t>conditions at the site after an accident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cs typeface="Calibri"/>
              </a:rPr>
              <a:t>need for independent and diverse heat removal means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cs typeface="Calibri"/>
              </a:rPr>
              <a:t>beyond design basis conditions including </a:t>
            </a:r>
            <a:r>
              <a:rPr lang="en-GB" sz="2000" dirty="0" smtClean="0">
                <a:cs typeface="Calibri"/>
              </a:rPr>
              <a:t>margins</a:t>
            </a:r>
            <a:endParaRPr lang="de-DE" sz="2000" dirty="0">
              <a:cs typeface="Calibri"/>
            </a:endParaRPr>
          </a:p>
          <a:p>
            <a:pPr marL="342000" indent="-3420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2200" dirty="0">
                <a:solidFill>
                  <a:prstClr val="black"/>
                </a:solidFill>
                <a:cs typeface="Calibri"/>
              </a:rPr>
              <a:t>A new “issue T” dedicated to Natural Hazards has been </a:t>
            </a:r>
            <a:r>
              <a:rPr lang="en-GB" altLang="en-US" sz="2200" dirty="0" smtClean="0">
                <a:solidFill>
                  <a:prstClr val="black"/>
                </a:solidFill>
                <a:cs typeface="Calibri"/>
              </a:rPr>
              <a:t>created</a:t>
            </a:r>
          </a:p>
          <a:p>
            <a:pPr marL="342000" indent="-3420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200" dirty="0" smtClean="0">
                <a:solidFill>
                  <a:prstClr val="black"/>
                </a:solidFill>
                <a:cs typeface="Calibri"/>
              </a:rPr>
              <a:t>Guidelines </a:t>
            </a:r>
            <a:r>
              <a:rPr lang="en-US" altLang="en-US" sz="2200" dirty="0">
                <a:solidFill>
                  <a:prstClr val="black"/>
                </a:solidFill>
                <a:cs typeface="Calibri"/>
              </a:rPr>
              <a:t>for issue E/F and issue </a:t>
            </a:r>
            <a:r>
              <a:rPr lang="de-DE" altLang="en-US" sz="2200" dirty="0" smtClean="0">
                <a:solidFill>
                  <a:prstClr val="black"/>
                </a:solidFill>
                <a:cs typeface="Calibri"/>
              </a:rPr>
              <a:t>T</a:t>
            </a:r>
            <a:endParaRPr lang="en-GB" altLang="en-US" sz="2200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331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/>
              <a:t>02 </a:t>
            </a:r>
            <a:r>
              <a:rPr lang="en-GB" sz="2800" dirty="0">
                <a:latin typeface="Georgia"/>
                <a:cs typeface="Georgia"/>
              </a:rPr>
              <a:t>RHWG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506917"/>
              </p:ext>
            </p:extLst>
          </p:nvPr>
        </p:nvGraphicFramePr>
        <p:xfrm>
          <a:off x="398909" y="1050925"/>
          <a:ext cx="7887304" cy="521292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107550"/>
                <a:gridCol w="584726"/>
                <a:gridCol w="5195028"/>
              </a:tblGrid>
              <a:tr h="252125">
                <a:tc rowSpan="4"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Safety Management</a:t>
                      </a:r>
                      <a:endParaRPr lang="en-US" sz="1500" b="1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b="0" dirty="0" smtClean="0">
                          <a:solidFill>
                            <a:srgbClr val="FF6600"/>
                          </a:solidFill>
                        </a:rPr>
                        <a:t>A</a:t>
                      </a:r>
                      <a:endParaRPr lang="de-CH" sz="1500" b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0" noProof="0" dirty="0" smtClean="0">
                          <a:solidFill>
                            <a:srgbClr val="37424A"/>
                          </a:solidFill>
                        </a:rPr>
                        <a:t>Safety Policy</a:t>
                      </a: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B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Operating Organization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C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Management System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D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Training and</a:t>
                      </a:r>
                      <a:r>
                        <a:rPr lang="en-US" sz="1500" baseline="0" noProof="0" dirty="0" smtClean="0">
                          <a:solidFill>
                            <a:srgbClr val="37424A"/>
                          </a:solidFill>
                        </a:rPr>
                        <a:t> Authorization of NPP staff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rowSpan="3"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Design</a:t>
                      </a:r>
                      <a:endParaRPr lang="en-US" sz="1500" b="1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E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Design Basis Envelope for Existing Reactors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F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Design Extension of Existing Reactors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G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Safety Classification of Structures,</a:t>
                      </a:r>
                      <a:r>
                        <a:rPr lang="en-US" sz="1500" baseline="0" noProof="0" smtClean="0">
                          <a:solidFill>
                            <a:srgbClr val="37424A"/>
                          </a:solidFill>
                        </a:rPr>
                        <a:t> Systems and Components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rowSpan="5"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Operation</a:t>
                      </a:r>
                      <a:endParaRPr lang="en-US" sz="1500" b="1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H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Operational Limits and Conditions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I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Ageing Management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675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J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System for Investigation of Events and Operational</a:t>
                      </a:r>
                      <a:r>
                        <a:rPr lang="en-US" sz="1500" baseline="0" noProof="0" dirty="0" smtClean="0">
                          <a:solidFill>
                            <a:srgbClr val="37424A"/>
                          </a:solidFill>
                        </a:rPr>
                        <a:t> Experience Feedback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K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Maintenance,</a:t>
                      </a:r>
                      <a:r>
                        <a:rPr lang="en-US" sz="1500" baseline="0" noProof="0" smtClean="0">
                          <a:solidFill>
                            <a:srgbClr val="37424A"/>
                          </a:solidFill>
                        </a:rPr>
                        <a:t> In-service inspection and Functional Testing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017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LM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Emergency Operating Procedures and Severe Accident Management Guidelines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rowSpan="4"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Safety verification</a:t>
                      </a:r>
                      <a:endParaRPr lang="en-US" sz="1500" b="1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N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Contents and updating of Safety Analysis Report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O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Probabilistic Safety Analysis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P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smtClean="0">
                          <a:solidFill>
                            <a:srgbClr val="37424A"/>
                          </a:solidFill>
                        </a:rPr>
                        <a:t>Periodic Safety Reviews</a:t>
                      </a:r>
                      <a:endParaRPr lang="en-US" sz="1500" noProof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Q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Plant Modifications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 rowSpan="2"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Emergency preparedness</a:t>
                      </a:r>
                      <a:endParaRPr lang="en-US" sz="1500" b="1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R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On-site Emergency Preparedness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S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37424A"/>
                          </a:solidFill>
                        </a:rPr>
                        <a:t>Protection against Internal Fires</a:t>
                      </a:r>
                      <a:endParaRPr lang="en-US" sz="1500" noProof="0" dirty="0">
                        <a:solidFill>
                          <a:srgbClr val="37424A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FE0"/>
                    </a:solidFill>
                  </a:tcPr>
                </a:tc>
              </a:tr>
              <a:tr h="221544">
                <a:tc>
                  <a:txBody>
                    <a:bodyPr/>
                    <a:lstStyle/>
                    <a:p>
                      <a:r>
                        <a:rPr lang="en-US" sz="1500" b="1" noProof="0" dirty="0" smtClean="0">
                          <a:solidFill>
                            <a:srgbClr val="FF6600"/>
                          </a:solidFill>
                        </a:rPr>
                        <a:t>Design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CH" sz="1500" dirty="0" smtClean="0">
                          <a:solidFill>
                            <a:srgbClr val="FF6600"/>
                          </a:solidFill>
                        </a:rPr>
                        <a:t>T</a:t>
                      </a:r>
                      <a:endParaRPr lang="de-CH" sz="15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noProof="0" dirty="0" smtClean="0">
                          <a:solidFill>
                            <a:srgbClr val="FF6600"/>
                          </a:solidFill>
                        </a:rPr>
                        <a:t>Natural hazards (new issue after Fukushima)</a:t>
                      </a:r>
                      <a:endParaRPr lang="en-US" sz="1500" noProof="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Oval 88"/>
          <p:cNvSpPr>
            <a:spLocks noChangeArrowheads="1"/>
          </p:cNvSpPr>
          <p:nvPr/>
        </p:nvSpPr>
        <p:spPr bwMode="auto">
          <a:xfrm>
            <a:off x="6228184" y="859542"/>
            <a:ext cx="2592287" cy="736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/>
            <a:r>
              <a:rPr lang="en-US" altLang="en-US" b="1" dirty="0" smtClean="0">
                <a:solidFill>
                  <a:prstClr val="white"/>
                </a:solidFill>
                <a:latin typeface="Calibri" pitchFamily="34" charset="0"/>
              </a:rPr>
              <a:t>342 Safety Reference Levels</a:t>
            </a:r>
            <a:endParaRPr lang="en-US" altLang="en-US" b="1" dirty="0">
              <a:solidFill>
                <a:prstClr val="white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67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/>
              <a:t>02 </a:t>
            </a:r>
            <a:r>
              <a:rPr lang="en-GB" sz="2800" dirty="0">
                <a:latin typeface="Georgia"/>
                <a:cs typeface="Georgia"/>
              </a:rPr>
              <a:t>RHWG</a:t>
            </a:r>
            <a:br>
              <a:rPr lang="en-GB" sz="2800" dirty="0">
                <a:latin typeface="Georgia"/>
                <a:cs typeface="Georgia"/>
              </a:rPr>
            </a:br>
            <a:r>
              <a:rPr lang="en-US" altLang="en-US" sz="2800" dirty="0">
                <a:solidFill>
                  <a:srgbClr val="6E7072"/>
                </a:solidFill>
                <a:ea typeface="Georgia" pitchFamily="18" charset="0"/>
                <a:cs typeface="Georgia" pitchFamily="18" charset="0"/>
              </a:rPr>
              <a:t>Stakeholder Consultation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23850" y="1341438"/>
            <a:ext cx="8543925" cy="5140325"/>
          </a:xfrm>
        </p:spPr>
        <p:txBody>
          <a:bodyPr/>
          <a:lstStyle/>
          <a:p>
            <a:pPr algn="l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GB" altLang="fr-FR" sz="2200" dirty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SRL published on WENRA web-page </a:t>
            </a:r>
            <a:r>
              <a:rPr lang="en-GB" altLang="fr-FR" sz="2200" dirty="0">
                <a:solidFill>
                  <a:prstClr val="black"/>
                </a:solidFill>
                <a:ea typeface="Georgia" pitchFamily="18" charset="0"/>
                <a:cs typeface="Georgia" pitchFamily="18" charset="0"/>
                <a:hlinkClick r:id="rId2"/>
              </a:rPr>
              <a:t>www.wenra.org</a:t>
            </a:r>
            <a:r>
              <a:rPr lang="en-GB" altLang="fr-FR" sz="2200" dirty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 for comments of stakeholders (Dec 2013 to Feb 2014</a:t>
            </a:r>
            <a:r>
              <a:rPr lang="en-GB" altLang="fr-FR" sz="2200" dirty="0" smtClean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)</a:t>
            </a:r>
          </a:p>
          <a:p>
            <a:pPr marL="0" indent="0" algn="l">
              <a:spcBef>
                <a:spcPct val="0"/>
              </a:spcBef>
              <a:spcAft>
                <a:spcPts val="1200"/>
              </a:spcAft>
              <a:buSzTx/>
              <a:buNone/>
              <a:defRPr/>
            </a:pPr>
            <a:endParaRPr lang="en-GB" altLang="fr-FR" sz="2200" dirty="0" smtClean="0">
              <a:solidFill>
                <a:prstClr val="black"/>
              </a:solidFill>
              <a:ea typeface="Georgia" pitchFamily="18" charset="0"/>
              <a:cs typeface="Georgia" pitchFamily="18" charset="0"/>
            </a:endParaRPr>
          </a:p>
          <a:p>
            <a:pPr algn="l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GB" altLang="fr-FR" sz="2200" dirty="0" smtClean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All </a:t>
            </a:r>
            <a:r>
              <a:rPr lang="en-GB" altLang="fr-FR" sz="2200" dirty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important European stakeholders have been </a:t>
            </a:r>
            <a:r>
              <a:rPr lang="en-GB" altLang="fr-FR" sz="2200" dirty="0" smtClean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informed</a:t>
            </a:r>
          </a:p>
          <a:p>
            <a:pPr algn="l">
              <a:spcBef>
                <a:spcPct val="0"/>
              </a:spcBef>
              <a:spcAft>
                <a:spcPts val="1200"/>
              </a:spcAft>
              <a:buSzTx/>
              <a:defRPr/>
            </a:pPr>
            <a:endParaRPr lang="en-GB" altLang="fr-FR" sz="2200" dirty="0" smtClean="0">
              <a:solidFill>
                <a:prstClr val="black"/>
              </a:solidFill>
              <a:ea typeface="Georgia" pitchFamily="18" charset="0"/>
              <a:cs typeface="Georgia" pitchFamily="18" charset="0"/>
            </a:endParaRPr>
          </a:p>
          <a:p>
            <a:pPr algn="l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GB" altLang="fr-FR" sz="2200" dirty="0" smtClean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142 </a:t>
            </a:r>
            <a:r>
              <a:rPr lang="en-GB" altLang="fr-FR" sz="2200" dirty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comments received from 12 </a:t>
            </a:r>
            <a:r>
              <a:rPr lang="en-GB" altLang="fr-FR" sz="2200" dirty="0" smtClean="0">
                <a:solidFill>
                  <a:prstClr val="black"/>
                </a:solidFill>
                <a:ea typeface="Georgia" pitchFamily="18" charset="0"/>
                <a:cs typeface="Georgia" pitchFamily="18" charset="0"/>
              </a:rPr>
              <a:t>parties</a:t>
            </a:r>
            <a:endParaRPr lang="en-GB" altLang="fr-FR" sz="2200" dirty="0">
              <a:solidFill>
                <a:prstClr val="black"/>
              </a:solidFill>
              <a:ea typeface="Georgia" pitchFamily="18" charset="0"/>
              <a:cs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90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77224" y="343415"/>
            <a:ext cx="904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 smtClean="0">
                <a:solidFill>
                  <a:srgbClr val="37424A"/>
                </a:solidFill>
                <a:latin typeface="Georgia"/>
                <a:cs typeface="Georgia"/>
              </a:rPr>
              <a:t>03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93700" y="937118"/>
            <a:ext cx="8509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 smtClean="0">
                <a:solidFill>
                  <a:srgbClr val="FF6600"/>
                </a:solidFill>
                <a:latin typeface="Georgia"/>
                <a:cs typeface="Georgia"/>
              </a:rPr>
              <a:t>Working Group on Waste and Decommissioning WGWD</a:t>
            </a:r>
            <a:endParaRPr lang="en-GB" sz="3500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pic>
        <p:nvPicPr>
          <p:cNvPr id="25" name="Bild 24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66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03 WGWD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Methodology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8" name="Inhaltsplatzhalter 4"/>
          <p:cNvSpPr>
            <a:spLocks noGrp="1"/>
          </p:cNvSpPr>
          <p:nvPr>
            <p:ph idx="1"/>
          </p:nvPr>
        </p:nvSpPr>
        <p:spPr>
          <a:xfrm>
            <a:off x="323850" y="1363253"/>
            <a:ext cx="8543925" cy="514032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>
                <a:solidFill>
                  <a:prstClr val="black"/>
                </a:solidFill>
              </a:rPr>
              <a:t>Continuous improvement of nuclear safety in the field of management of waste and decommissioning</a:t>
            </a:r>
          </a:p>
          <a:p>
            <a:endParaRPr lang="de-DE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223404" y="2276714"/>
            <a:ext cx="6625196" cy="4004035"/>
            <a:chOff x="1247454" y="1414304"/>
            <a:chExt cx="6625196" cy="4004035"/>
          </a:xfrm>
        </p:grpSpPr>
        <p:sp>
          <p:nvSpPr>
            <p:cNvPr id="10" name="Freihandform 9"/>
            <p:cNvSpPr/>
            <p:nvPr/>
          </p:nvSpPr>
          <p:spPr>
            <a:xfrm>
              <a:off x="3687320" y="2705738"/>
              <a:ext cx="1591558" cy="1446523"/>
            </a:xfrm>
            <a:custGeom>
              <a:avLst/>
              <a:gdLst>
                <a:gd name="connsiteX0" fmla="*/ 0 w 1591558"/>
                <a:gd name="connsiteY0" fmla="*/ 723262 h 1446523"/>
                <a:gd name="connsiteX1" fmla="*/ 795779 w 1591558"/>
                <a:gd name="connsiteY1" fmla="*/ 0 h 1446523"/>
                <a:gd name="connsiteX2" fmla="*/ 1591558 w 1591558"/>
                <a:gd name="connsiteY2" fmla="*/ 723262 h 1446523"/>
                <a:gd name="connsiteX3" fmla="*/ 795779 w 1591558"/>
                <a:gd name="connsiteY3" fmla="*/ 1446524 h 1446523"/>
                <a:gd name="connsiteX4" fmla="*/ 0 w 1591558"/>
                <a:gd name="connsiteY4" fmla="*/ 723262 h 1446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1558" h="1446523">
                  <a:moveTo>
                    <a:pt x="0" y="723262"/>
                  </a:moveTo>
                  <a:cubicBezTo>
                    <a:pt x="0" y="323815"/>
                    <a:pt x="356282" y="0"/>
                    <a:pt x="795779" y="0"/>
                  </a:cubicBezTo>
                  <a:cubicBezTo>
                    <a:pt x="1235276" y="0"/>
                    <a:pt x="1591558" y="323815"/>
                    <a:pt x="1591558" y="723262"/>
                  </a:cubicBezTo>
                  <a:cubicBezTo>
                    <a:pt x="1591558" y="1122709"/>
                    <a:pt x="1235276" y="1446524"/>
                    <a:pt x="795779" y="1446524"/>
                  </a:cubicBezTo>
                  <a:cubicBezTo>
                    <a:pt x="356282" y="1446524"/>
                    <a:pt x="0" y="1122709"/>
                    <a:pt x="0" y="723262"/>
                  </a:cubicBezTo>
                  <a:close/>
                </a:path>
              </a:pathLst>
            </a:custGeom>
            <a:solidFill>
              <a:srgbClr val="3D4043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5778" tIns="224538" rIns="245778" bIns="224538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2000" b="1" dirty="0" err="1" smtClean="0">
                  <a:solidFill>
                    <a:prstClr val="white"/>
                  </a:solidFill>
                </a:rPr>
                <a:t>Umbrella</a:t>
              </a:r>
              <a:r>
                <a:rPr lang="de-CH" sz="2000" b="1" dirty="0" smtClean="0">
                  <a:solidFill>
                    <a:prstClr val="white"/>
                  </a:solidFill>
                </a:rPr>
                <a:t> </a:t>
              </a:r>
              <a:r>
                <a:rPr lang="de-CH" sz="2000" b="1" dirty="0" err="1" smtClean="0">
                  <a:solidFill>
                    <a:prstClr val="white"/>
                  </a:solidFill>
                </a:rPr>
                <a:t>Document</a:t>
              </a:r>
              <a:endParaRPr lang="de-CH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1" name="Freihandform 10"/>
            <p:cNvSpPr/>
            <p:nvPr/>
          </p:nvSpPr>
          <p:spPr>
            <a:xfrm rot="16200000">
              <a:off x="4396543" y="2605228"/>
              <a:ext cx="173113" cy="27905"/>
            </a:xfrm>
            <a:custGeom>
              <a:avLst/>
              <a:gdLst>
                <a:gd name="connsiteX0" fmla="*/ 0 w 173113"/>
                <a:gd name="connsiteY0" fmla="*/ 13952 h 27905"/>
                <a:gd name="connsiteX1" fmla="*/ 173113 w 173113"/>
                <a:gd name="connsiteY1" fmla="*/ 13952 h 2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3113" h="27905">
                  <a:moveTo>
                    <a:pt x="0" y="13952"/>
                  </a:moveTo>
                  <a:lnTo>
                    <a:pt x="173113" y="13952"/>
                  </a:lnTo>
                </a:path>
              </a:pathLst>
            </a:custGeom>
            <a:noFill/>
            <a:ln>
              <a:solidFill>
                <a:srgbClr val="AEAFB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928" tIns="9625" rIns="94930" bIns="9625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3517900" y="1414304"/>
              <a:ext cx="1930398" cy="1118319"/>
            </a:xfrm>
            <a:custGeom>
              <a:avLst/>
              <a:gdLst>
                <a:gd name="connsiteX0" fmla="*/ 0 w 1930398"/>
                <a:gd name="connsiteY0" fmla="*/ 559160 h 1118319"/>
                <a:gd name="connsiteX1" fmla="*/ 965199 w 1930398"/>
                <a:gd name="connsiteY1" fmla="*/ 0 h 1118319"/>
                <a:gd name="connsiteX2" fmla="*/ 1930398 w 1930398"/>
                <a:gd name="connsiteY2" fmla="*/ 559160 h 1118319"/>
                <a:gd name="connsiteX3" fmla="*/ 965199 w 1930398"/>
                <a:gd name="connsiteY3" fmla="*/ 1118320 h 1118319"/>
                <a:gd name="connsiteX4" fmla="*/ 0 w 1930398"/>
                <a:gd name="connsiteY4" fmla="*/ 559160 h 111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398" h="1118319">
                  <a:moveTo>
                    <a:pt x="0" y="559160"/>
                  </a:moveTo>
                  <a:cubicBezTo>
                    <a:pt x="0" y="250344"/>
                    <a:pt x="432134" y="0"/>
                    <a:pt x="965199" y="0"/>
                  </a:cubicBezTo>
                  <a:cubicBezTo>
                    <a:pt x="1498264" y="0"/>
                    <a:pt x="1930398" y="250344"/>
                    <a:pt x="1930398" y="559160"/>
                  </a:cubicBezTo>
                  <a:cubicBezTo>
                    <a:pt x="1930398" y="867976"/>
                    <a:pt x="1498264" y="1118320"/>
                    <a:pt x="965199" y="1118320"/>
                  </a:cubicBezTo>
                  <a:cubicBezTo>
                    <a:pt x="432134" y="1118320"/>
                    <a:pt x="0" y="867976"/>
                    <a:pt x="0" y="559160"/>
                  </a:cubicBezTo>
                  <a:close/>
                </a:path>
              </a:pathLst>
            </a:custGeom>
            <a:pattFill prst="wdDnDiag">
              <a:fgClr>
                <a:schemeClr val="accent3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5400" tIns="176474" rIns="295400" bIns="176474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>
                  <a:solidFill>
                    <a:srgbClr val="FF6600"/>
                  </a:solidFill>
                </a:rPr>
                <a:t>Disposal</a:t>
              </a:r>
              <a:endParaRPr lang="en-GB" sz="2000" b="1" dirty="0">
                <a:solidFill>
                  <a:srgbClr val="FF6600"/>
                </a:solidFill>
              </a:endParaRP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5278879" y="3415047"/>
              <a:ext cx="535725" cy="27905"/>
            </a:xfrm>
            <a:custGeom>
              <a:avLst/>
              <a:gdLst>
                <a:gd name="connsiteX0" fmla="*/ 0 w 535725"/>
                <a:gd name="connsiteY0" fmla="*/ 13952 h 27905"/>
                <a:gd name="connsiteX1" fmla="*/ 535725 w 535725"/>
                <a:gd name="connsiteY1" fmla="*/ 13952 h 2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5725" h="27905">
                  <a:moveTo>
                    <a:pt x="0" y="13952"/>
                  </a:moveTo>
                  <a:lnTo>
                    <a:pt x="535725" y="13952"/>
                  </a:lnTo>
                </a:path>
              </a:pathLst>
            </a:custGeom>
            <a:noFill/>
            <a:ln>
              <a:solidFill>
                <a:srgbClr val="AEAFB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169" tIns="559" rIns="267170" bIns="560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5814604" y="2869840"/>
              <a:ext cx="2058046" cy="1118319"/>
            </a:xfrm>
            <a:custGeom>
              <a:avLst/>
              <a:gdLst>
                <a:gd name="connsiteX0" fmla="*/ 0 w 1930398"/>
                <a:gd name="connsiteY0" fmla="*/ 559160 h 1118319"/>
                <a:gd name="connsiteX1" fmla="*/ 965199 w 1930398"/>
                <a:gd name="connsiteY1" fmla="*/ 0 h 1118319"/>
                <a:gd name="connsiteX2" fmla="*/ 1930398 w 1930398"/>
                <a:gd name="connsiteY2" fmla="*/ 559160 h 1118319"/>
                <a:gd name="connsiteX3" fmla="*/ 965199 w 1930398"/>
                <a:gd name="connsiteY3" fmla="*/ 1118320 h 1118319"/>
                <a:gd name="connsiteX4" fmla="*/ 0 w 1930398"/>
                <a:gd name="connsiteY4" fmla="*/ 559160 h 111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398" h="1118319">
                  <a:moveTo>
                    <a:pt x="0" y="559160"/>
                  </a:moveTo>
                  <a:cubicBezTo>
                    <a:pt x="0" y="250344"/>
                    <a:pt x="432134" y="0"/>
                    <a:pt x="965199" y="0"/>
                  </a:cubicBezTo>
                  <a:cubicBezTo>
                    <a:pt x="1498264" y="0"/>
                    <a:pt x="1930398" y="250344"/>
                    <a:pt x="1930398" y="559160"/>
                  </a:cubicBezTo>
                  <a:cubicBezTo>
                    <a:pt x="1930398" y="867976"/>
                    <a:pt x="1498264" y="1118320"/>
                    <a:pt x="965199" y="1118320"/>
                  </a:cubicBezTo>
                  <a:cubicBezTo>
                    <a:pt x="432134" y="1118320"/>
                    <a:pt x="0" y="867976"/>
                    <a:pt x="0" y="559160"/>
                  </a:cubicBezTo>
                  <a:close/>
                </a:path>
              </a:pathLst>
            </a:custGeom>
            <a:pattFill prst="wdDnDiag">
              <a:fgClr>
                <a:schemeClr val="accent3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5400" tIns="176474" rIns="295400" bIns="176474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b="1" dirty="0">
                <a:solidFill>
                  <a:srgbClr val="FF6600"/>
                </a:solidFill>
              </a:endParaRPr>
            </a:p>
          </p:txBody>
        </p:sp>
        <p:sp>
          <p:nvSpPr>
            <p:cNvPr id="15" name="Freihandform 14"/>
            <p:cNvSpPr/>
            <p:nvPr/>
          </p:nvSpPr>
          <p:spPr>
            <a:xfrm rot="5400000">
              <a:off x="4409220" y="4212188"/>
              <a:ext cx="147758" cy="27905"/>
            </a:xfrm>
            <a:custGeom>
              <a:avLst/>
              <a:gdLst>
                <a:gd name="connsiteX0" fmla="*/ 0 w 147758"/>
                <a:gd name="connsiteY0" fmla="*/ 13952 h 27905"/>
                <a:gd name="connsiteX1" fmla="*/ 147758 w 147758"/>
                <a:gd name="connsiteY1" fmla="*/ 13952 h 2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758" h="27905">
                  <a:moveTo>
                    <a:pt x="0" y="13952"/>
                  </a:moveTo>
                  <a:lnTo>
                    <a:pt x="147758" y="13952"/>
                  </a:lnTo>
                </a:path>
              </a:pathLst>
            </a:custGeom>
            <a:noFill/>
            <a:ln>
              <a:solidFill>
                <a:srgbClr val="AEAFB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2886" tIns="10258" rIns="82885" bIns="10260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3347866" y="4300020"/>
              <a:ext cx="2270467" cy="1118319"/>
            </a:xfrm>
            <a:custGeom>
              <a:avLst/>
              <a:gdLst>
                <a:gd name="connsiteX0" fmla="*/ 0 w 2270467"/>
                <a:gd name="connsiteY0" fmla="*/ 559160 h 1118319"/>
                <a:gd name="connsiteX1" fmla="*/ 1135234 w 2270467"/>
                <a:gd name="connsiteY1" fmla="*/ 0 h 1118319"/>
                <a:gd name="connsiteX2" fmla="*/ 2270468 w 2270467"/>
                <a:gd name="connsiteY2" fmla="*/ 559160 h 1118319"/>
                <a:gd name="connsiteX3" fmla="*/ 1135234 w 2270467"/>
                <a:gd name="connsiteY3" fmla="*/ 1118320 h 1118319"/>
                <a:gd name="connsiteX4" fmla="*/ 0 w 2270467"/>
                <a:gd name="connsiteY4" fmla="*/ 559160 h 111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0467" h="1118319">
                  <a:moveTo>
                    <a:pt x="0" y="559160"/>
                  </a:moveTo>
                  <a:cubicBezTo>
                    <a:pt x="0" y="250344"/>
                    <a:pt x="508262" y="0"/>
                    <a:pt x="1135234" y="0"/>
                  </a:cubicBezTo>
                  <a:cubicBezTo>
                    <a:pt x="1762206" y="0"/>
                    <a:pt x="2270468" y="250344"/>
                    <a:pt x="2270468" y="559160"/>
                  </a:cubicBezTo>
                  <a:cubicBezTo>
                    <a:pt x="2270468" y="867976"/>
                    <a:pt x="1762206" y="1118320"/>
                    <a:pt x="1135234" y="1118320"/>
                  </a:cubicBezTo>
                  <a:cubicBezTo>
                    <a:pt x="508262" y="1118320"/>
                    <a:pt x="0" y="867976"/>
                    <a:pt x="0" y="5591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5202" tIns="176474" rIns="345202" bIns="176474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>
                  <a:solidFill>
                    <a:srgbClr val="FF6600"/>
                  </a:solidFill>
                </a:rPr>
                <a:t>Processing</a:t>
              </a:r>
              <a:endParaRPr lang="en-GB" sz="2000" b="1" dirty="0">
                <a:solidFill>
                  <a:srgbClr val="FF6600"/>
                </a:solidFill>
              </a:endParaRPr>
            </a:p>
          </p:txBody>
        </p:sp>
        <p:sp>
          <p:nvSpPr>
            <p:cNvPr id="17" name="Freihandform 16"/>
            <p:cNvSpPr/>
            <p:nvPr/>
          </p:nvSpPr>
          <p:spPr>
            <a:xfrm rot="21600000">
              <a:off x="3177852" y="3415046"/>
              <a:ext cx="509468" cy="27906"/>
            </a:xfrm>
            <a:custGeom>
              <a:avLst/>
              <a:gdLst>
                <a:gd name="connsiteX0" fmla="*/ 0 w 509467"/>
                <a:gd name="connsiteY0" fmla="*/ 13952 h 27905"/>
                <a:gd name="connsiteX1" fmla="*/ 509467 w 509467"/>
                <a:gd name="connsiteY1" fmla="*/ 13952 h 2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467" h="27905">
                  <a:moveTo>
                    <a:pt x="509467" y="13953"/>
                  </a:moveTo>
                  <a:lnTo>
                    <a:pt x="0" y="13953"/>
                  </a:lnTo>
                </a:path>
              </a:pathLst>
            </a:custGeom>
            <a:noFill/>
            <a:ln>
              <a:solidFill>
                <a:srgbClr val="AEAFB0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698" tIns="1217" rIns="254697" bIns="1216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CH" sz="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1247454" y="2869840"/>
              <a:ext cx="1930398" cy="1118319"/>
            </a:xfrm>
            <a:custGeom>
              <a:avLst/>
              <a:gdLst>
                <a:gd name="connsiteX0" fmla="*/ 0 w 1930398"/>
                <a:gd name="connsiteY0" fmla="*/ 559160 h 1118319"/>
                <a:gd name="connsiteX1" fmla="*/ 965199 w 1930398"/>
                <a:gd name="connsiteY1" fmla="*/ 0 h 1118319"/>
                <a:gd name="connsiteX2" fmla="*/ 1930398 w 1930398"/>
                <a:gd name="connsiteY2" fmla="*/ 559160 h 1118319"/>
                <a:gd name="connsiteX3" fmla="*/ 965199 w 1930398"/>
                <a:gd name="connsiteY3" fmla="*/ 1118320 h 1118319"/>
                <a:gd name="connsiteX4" fmla="*/ 0 w 1930398"/>
                <a:gd name="connsiteY4" fmla="*/ 559160 h 111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398" h="1118319">
                  <a:moveTo>
                    <a:pt x="0" y="559160"/>
                  </a:moveTo>
                  <a:cubicBezTo>
                    <a:pt x="0" y="250344"/>
                    <a:pt x="432134" y="0"/>
                    <a:pt x="965199" y="0"/>
                  </a:cubicBezTo>
                  <a:cubicBezTo>
                    <a:pt x="1498264" y="0"/>
                    <a:pt x="1930398" y="250344"/>
                    <a:pt x="1930398" y="559160"/>
                  </a:cubicBezTo>
                  <a:cubicBezTo>
                    <a:pt x="1930398" y="867976"/>
                    <a:pt x="1498264" y="1118320"/>
                    <a:pt x="965199" y="1118320"/>
                  </a:cubicBezTo>
                  <a:cubicBezTo>
                    <a:pt x="432134" y="1118320"/>
                    <a:pt x="0" y="867976"/>
                    <a:pt x="0" y="559160"/>
                  </a:cubicBezTo>
                  <a:close/>
                </a:path>
              </a:pathLst>
            </a:custGeom>
            <a:solidFill>
              <a:srgbClr val="72727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95400" tIns="176474" rIns="295400" bIns="176474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2000" b="1" dirty="0" smtClean="0">
                  <a:solidFill>
                    <a:srgbClr val="FF6600"/>
                  </a:solidFill>
                </a:rPr>
                <a:t>Storage</a:t>
              </a:r>
              <a:endParaRPr lang="de-CH" sz="2000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20" name="Textfeld 19"/>
          <p:cNvSpPr txBox="1"/>
          <p:nvPr/>
        </p:nvSpPr>
        <p:spPr>
          <a:xfrm>
            <a:off x="5883473" y="4124086"/>
            <a:ext cx="1872208" cy="3693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Decommissioning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968946" y="2651207"/>
            <a:ext cx="1008112" cy="3693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6600"/>
                </a:solidFill>
              </a:rPr>
              <a:t>Disposal</a:t>
            </a:r>
            <a:endParaRPr lang="en-GB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6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03 WGWD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Achievements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23850" y="1341438"/>
            <a:ext cx="7014616" cy="5140325"/>
          </a:xfrm>
        </p:spPr>
        <p:txBody>
          <a:bodyPr/>
          <a:lstStyle/>
          <a:p>
            <a:pPr marL="0" indent="0" algn="l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GB" altLang="en-US" sz="2200" dirty="0" smtClean="0">
                <a:solidFill>
                  <a:prstClr val="black"/>
                </a:solidFill>
                <a:cs typeface="Calibri"/>
              </a:rPr>
              <a:t>Harmonization </a:t>
            </a:r>
            <a:r>
              <a:rPr lang="en-GB" altLang="en-US" sz="2200" dirty="0">
                <a:solidFill>
                  <a:prstClr val="black"/>
                </a:solidFill>
                <a:cs typeface="Calibri"/>
              </a:rPr>
              <a:t>of requirements in the field of </a:t>
            </a:r>
            <a:r>
              <a:rPr lang="en-GB" altLang="en-US" sz="2200" dirty="0" smtClean="0">
                <a:solidFill>
                  <a:prstClr val="black"/>
                </a:solidFill>
                <a:cs typeface="Calibri"/>
              </a:rPr>
              <a:t>radioactive waste</a:t>
            </a:r>
            <a:r>
              <a:rPr lang="en-GB" altLang="en-US" sz="2200" dirty="0">
                <a:solidFill>
                  <a:prstClr val="black"/>
                </a:solidFill>
                <a:cs typeface="Calibri"/>
              </a:rPr>
              <a:t>, spent fuel storage and </a:t>
            </a:r>
            <a:r>
              <a:rPr lang="en-GB" altLang="en-US" sz="2200" dirty="0" smtClean="0">
                <a:solidFill>
                  <a:prstClr val="black"/>
                </a:solidFill>
                <a:cs typeface="Calibri"/>
              </a:rPr>
              <a:t>decommissioning</a:t>
            </a:r>
          </a:p>
          <a:p>
            <a:pPr marL="0" indent="0" algn="l" eaLnBrk="1" hangingPunct="1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GB" sz="2200" dirty="0" smtClean="0">
                <a:solidFill>
                  <a:srgbClr val="FF6600"/>
                </a:solidFill>
                <a:cs typeface="Calibri"/>
              </a:rPr>
              <a:t>Waste </a:t>
            </a:r>
            <a:r>
              <a:rPr lang="en-GB" sz="2200" dirty="0">
                <a:solidFill>
                  <a:srgbClr val="FF6600"/>
                </a:solidFill>
                <a:cs typeface="Calibri"/>
              </a:rPr>
              <a:t>and Spent Fuel Storage </a:t>
            </a:r>
            <a:endParaRPr lang="en-GB" sz="2200" dirty="0">
              <a:solidFill>
                <a:prstClr val="black"/>
              </a:solidFill>
              <a:cs typeface="Calibri"/>
            </a:endParaRPr>
          </a:p>
          <a:p>
            <a:pPr marL="0" indent="0" algn="l" eaLnBrk="1" hangingPunct="1"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Report </a:t>
            </a:r>
            <a:r>
              <a:rPr lang="en-US" sz="2200" dirty="0">
                <a:solidFill>
                  <a:prstClr val="black"/>
                </a:solidFill>
              </a:rPr>
              <a:t>on implementation of SRLs </a:t>
            </a:r>
            <a:r>
              <a:rPr lang="en-US" sz="2200" dirty="0" smtClean="0">
                <a:solidFill>
                  <a:prstClr val="black"/>
                </a:solidFill>
              </a:rPr>
              <a:t>published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in </a:t>
            </a:r>
            <a:r>
              <a:rPr lang="en-US" sz="2200" dirty="0">
                <a:solidFill>
                  <a:prstClr val="black"/>
                </a:solidFill>
              </a:rPr>
              <a:t>April 2014 </a:t>
            </a:r>
            <a:endParaRPr lang="en-GB" sz="2200" dirty="0">
              <a:solidFill>
                <a:prstClr val="black"/>
              </a:solidFill>
              <a:cs typeface="Calibri"/>
            </a:endParaRPr>
          </a:p>
          <a:p>
            <a:pPr marL="809625" lvl="1" indent="-342900" algn="l" eaLnBrk="1" hangingPunct="1">
              <a:spcBef>
                <a:spcPct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Development of 61 SRLs</a:t>
            </a:r>
          </a:p>
          <a:p>
            <a:pPr marL="809625" lvl="1" indent="-342900" algn="l" eaLnBrk="1" hangingPunct="1">
              <a:spcBef>
                <a:spcPct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Self-Assessment, Benchmarking and verification </a:t>
            </a:r>
            <a:br>
              <a:rPr lang="en-US" altLang="en-US" sz="2000" dirty="0"/>
            </a:br>
            <a:r>
              <a:rPr lang="en-US" altLang="en-US" sz="2000" dirty="0"/>
              <a:t>of National Action Plan has been performed</a:t>
            </a:r>
          </a:p>
          <a:p>
            <a:pPr marL="809625" lvl="1" indent="-342900" algn="l" eaLnBrk="1" hangingPunct="1">
              <a:spcBef>
                <a:spcPct val="0"/>
              </a:spcBef>
              <a:spcAft>
                <a:spcPts val="18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2000" dirty="0"/>
              <a:t>Consideration of stakeholder </a:t>
            </a:r>
            <a:r>
              <a:rPr lang="en-US" altLang="en-US" sz="2000" dirty="0" smtClean="0"/>
              <a:t>comments</a:t>
            </a:r>
          </a:p>
          <a:p>
            <a:pPr marL="0" lvl="1" indent="0" algn="l" eaLnBrk="1" hangingPunct="1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None/>
              <a:defRPr/>
            </a:pPr>
            <a:r>
              <a:rPr lang="en-US" altLang="fr-FR" sz="2200" dirty="0" smtClean="0">
                <a:solidFill>
                  <a:srgbClr val="FF6600"/>
                </a:solidFill>
              </a:rPr>
              <a:t>Waste </a:t>
            </a:r>
            <a:r>
              <a:rPr lang="en-US" altLang="fr-FR" sz="2200" dirty="0">
                <a:solidFill>
                  <a:srgbClr val="FF6600"/>
                </a:solidFill>
              </a:rPr>
              <a:t>Disposal Facilities </a:t>
            </a:r>
            <a:endParaRPr lang="en-US" altLang="fr-FR" sz="2200" dirty="0" smtClean="0">
              <a:solidFill>
                <a:srgbClr val="FF6600"/>
              </a:solidFill>
            </a:endParaRPr>
          </a:p>
          <a:p>
            <a:pPr marL="0" lvl="1" indent="0" algn="l" eaLnBrk="1" hangingPunct="1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None/>
              <a:defRPr/>
            </a:pPr>
            <a:r>
              <a:rPr lang="en-US" altLang="fr-FR" sz="2200" dirty="0" smtClean="0"/>
              <a:t>Report </a:t>
            </a:r>
            <a:r>
              <a:rPr lang="en-US" altLang="fr-FR" sz="2200" dirty="0"/>
              <a:t>on implementation of SRLs</a:t>
            </a:r>
            <a:r>
              <a:rPr lang="en-US" altLang="fr-FR" sz="2200" i="1" dirty="0"/>
              <a:t/>
            </a:r>
            <a:br>
              <a:rPr lang="en-US" altLang="fr-FR" sz="2200" i="1" dirty="0"/>
            </a:br>
            <a:r>
              <a:rPr lang="en-US" altLang="fr-FR" sz="2200" i="1" dirty="0"/>
              <a:t>(published on Website 13  January 2015</a:t>
            </a:r>
            <a:r>
              <a:rPr lang="en-US" altLang="fr-FR" sz="2200" i="1" dirty="0" smtClean="0"/>
              <a:t>)</a:t>
            </a:r>
            <a:endParaRPr lang="en-US" altLang="fr-FR" sz="22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243" y="3284984"/>
            <a:ext cx="1975241" cy="2788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03 WGWD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GB" sz="2800" dirty="0">
                <a:solidFill>
                  <a:srgbClr val="6E7072"/>
                </a:solidFill>
                <a:latin typeface="Georgia"/>
                <a:cs typeface="Georgia"/>
              </a:rPr>
              <a:t>Waste and Spent Fuel Storage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051826"/>
              </p:ext>
            </p:extLst>
          </p:nvPr>
        </p:nvGraphicFramePr>
        <p:xfrm>
          <a:off x="457200" y="1560331"/>
          <a:ext cx="8229600" cy="4224845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51810"/>
                <a:gridCol w="5177790"/>
              </a:tblGrid>
              <a:tr h="252125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rgbClr val="FF6600"/>
                          </a:solidFill>
                        </a:rPr>
                        <a:t>Safety</a:t>
                      </a:r>
                      <a:r>
                        <a:rPr lang="de-CH" sz="1400" baseline="0" dirty="0" smtClean="0">
                          <a:solidFill>
                            <a:srgbClr val="FF6600"/>
                          </a:solidFill>
                        </a:rPr>
                        <a:t> Area</a:t>
                      </a:r>
                      <a:endParaRPr lang="de-CH" sz="1400" b="1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Safety Issue</a:t>
                      </a:r>
                      <a:endParaRPr lang="en-US" sz="1400" b="1" noProof="0" dirty="0" smtClean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rowSpan="4"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rgbClr val="FF6600"/>
                          </a:solidFill>
                        </a:rPr>
                        <a:t>Safety</a:t>
                      </a:r>
                      <a:r>
                        <a:rPr lang="de-CH" sz="1400" dirty="0" smtClean="0">
                          <a:solidFill>
                            <a:srgbClr val="FF6600"/>
                          </a:solidFill>
                        </a:rPr>
                        <a:t> Management</a:t>
                      </a:r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Responsibility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Organizational structure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Management System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Record keeping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rowSpan="3"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rgbClr val="FF6600"/>
                          </a:solidFill>
                        </a:rPr>
                        <a:t>Design</a:t>
                      </a:r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Storage</a:t>
                      </a:r>
                      <a:r>
                        <a:rPr lang="en-US" sz="1400" baseline="0" noProof="0" dirty="0" smtClean="0"/>
                        <a:t> facility design requirements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Handling and retrieval requirements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de-CH" sz="1400" kern="1200" dirty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Storage capacity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rowSpan="7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kern="1200" dirty="0" smtClean="0">
                          <a:solidFill>
                            <a:srgbClr val="FF6600"/>
                          </a:solidFill>
                        </a:rPr>
                        <a:t>Operation</a:t>
                      </a: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Conduct of operation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Emergency Preparedness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Operational experience feedback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Operation facility modification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Maintenance, periodic testing and inspection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Specific contingency plans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kern="1200" dirty="0" smtClean="0">
                        <a:solidFill>
                          <a:srgbClr val="FF66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Requirements for acceptance of waste</a:t>
                      </a:r>
                      <a:r>
                        <a:rPr lang="en-US" sz="1400" baseline="0" noProof="0" dirty="0" smtClean="0"/>
                        <a:t> and spent fuel packages and unpackaged spent fuel elements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rowSpan="2">
                  <a:txBody>
                    <a:bodyPr/>
                    <a:lstStyle/>
                    <a:p>
                      <a:r>
                        <a:rPr lang="de-CH" sz="1400" dirty="0" err="1" smtClean="0">
                          <a:solidFill>
                            <a:srgbClr val="FF6600"/>
                          </a:solidFill>
                        </a:rPr>
                        <a:t>Safety</a:t>
                      </a:r>
                      <a:r>
                        <a:rPr lang="de-CH" sz="1400" dirty="0" smtClean="0">
                          <a:solidFill>
                            <a:srgbClr val="FF6600"/>
                          </a:solidFill>
                        </a:rPr>
                        <a:t> </a:t>
                      </a:r>
                      <a:r>
                        <a:rPr lang="de-CH" sz="1400" dirty="0" err="1" smtClean="0">
                          <a:solidFill>
                            <a:srgbClr val="FF6600"/>
                          </a:solidFill>
                        </a:rPr>
                        <a:t>verification</a:t>
                      </a:r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Contents and updating of the safety case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1544">
                <a:tc vMerge="1">
                  <a:txBody>
                    <a:bodyPr/>
                    <a:lstStyle/>
                    <a:p>
                      <a:endParaRPr lang="de-CH" sz="1400" dirty="0">
                        <a:solidFill>
                          <a:srgbClr val="FF6600"/>
                        </a:solidFill>
                      </a:endParaRPr>
                    </a:p>
                  </a:txBody>
                  <a:tcPr marT="10800" marB="10800">
                    <a:lnL w="12700" cmpd="sng">
                      <a:noFill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Periodic</a:t>
                      </a:r>
                      <a:r>
                        <a:rPr lang="en-US" sz="1400" baseline="0" noProof="0" dirty="0" smtClean="0"/>
                        <a:t> safety review</a:t>
                      </a:r>
                      <a:endParaRPr lang="en-US" sz="1400" noProof="0" dirty="0"/>
                    </a:p>
                  </a:txBody>
                  <a:tcPr marT="10800" marB="108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6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03 WGWD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Reports and Documents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30517" y="1358101"/>
            <a:ext cx="8543925" cy="5140325"/>
          </a:xfrm>
        </p:spPr>
        <p:txBody>
          <a:bodyPr/>
          <a:lstStyle/>
          <a:p>
            <a:pPr>
              <a:spcBef>
                <a:spcPts val="1200"/>
              </a:spcBef>
              <a:buFontTx/>
              <a:buNone/>
            </a:pPr>
            <a:r>
              <a:rPr lang="en-US" sz="2200" dirty="0" smtClean="0">
                <a:solidFill>
                  <a:srgbClr val="FF6600"/>
                </a:solidFill>
              </a:rPr>
              <a:t>Decommissioning and Disposal</a:t>
            </a:r>
          </a:p>
          <a:p>
            <a:pPr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sz="2200" dirty="0" smtClean="0">
                <a:solidFill>
                  <a:prstClr val="black"/>
                </a:solidFill>
              </a:rPr>
              <a:t>Reports </a:t>
            </a:r>
            <a:r>
              <a:rPr lang="en-US" sz="2200" dirty="0">
                <a:solidFill>
                  <a:prstClr val="black"/>
                </a:solidFill>
              </a:rPr>
              <a:t>on implementation of Safety Reference Levels published in </a:t>
            </a:r>
            <a:r>
              <a:rPr lang="en-US" sz="2200" dirty="0" smtClean="0">
                <a:solidFill>
                  <a:prstClr val="black"/>
                </a:solidFill>
              </a:rPr>
              <a:t>2014</a:t>
            </a:r>
          </a:p>
          <a:p>
            <a:pPr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sz="2200" dirty="0" smtClean="0">
                <a:solidFill>
                  <a:srgbClr val="FF6600"/>
                </a:solidFill>
              </a:rPr>
              <a:t>Report on Processing </a:t>
            </a:r>
            <a:r>
              <a:rPr lang="en-US" sz="2200" dirty="0" smtClean="0">
                <a:solidFill>
                  <a:prstClr val="black"/>
                </a:solidFill>
              </a:rPr>
              <a:t>including </a:t>
            </a:r>
            <a:endParaRPr lang="en-US" sz="2200" dirty="0">
              <a:solidFill>
                <a:prstClr val="black"/>
              </a:solidFill>
            </a:endParaRP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Pre-Treatment of radioactive waste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</a:rPr>
              <a:t>Treatment </a:t>
            </a:r>
            <a:r>
              <a:rPr lang="en-US" sz="2000" dirty="0">
                <a:solidFill>
                  <a:prstClr val="black"/>
                </a:solidFill>
              </a:rPr>
              <a:t>of radioactive waste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prstClr val="black"/>
                </a:solidFill>
              </a:rPr>
              <a:t>Conditioning of radioactive </a:t>
            </a:r>
            <a:r>
              <a:rPr lang="en-US" sz="2000" dirty="0" smtClean="0">
                <a:solidFill>
                  <a:prstClr val="black"/>
                </a:solidFill>
              </a:rPr>
              <a:t>waste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Clr>
                <a:srgbClr val="FF6600"/>
              </a:buClr>
              <a:buNone/>
            </a:pPr>
            <a:r>
              <a:rPr lang="en-US" sz="2200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prstClr val="black"/>
                </a:solidFill>
              </a:rPr>
              <a:t>Further work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FF6600"/>
                </a:solidFill>
              </a:rPr>
              <a:t>Umbrella Document </a:t>
            </a:r>
            <a:r>
              <a:rPr lang="en-US" sz="2200" dirty="0" smtClean="0">
                <a:solidFill>
                  <a:prstClr val="black"/>
                </a:solidFill>
              </a:rPr>
              <a:t>focusing </a:t>
            </a:r>
            <a:r>
              <a:rPr lang="en-US" sz="2200" dirty="0">
                <a:solidFill>
                  <a:prstClr val="black"/>
                </a:solidFill>
              </a:rPr>
              <a:t>on interfaces between activities  </a:t>
            </a:r>
            <a:endParaRPr lang="en-US" sz="22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 smtClean="0">
                <a:solidFill>
                  <a:prstClr val="black"/>
                </a:solidFill>
              </a:rPr>
              <a:t> </a:t>
            </a:r>
            <a:r>
              <a:rPr lang="en-US" sz="2200" dirty="0">
                <a:solidFill>
                  <a:prstClr val="black"/>
                </a:solidFill>
              </a:rPr>
              <a:t>Future </a:t>
            </a:r>
            <a:r>
              <a:rPr lang="en-US" sz="2200" dirty="0" smtClean="0">
                <a:solidFill>
                  <a:prstClr val="black"/>
                </a:solidFill>
              </a:rPr>
              <a:t>work</a:t>
            </a:r>
          </a:p>
          <a:p>
            <a:pPr marL="0" indent="0">
              <a:buNone/>
            </a:pPr>
            <a:endParaRPr lang="en-US" sz="2400" dirty="0">
              <a:solidFill>
                <a:prstClr val="black"/>
              </a:solidFill>
            </a:endParaRPr>
          </a:p>
          <a:p>
            <a:pPr algn="ctr">
              <a:buNone/>
            </a:pPr>
            <a:r>
              <a:rPr lang="en-US" sz="2000" dirty="0">
                <a:solidFill>
                  <a:prstClr val="black"/>
                </a:solidFill>
              </a:rPr>
              <a:t>See </a:t>
            </a:r>
            <a:r>
              <a:rPr lang="en-US" sz="2000" dirty="0" smtClean="0">
                <a:solidFill>
                  <a:prstClr val="black"/>
                </a:solidFill>
                <a:hlinkClick r:id="rId2"/>
              </a:rPr>
              <a:t>www.wenra.org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63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77224" y="343415"/>
            <a:ext cx="904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 smtClean="0">
                <a:solidFill>
                  <a:srgbClr val="37424A"/>
                </a:solidFill>
                <a:latin typeface="Georgia"/>
                <a:cs typeface="Georgia"/>
              </a:rPr>
              <a:t>05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93700" y="937118"/>
            <a:ext cx="8509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 smtClean="0">
                <a:solidFill>
                  <a:srgbClr val="FF6600"/>
                </a:solidFill>
                <a:latin typeface="Georgia"/>
                <a:cs typeface="Georgia"/>
              </a:rPr>
              <a:t>Additional Activities </a:t>
            </a:r>
            <a:endParaRPr lang="en-GB" sz="3500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pic>
        <p:nvPicPr>
          <p:cNvPr id="25" name="Bild 24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3512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395536" y="1844824"/>
            <a:ext cx="799288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altLang="fr-FR" sz="2400" dirty="0" smtClean="0">
                <a:latin typeface="+mj-lt"/>
              </a:rPr>
              <a:t>01 	WENRA Basic Facts</a:t>
            </a:r>
          </a:p>
          <a:p>
            <a:pPr>
              <a:spcAft>
                <a:spcPts val="600"/>
              </a:spcAft>
            </a:pPr>
            <a:r>
              <a:rPr lang="en-GB" altLang="fr-FR" sz="2400" dirty="0" smtClean="0">
                <a:latin typeface="+mj-lt"/>
              </a:rPr>
              <a:t>02 	Reactor Harmonization Working Group RHWG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latin typeface="+mj-lt"/>
              </a:rPr>
              <a:t>03 	</a:t>
            </a:r>
            <a:r>
              <a:rPr lang="en-GB" sz="2400" dirty="0" smtClean="0"/>
              <a:t>Working Group on Waste and Decommissioning WGWD</a:t>
            </a:r>
          </a:p>
          <a:p>
            <a:pPr>
              <a:spcAft>
                <a:spcPts val="600"/>
              </a:spcAft>
            </a:pPr>
            <a:r>
              <a:rPr lang="en-US" altLang="fr-FR" sz="2400" dirty="0" smtClean="0">
                <a:latin typeface="+mj-lt"/>
              </a:rPr>
              <a:t>04 	</a:t>
            </a:r>
            <a:r>
              <a:rPr lang="en-GB" altLang="fr-FR" sz="2400" dirty="0" smtClean="0">
                <a:latin typeface="+mj-lt"/>
              </a:rPr>
              <a:t>Additional Activities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09793" y="193271"/>
            <a:ext cx="904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 smtClean="0">
                <a:solidFill>
                  <a:srgbClr val="FF6600"/>
                </a:solidFill>
                <a:latin typeface="Georgia"/>
                <a:cs typeface="Georgia"/>
              </a:rPr>
              <a:t>Contents </a:t>
            </a:r>
            <a:endParaRPr lang="en-GB" sz="3500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Bild 22" descr="Wenra_Logo_W_110612.png"/>
          <p:cNvPicPr>
            <a:picLocks noChangeAspect="1"/>
          </p:cNvPicPr>
          <p:nvPr/>
        </p:nvPicPr>
        <p:blipFill>
          <a:blip r:embed="rId4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 smtClean="0"/>
              <a:t>05 Additional </a:t>
            </a:r>
            <a:r>
              <a:rPr lang="de-CH" sz="2800" dirty="0" err="1" smtClean="0"/>
              <a:t>Activities</a:t>
            </a:r>
            <a:r>
              <a:rPr lang="de-CH" sz="2800" dirty="0" smtClean="0"/>
              <a:t> </a:t>
            </a:r>
            <a:br>
              <a:rPr lang="de-CH" sz="2800" dirty="0" smtClean="0"/>
            </a:br>
            <a:r>
              <a:rPr lang="en-GB" sz="2800" dirty="0">
                <a:solidFill>
                  <a:srgbClr val="6E7072"/>
                </a:solidFill>
                <a:latin typeface="Georgia"/>
                <a:cs typeface="Georgia"/>
              </a:rPr>
              <a:t>Periodic Safety Review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8" name="Textfeld 16"/>
          <p:cNvSpPr txBox="1">
            <a:spLocks noGrp="1"/>
          </p:cNvSpPr>
          <p:nvPr>
            <p:ph idx="1"/>
          </p:nvPr>
        </p:nvSpPr>
        <p:spPr>
          <a:xfrm>
            <a:off x="321081" y="908720"/>
            <a:ext cx="8543925" cy="16281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  <a:defRPr/>
            </a:pPr>
            <a:endParaRPr lang="en-GB" sz="2500" b="1" dirty="0" smtClean="0">
              <a:solidFill>
                <a:srgbClr val="FF6600"/>
              </a:solidFill>
              <a:cs typeface="Calibri"/>
            </a:endParaRPr>
          </a:p>
          <a:p>
            <a:pPr indent="0">
              <a:buNone/>
              <a:defRPr/>
            </a:pPr>
            <a:r>
              <a:rPr lang="en-GB" sz="2200" dirty="0" smtClean="0">
                <a:solidFill>
                  <a:srgbClr val="FF6600"/>
                </a:solidFill>
                <a:cs typeface="Calibri"/>
              </a:rPr>
              <a:t>WENRA Position Paper</a:t>
            </a:r>
            <a:r>
              <a:rPr lang="en-GB" sz="2200" b="1" dirty="0" smtClean="0">
                <a:solidFill>
                  <a:srgbClr val="FF6600"/>
                </a:solidFill>
                <a:cs typeface="Calibri"/>
              </a:rPr>
              <a:t/>
            </a:r>
            <a:br>
              <a:rPr lang="en-GB" sz="2200" b="1" dirty="0" smtClean="0">
                <a:solidFill>
                  <a:srgbClr val="FF6600"/>
                </a:solidFill>
                <a:cs typeface="Calibri"/>
              </a:rPr>
            </a:br>
            <a:r>
              <a:rPr lang="en-GB" sz="2200" dirty="0" smtClean="0">
                <a:solidFill>
                  <a:srgbClr val="FF6600"/>
                </a:solidFill>
                <a:cs typeface="Calibri"/>
              </a:rPr>
              <a:t>March 2013</a:t>
            </a:r>
          </a:p>
          <a:p>
            <a:pPr indent="0">
              <a:buNone/>
              <a:defRPr/>
            </a:pPr>
            <a:r>
              <a:rPr lang="en-GB" sz="2200" dirty="0">
                <a:solidFill>
                  <a:prstClr val="black"/>
                </a:solidFill>
                <a:cs typeface="Calibri"/>
              </a:rPr>
              <a:t>s</a:t>
            </a:r>
            <a:r>
              <a:rPr lang="en-GB" sz="2200" dirty="0" smtClean="0">
                <a:solidFill>
                  <a:prstClr val="black"/>
                </a:solidFill>
                <a:cs typeface="Calibri"/>
              </a:rPr>
              <a:t>ee </a:t>
            </a:r>
            <a:r>
              <a:rPr lang="en-GB" sz="2200" dirty="0" smtClean="0">
                <a:solidFill>
                  <a:prstClr val="black"/>
                </a:solidFill>
                <a:cs typeface="Calibri"/>
                <a:hlinkClick r:id="rId2"/>
              </a:rPr>
              <a:t>www.wenra.org</a:t>
            </a:r>
            <a:r>
              <a:rPr lang="en-GB" sz="2200" dirty="0" smtClean="0">
                <a:solidFill>
                  <a:prstClr val="black"/>
                </a:solidFill>
                <a:cs typeface="Calibri"/>
              </a:rPr>
              <a:t>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009" y="1176338"/>
            <a:ext cx="3389287" cy="4796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1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mit Pfeil 5"/>
          <p:cNvCxnSpPr/>
          <p:nvPr/>
        </p:nvCxnSpPr>
        <p:spPr>
          <a:xfrm flipV="1">
            <a:off x="1698474" y="2923564"/>
            <a:ext cx="0" cy="3157221"/>
          </a:xfrm>
          <a:prstGeom prst="straightConnector1">
            <a:avLst/>
          </a:prstGeom>
          <a:ln>
            <a:solidFill>
              <a:srgbClr val="3D404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latin typeface="Georgia"/>
                <a:cs typeface="Georgia"/>
              </a:rPr>
              <a:t/>
            </a:r>
            <a:br>
              <a:rPr lang="en-GB" sz="2800" dirty="0" smtClean="0">
                <a:latin typeface="Georgia"/>
                <a:cs typeface="Georgia"/>
              </a:rPr>
            </a:br>
            <a:r>
              <a:rPr lang="en-GB" sz="2800" dirty="0" smtClean="0">
                <a:latin typeface="Georgia"/>
                <a:cs typeface="Georgia"/>
              </a:rPr>
              <a:t>05 </a:t>
            </a:r>
            <a:r>
              <a:rPr lang="de-CH" sz="2800" dirty="0" smtClean="0">
                <a:latin typeface="Georgia"/>
                <a:cs typeface="Georgia"/>
              </a:rPr>
              <a:t>Additional </a:t>
            </a:r>
            <a:r>
              <a:rPr lang="de-CH" sz="2800" dirty="0" err="1" smtClean="0">
                <a:latin typeface="Georgia"/>
                <a:cs typeface="Georgia"/>
              </a:rPr>
              <a:t>Activities</a:t>
            </a:r>
            <a:r>
              <a:rPr lang="de-CH" sz="2800" dirty="0" smtClean="0">
                <a:latin typeface="Georgia"/>
                <a:cs typeface="Georgia"/>
              </a:rPr>
              <a:t> </a:t>
            </a:r>
            <a:r>
              <a:rPr lang="en-US" sz="2800" dirty="0">
                <a:latin typeface="Georgia"/>
                <a:cs typeface="Georgia"/>
              </a:rPr>
              <a:t/>
            </a:r>
            <a:br>
              <a:rPr lang="en-US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Continuous improvement</a:t>
            </a:r>
            <a:b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</a:b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>
          <a:xfrm>
            <a:off x="244261" y="1271003"/>
            <a:ext cx="8899739" cy="5140325"/>
          </a:xfrm>
        </p:spPr>
        <p:txBody>
          <a:bodyPr/>
          <a:lstStyle/>
          <a:p>
            <a:pPr marL="360363" indent="-360363" algn="l" eaLnBrk="1" hangingPunct="1">
              <a:spcBef>
                <a:spcPct val="0"/>
              </a:spcBef>
              <a:spcAft>
                <a:spcPts val="600"/>
              </a:spcAft>
              <a:buSzPct val="100000"/>
              <a:defRPr/>
            </a:pPr>
            <a:r>
              <a:rPr lang="en-US" altLang="en-US" sz="2100" dirty="0"/>
              <a:t>PSR are</a:t>
            </a:r>
          </a:p>
          <a:p>
            <a:pPr marL="647700" lvl="1" algn="l">
              <a:spcBef>
                <a:spcPct val="0"/>
              </a:spcBef>
              <a:spcAft>
                <a:spcPts val="6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100" dirty="0">
                <a:solidFill>
                  <a:schemeClr val="tx1"/>
                </a:solidFill>
              </a:rPr>
              <a:t>Key process for nuclear safety and continuous improvement</a:t>
            </a:r>
          </a:p>
          <a:p>
            <a:pPr marL="647700" lvl="1" algn="l">
              <a:spcBef>
                <a:spcPct val="0"/>
              </a:spcBef>
              <a:spcAft>
                <a:spcPts val="6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100" dirty="0">
                <a:solidFill>
                  <a:schemeClr val="tx1"/>
                </a:solidFill>
              </a:rPr>
              <a:t>Used for identification of reasonably practicable improvement </a:t>
            </a:r>
            <a:r>
              <a:rPr lang="en-US" altLang="en-US" sz="2100" dirty="0" smtClean="0">
                <a:solidFill>
                  <a:schemeClr val="tx1"/>
                </a:solidFill>
              </a:rPr>
              <a:t>measures</a:t>
            </a:r>
            <a:endParaRPr lang="en-US" altLang="en-US" sz="2100" dirty="0">
              <a:solidFill>
                <a:schemeClr val="tx1"/>
              </a:solidFill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37424A"/>
                </a:solidFill>
              </a:defRPr>
            </a:lvl1pPr>
          </a:lstStyle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ASEM 4th Seminar on Nuclear Safety | 29 October 2015 | Dr. Hans Wanner, WENRA Chairman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2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37424A"/>
                </a:solidFill>
              </a:defRPr>
            </a:lvl1pPr>
          </a:lstStyle>
          <a:p>
            <a:fld id="{F0B8F010-8B03-0342-A8E0-A3E5BC7E4964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23" name="Bild 22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6783133" y="6068862"/>
            <a:ext cx="505462" cy="2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b="1" dirty="0">
                <a:solidFill>
                  <a:srgbClr val="3D4043"/>
                </a:solidFill>
                <a:latin typeface="Calibri" pitchFamily="34" charset="0"/>
              </a:rPr>
              <a:t>Time</a:t>
            </a:r>
          </a:p>
        </p:txBody>
      </p: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1271529" y="2627929"/>
            <a:ext cx="947785" cy="2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b="1" dirty="0">
                <a:solidFill>
                  <a:srgbClr val="3D4043"/>
                </a:solidFill>
                <a:latin typeface="Calibri" pitchFamily="34" charset="0"/>
              </a:rPr>
              <a:t>Safety level</a:t>
            </a: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755576" y="5087960"/>
            <a:ext cx="957109" cy="47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de-DE" sz="1200" dirty="0">
                <a:latin typeface="Calibri" pitchFamily="34" charset="0"/>
              </a:rPr>
              <a:t>Original safety level</a:t>
            </a:r>
          </a:p>
        </p:txBody>
      </p:sp>
      <p:sp>
        <p:nvSpPr>
          <p:cNvPr id="58" name="Text Box 11"/>
          <p:cNvSpPr txBox="1">
            <a:spLocks noChangeArrowheads="1"/>
          </p:cNvSpPr>
          <p:nvPr/>
        </p:nvSpPr>
        <p:spPr bwMode="auto">
          <a:xfrm>
            <a:off x="1538447" y="5172302"/>
            <a:ext cx="3200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dirty="0">
                <a:solidFill>
                  <a:srgbClr val="FF6600"/>
                </a:solidFill>
                <a:latin typeface="Calibri" pitchFamily="34" charset="0"/>
                <a:sym typeface="Wingdings" pitchFamily="2" charset="2"/>
              </a:rPr>
              <a:t></a:t>
            </a:r>
            <a:endParaRPr lang="en-US" altLang="de-DE" sz="1200" dirty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59" name="Line 12"/>
          <p:cNvSpPr>
            <a:spLocks noChangeShapeType="1"/>
          </p:cNvSpPr>
          <p:nvPr/>
        </p:nvSpPr>
        <p:spPr bwMode="auto">
          <a:xfrm flipV="1">
            <a:off x="1738635" y="4957284"/>
            <a:ext cx="1968521" cy="344769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0" name="Line 13"/>
          <p:cNvSpPr>
            <a:spLocks noChangeShapeType="1"/>
          </p:cNvSpPr>
          <p:nvPr/>
        </p:nvSpPr>
        <p:spPr bwMode="auto">
          <a:xfrm>
            <a:off x="3718279" y="4979528"/>
            <a:ext cx="0" cy="1101258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auto">
          <a:xfrm>
            <a:off x="3347864" y="6068862"/>
            <a:ext cx="724691" cy="2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dirty="0">
                <a:latin typeface="Calibri" pitchFamily="34" charset="0"/>
              </a:rPr>
              <a:t>10 years</a:t>
            </a:r>
          </a:p>
        </p:txBody>
      </p:sp>
      <p:sp>
        <p:nvSpPr>
          <p:cNvPr id="62" name="Line 15"/>
          <p:cNvSpPr>
            <a:spLocks noChangeShapeType="1"/>
          </p:cNvSpPr>
          <p:nvPr/>
        </p:nvSpPr>
        <p:spPr bwMode="auto">
          <a:xfrm flipV="1">
            <a:off x="3708392" y="4613751"/>
            <a:ext cx="455984" cy="344769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>
            <a:off x="5710278" y="4378012"/>
            <a:ext cx="11353" cy="170277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5364088" y="6068862"/>
            <a:ext cx="724691" cy="2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dirty="0">
                <a:latin typeface="Calibri" pitchFamily="34" charset="0"/>
              </a:rPr>
              <a:t>20 years</a:t>
            </a:r>
          </a:p>
        </p:txBody>
      </p:sp>
      <p:sp>
        <p:nvSpPr>
          <p:cNvPr id="65" name="Line 19"/>
          <p:cNvSpPr>
            <a:spLocks noChangeShapeType="1"/>
          </p:cNvSpPr>
          <p:nvPr/>
        </p:nvSpPr>
        <p:spPr bwMode="auto">
          <a:xfrm flipV="1">
            <a:off x="5689271" y="4025542"/>
            <a:ext cx="455985" cy="344769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6" name="Line 20"/>
          <p:cNvSpPr>
            <a:spLocks noChangeShapeType="1"/>
          </p:cNvSpPr>
          <p:nvPr/>
        </p:nvSpPr>
        <p:spPr bwMode="auto">
          <a:xfrm flipV="1">
            <a:off x="6141733" y="3948309"/>
            <a:ext cx="589443" cy="77851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7" name="Line 21"/>
          <p:cNvSpPr>
            <a:spLocks noChangeShapeType="1"/>
          </p:cNvSpPr>
          <p:nvPr/>
        </p:nvSpPr>
        <p:spPr bwMode="auto">
          <a:xfrm flipV="1">
            <a:off x="6741144" y="3889497"/>
            <a:ext cx="445287" cy="58810"/>
          </a:xfrm>
          <a:prstGeom prst="line">
            <a:avLst/>
          </a:prstGeom>
          <a:noFill/>
          <a:ln w="38100">
            <a:solidFill>
              <a:srgbClr val="FF6600"/>
            </a:solidFill>
            <a:prstDash val="sysDot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3457006" y="5069208"/>
            <a:ext cx="538930" cy="276999"/>
          </a:xfrm>
          <a:prstGeom prst="rect">
            <a:avLst/>
          </a:prstGeom>
          <a:solidFill>
            <a:srgbClr val="5F5F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b="1" dirty="0">
                <a:solidFill>
                  <a:srgbClr val="FF6600"/>
                </a:solidFill>
                <a:latin typeface="Calibri" pitchFamily="34" charset="0"/>
              </a:rPr>
              <a:t>PSR 1</a:t>
            </a:r>
          </a:p>
        </p:txBody>
      </p:sp>
      <p:sp>
        <p:nvSpPr>
          <p:cNvPr id="69" name="Text Box 23"/>
          <p:cNvSpPr txBox="1">
            <a:spLocks noChangeArrowheads="1"/>
          </p:cNvSpPr>
          <p:nvPr/>
        </p:nvSpPr>
        <p:spPr bwMode="auto">
          <a:xfrm>
            <a:off x="5436096" y="5060750"/>
            <a:ext cx="538930" cy="276999"/>
          </a:xfrm>
          <a:prstGeom prst="rect">
            <a:avLst/>
          </a:prstGeom>
          <a:solidFill>
            <a:srgbClr val="5F5F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de-DE" sz="1200" b="1" dirty="0">
                <a:solidFill>
                  <a:srgbClr val="FF6600"/>
                </a:solidFill>
                <a:latin typeface="Calibri" pitchFamily="34" charset="0"/>
              </a:rPr>
              <a:t>PSR 2</a:t>
            </a:r>
          </a:p>
        </p:txBody>
      </p:sp>
      <p:sp>
        <p:nvSpPr>
          <p:cNvPr id="70" name="Text Box 24"/>
          <p:cNvSpPr txBox="1">
            <a:spLocks noChangeArrowheads="1"/>
          </p:cNvSpPr>
          <p:nvPr/>
        </p:nvSpPr>
        <p:spPr bwMode="auto">
          <a:xfrm>
            <a:off x="1717301" y="2974021"/>
            <a:ext cx="4403743" cy="23250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n-US" altLang="de-DE" sz="1200" dirty="0">
                <a:solidFill>
                  <a:srgbClr val="FF6600"/>
                </a:solidFill>
                <a:latin typeface="+mn-lt"/>
                <a:cs typeface="Arial" charset="0"/>
              </a:rPr>
              <a:t>Safety level (new </a:t>
            </a:r>
            <a:r>
              <a:rPr lang="en-US" altLang="de-DE" sz="1200" dirty="0" smtClean="0">
                <a:solidFill>
                  <a:srgbClr val="FF6600"/>
                </a:solidFill>
                <a:latin typeface="+mn-lt"/>
                <a:cs typeface="Arial" charset="0"/>
              </a:rPr>
              <a:t>reactors</a:t>
            </a:r>
            <a:r>
              <a:rPr lang="en-US" altLang="de-DE" sz="1200" dirty="0">
                <a:solidFill>
                  <a:srgbClr val="FF6600"/>
                </a:solidFill>
                <a:latin typeface="+mn-lt"/>
                <a:cs typeface="Arial" charset="0"/>
              </a:rPr>
              <a:t>, modern </a:t>
            </a:r>
            <a:r>
              <a:rPr lang="en-US" altLang="de-DE" sz="1200" dirty="0" smtClean="0">
                <a:solidFill>
                  <a:srgbClr val="FF6600"/>
                </a:solidFill>
                <a:latin typeface="+mn-lt"/>
                <a:cs typeface="Arial" charset="0"/>
              </a:rPr>
              <a:t>standards)</a:t>
            </a:r>
            <a:endParaRPr lang="en-US" altLang="de-DE" sz="1200" dirty="0">
              <a:solidFill>
                <a:srgbClr val="FF6600"/>
              </a:solidFill>
              <a:latin typeface="+mn-lt"/>
              <a:cs typeface="Arial" charset="0"/>
            </a:endParaRPr>
          </a:p>
        </p:txBody>
      </p:sp>
      <p:sp>
        <p:nvSpPr>
          <p:cNvPr id="72" name="Line 29"/>
          <p:cNvSpPr>
            <a:spLocks noChangeShapeType="1"/>
          </p:cNvSpPr>
          <p:nvPr/>
        </p:nvSpPr>
        <p:spPr bwMode="auto">
          <a:xfrm>
            <a:off x="6257248" y="3278614"/>
            <a:ext cx="9886" cy="664824"/>
          </a:xfrm>
          <a:prstGeom prst="line">
            <a:avLst/>
          </a:prstGeom>
          <a:noFill/>
          <a:ln w="25400">
            <a:solidFill>
              <a:srgbClr val="72727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73" name="Text Box 30"/>
          <p:cNvSpPr txBox="1">
            <a:spLocks noChangeArrowheads="1"/>
          </p:cNvSpPr>
          <p:nvPr/>
        </p:nvSpPr>
        <p:spPr bwMode="auto">
          <a:xfrm>
            <a:off x="6372200" y="3327666"/>
            <a:ext cx="1325941" cy="47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 algn="ctr">
                <a:solidFill>
                  <a:schemeClr val="hlink"/>
                </a:solidFill>
                <a:miter lim="800000"/>
                <a:headEnd type="none" w="med" len="lg"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en-US" altLang="de-DE" sz="1200" dirty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Impractical enhancement</a:t>
            </a:r>
          </a:p>
        </p:txBody>
      </p:sp>
      <p:sp>
        <p:nvSpPr>
          <p:cNvPr id="75" name="Line 32"/>
          <p:cNvSpPr>
            <a:spLocks noChangeShapeType="1"/>
          </p:cNvSpPr>
          <p:nvPr/>
        </p:nvSpPr>
        <p:spPr bwMode="auto">
          <a:xfrm>
            <a:off x="1698474" y="3222959"/>
            <a:ext cx="5326979" cy="0"/>
          </a:xfrm>
          <a:prstGeom prst="line">
            <a:avLst/>
          </a:prstGeom>
          <a:noFill/>
          <a:ln w="38100">
            <a:solidFill>
              <a:srgbClr val="3D4043"/>
            </a:solidFill>
            <a:prstDash val="dash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>
              <a:ln>
                <a:solidFill>
                  <a:srgbClr val="3D4043"/>
                </a:solidFill>
              </a:ln>
            </a:endParaRPr>
          </a:p>
        </p:txBody>
      </p:sp>
      <p:sp>
        <p:nvSpPr>
          <p:cNvPr id="78" name="Line 16"/>
          <p:cNvSpPr>
            <a:spLocks noChangeShapeType="1"/>
          </p:cNvSpPr>
          <p:nvPr/>
        </p:nvSpPr>
        <p:spPr bwMode="auto">
          <a:xfrm flipV="1">
            <a:off x="4131014" y="4370311"/>
            <a:ext cx="1558257" cy="254561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79" name="Text Box 35"/>
          <p:cNvSpPr txBox="1">
            <a:spLocks noChangeArrowheads="1"/>
          </p:cNvSpPr>
          <p:nvPr/>
        </p:nvSpPr>
        <p:spPr bwMode="auto">
          <a:xfrm>
            <a:off x="6372200" y="4041848"/>
            <a:ext cx="1870898" cy="55665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en-US" altLang="de-DE" sz="1200" dirty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Reasonably practicable safety enhancement</a:t>
            </a:r>
          </a:p>
          <a:p>
            <a:pPr algn="l" eaLnBrk="1" hangingPunct="1">
              <a:lnSpc>
                <a:spcPct val="80000"/>
              </a:lnSpc>
            </a:pPr>
            <a:r>
              <a:rPr lang="en-US" altLang="de-DE" sz="1200" dirty="0">
                <a:solidFill>
                  <a:srgbClr val="FF6600"/>
                </a:solidFill>
                <a:latin typeface="Calibri" pitchFamily="34" charset="0"/>
                <a:cs typeface="Arial" charset="0"/>
              </a:rPr>
              <a:t>(required)</a:t>
            </a:r>
          </a:p>
        </p:txBody>
      </p:sp>
      <p:sp>
        <p:nvSpPr>
          <p:cNvPr id="80" name="Line 36"/>
          <p:cNvSpPr>
            <a:spLocks noChangeShapeType="1"/>
          </p:cNvSpPr>
          <p:nvPr/>
        </p:nvSpPr>
        <p:spPr bwMode="auto">
          <a:xfrm flipH="1">
            <a:off x="6257708" y="4057671"/>
            <a:ext cx="1236" cy="375662"/>
          </a:xfrm>
          <a:prstGeom prst="line">
            <a:avLst/>
          </a:prstGeom>
          <a:noFill/>
          <a:ln w="25400">
            <a:solidFill>
              <a:srgbClr val="FF6600"/>
            </a:solidFill>
            <a:prstDash val="solid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1200"/>
          </a:p>
        </p:txBody>
      </p:sp>
      <p:sp>
        <p:nvSpPr>
          <p:cNvPr id="86" name="Line 32"/>
          <p:cNvSpPr>
            <a:spLocks noChangeShapeType="1"/>
          </p:cNvSpPr>
          <p:nvPr/>
        </p:nvSpPr>
        <p:spPr bwMode="auto">
          <a:xfrm flipV="1">
            <a:off x="1712685" y="5587440"/>
            <a:ext cx="5473744" cy="0"/>
          </a:xfrm>
          <a:prstGeom prst="line">
            <a:avLst/>
          </a:prstGeom>
          <a:noFill/>
          <a:ln w="38100">
            <a:solidFill>
              <a:srgbClr val="3D4043"/>
            </a:solidFill>
            <a:prstDash val="dash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>
              <a:ln>
                <a:solidFill>
                  <a:srgbClr val="3D4043"/>
                </a:solidFill>
              </a:ln>
            </a:endParaRPr>
          </a:p>
        </p:txBody>
      </p:sp>
      <p:sp>
        <p:nvSpPr>
          <p:cNvPr id="87" name="Text Box 24"/>
          <p:cNvSpPr txBox="1">
            <a:spLocks noChangeArrowheads="1"/>
          </p:cNvSpPr>
          <p:nvPr/>
        </p:nvSpPr>
        <p:spPr bwMode="auto">
          <a:xfrm>
            <a:off x="1699938" y="5587440"/>
            <a:ext cx="4463591" cy="23250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n-US" altLang="de-DE" sz="1200" dirty="0">
                <a:solidFill>
                  <a:srgbClr val="FF6600"/>
                </a:solidFill>
                <a:latin typeface="+mn-lt"/>
                <a:cs typeface="Arial" charset="0"/>
              </a:rPr>
              <a:t>Original safety </a:t>
            </a:r>
            <a:r>
              <a:rPr lang="en-US" altLang="de-DE" sz="1200" dirty="0" smtClean="0">
                <a:solidFill>
                  <a:srgbClr val="FF6600"/>
                </a:solidFill>
                <a:latin typeface="+mn-lt"/>
                <a:cs typeface="Arial" charset="0"/>
              </a:rPr>
              <a:t>requirements</a:t>
            </a:r>
            <a:endParaRPr lang="en-US" altLang="de-DE" sz="1200" dirty="0">
              <a:solidFill>
                <a:srgbClr val="FF6600"/>
              </a:solidFill>
              <a:latin typeface="+mn-lt"/>
              <a:cs typeface="Arial" charset="0"/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1712685" y="6080785"/>
            <a:ext cx="5546583" cy="0"/>
          </a:xfrm>
          <a:prstGeom prst="straightConnector1">
            <a:avLst/>
          </a:prstGeom>
          <a:ln>
            <a:solidFill>
              <a:srgbClr val="3D404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Line 32"/>
          <p:cNvSpPr>
            <a:spLocks noChangeShapeType="1"/>
          </p:cNvSpPr>
          <p:nvPr/>
        </p:nvSpPr>
        <p:spPr bwMode="auto">
          <a:xfrm flipV="1">
            <a:off x="1712684" y="4469415"/>
            <a:ext cx="3384071" cy="0"/>
          </a:xfrm>
          <a:prstGeom prst="line">
            <a:avLst/>
          </a:prstGeom>
          <a:noFill/>
          <a:ln w="38100">
            <a:solidFill>
              <a:srgbClr val="FF6600"/>
            </a:solidFill>
            <a:prstDash val="dash"/>
            <a:round/>
            <a:headEnd type="none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20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0" name="Text Box 24"/>
          <p:cNvSpPr txBox="1">
            <a:spLocks noChangeArrowheads="1"/>
          </p:cNvSpPr>
          <p:nvPr/>
        </p:nvSpPr>
        <p:spPr bwMode="auto">
          <a:xfrm>
            <a:off x="1712684" y="4214052"/>
            <a:ext cx="4463591" cy="23250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n-US" altLang="de-DE" sz="1200" dirty="0">
                <a:solidFill>
                  <a:srgbClr val="FF6600"/>
                </a:solidFill>
                <a:latin typeface="+mn-lt"/>
                <a:cs typeface="Arial" charset="0"/>
              </a:rPr>
              <a:t>Safety level </a:t>
            </a:r>
            <a:r>
              <a:rPr lang="en-US" altLang="de-DE" sz="1200" dirty="0" smtClean="0">
                <a:solidFill>
                  <a:srgbClr val="FF6600"/>
                </a:solidFill>
                <a:latin typeface="+mn-lt"/>
                <a:cs typeface="Arial" charset="0"/>
              </a:rPr>
              <a:t>(existing reactors)</a:t>
            </a:r>
            <a:endParaRPr lang="en-US" altLang="de-DE" sz="1200" dirty="0">
              <a:solidFill>
                <a:srgbClr val="FF66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3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163513" y="0"/>
            <a:ext cx="8980487" cy="1050925"/>
          </a:xfrm>
        </p:spPr>
        <p:txBody>
          <a:bodyPr/>
          <a:lstStyle/>
          <a:p>
            <a:r>
              <a:rPr lang="en-US" sz="2800" dirty="0" smtClean="0">
                <a:latin typeface="Georgia"/>
                <a:cs typeface="Georgia"/>
              </a:rPr>
              <a:t/>
            </a:r>
            <a:br>
              <a:rPr lang="en-US" sz="2800" dirty="0" smtClean="0">
                <a:latin typeface="Georgia"/>
                <a:cs typeface="Georgia"/>
              </a:rPr>
            </a:br>
            <a:r>
              <a:rPr lang="en-US" sz="2800" dirty="0" smtClean="0">
                <a:latin typeface="Georgia"/>
                <a:cs typeface="Georgia"/>
              </a:rPr>
              <a:t/>
            </a:r>
            <a:br>
              <a:rPr lang="en-US" sz="2800" dirty="0" smtClean="0">
                <a:latin typeface="Georgia"/>
                <a:cs typeface="Georgia"/>
              </a:rPr>
            </a:br>
            <a:r>
              <a:rPr lang="en-US" sz="2800" dirty="0" smtClean="0">
                <a:latin typeface="Georgia"/>
                <a:cs typeface="Georgia"/>
              </a:rPr>
              <a:t>05 Additional Activities </a:t>
            </a:r>
            <a:br>
              <a:rPr lang="en-US" sz="2800" dirty="0" smtClean="0">
                <a:latin typeface="Georgia"/>
                <a:cs typeface="Georgia"/>
              </a:rPr>
            </a:b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>Vienna Declaration on Nuclear Safety </a:t>
            </a:r>
            <a:b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</a:b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/>
            </a:r>
            <a:b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</a:br>
            <a:endParaRPr lang="de-DE" b="0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46342" y="864144"/>
            <a:ext cx="8101657" cy="5140325"/>
          </a:xfrm>
        </p:spPr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marL="0" indent="0" algn="l">
              <a:buNone/>
            </a:pPr>
            <a:r>
              <a:rPr lang="en-GB" sz="2200" dirty="0" smtClean="0"/>
              <a:t>(1) “</a:t>
            </a:r>
            <a:r>
              <a:rPr lang="en-GB" sz="2200" dirty="0" smtClean="0">
                <a:solidFill>
                  <a:srgbClr val="FF6600"/>
                </a:solidFill>
              </a:rPr>
              <a:t>New nuclear power plants </a:t>
            </a:r>
            <a:r>
              <a:rPr lang="en-GB" sz="2200" dirty="0" smtClean="0"/>
              <a:t>are to be designed, sited, and constructed, consistent with the objective of </a:t>
            </a:r>
            <a:r>
              <a:rPr lang="en-GB" sz="2200" dirty="0" smtClean="0">
                <a:solidFill>
                  <a:srgbClr val="FF6600"/>
                </a:solidFill>
              </a:rPr>
              <a:t>preventing accidents </a:t>
            </a:r>
            <a:r>
              <a:rPr lang="en-GB" sz="2200" dirty="0" smtClean="0"/>
              <a:t>(…) and, should an accident occur (…) avoiding early radioactive releases or radioactive releases large enough to require long-term protective measures and actions.” </a:t>
            </a:r>
          </a:p>
          <a:p>
            <a:pPr marL="0" indent="0">
              <a:buNone/>
            </a:pPr>
            <a:endParaRPr lang="en-GB" sz="2200" dirty="0" smtClean="0"/>
          </a:p>
          <a:p>
            <a:pPr marL="0" indent="0" algn="l">
              <a:buNone/>
            </a:pPr>
            <a:r>
              <a:rPr lang="en-GB" sz="2200" dirty="0" smtClean="0"/>
              <a:t>(2) “Comprehensive and systematic </a:t>
            </a:r>
            <a:r>
              <a:rPr lang="en-GB" sz="2200" dirty="0" smtClean="0">
                <a:solidFill>
                  <a:srgbClr val="FF6600"/>
                </a:solidFill>
              </a:rPr>
              <a:t>safety assessments </a:t>
            </a:r>
            <a:r>
              <a:rPr lang="en-GB" sz="2200" dirty="0" smtClean="0"/>
              <a:t>are to be carried out periodically and regularly </a:t>
            </a:r>
            <a:r>
              <a:rPr lang="en-GB" sz="2200" dirty="0" smtClean="0">
                <a:solidFill>
                  <a:srgbClr val="FF6600"/>
                </a:solidFill>
              </a:rPr>
              <a:t>for existing installations </a:t>
            </a:r>
            <a:r>
              <a:rPr lang="en-GB" sz="2200" dirty="0" smtClean="0"/>
              <a:t>throughout their lifetime in order to identify safety improvements that are oriented </a:t>
            </a:r>
            <a:r>
              <a:rPr lang="en-GB" sz="2200" dirty="0" smtClean="0">
                <a:solidFill>
                  <a:srgbClr val="FF6600"/>
                </a:solidFill>
              </a:rPr>
              <a:t>to meet the above objectives</a:t>
            </a:r>
            <a:r>
              <a:rPr lang="en-GB" sz="2200" dirty="0" smtClean="0"/>
              <a:t>. Reasonably practicable or achievable </a:t>
            </a:r>
            <a:r>
              <a:rPr lang="en-GB" sz="2200" dirty="0" smtClean="0">
                <a:solidFill>
                  <a:srgbClr val="FF6600"/>
                </a:solidFill>
              </a:rPr>
              <a:t>safety improvements</a:t>
            </a:r>
            <a:r>
              <a:rPr lang="en-GB" sz="2200" dirty="0" smtClean="0"/>
              <a:t> are to be implemented in a timely manner.” </a:t>
            </a:r>
            <a:endParaRPr lang="en-GB" sz="220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rgbClr val="37424A"/>
                </a:solidFill>
              </a:defRPr>
            </a:lvl1pPr>
          </a:lstStyle>
          <a:p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ASEM 4th Seminar on Nuclear Safety | 29 October 2015 | Dr. Hans Wanner, WENRA Chairman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2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000">
                <a:solidFill>
                  <a:srgbClr val="37424A"/>
                </a:solidFill>
              </a:defRPr>
            </a:lvl1pPr>
          </a:lstStyle>
          <a:p>
            <a:fld id="{F0B8F010-8B03-0342-A8E0-A3E5BC7E4964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23" name="Bild 22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Georgia"/>
                <a:cs typeface="Georgia"/>
              </a:rPr>
              <a:t/>
            </a:r>
            <a:br>
              <a:rPr lang="en-US" sz="2800" dirty="0" smtClean="0">
                <a:latin typeface="Georgia"/>
                <a:cs typeface="Georgia"/>
              </a:rPr>
            </a:br>
            <a:r>
              <a:rPr lang="en-US" sz="2800" dirty="0" smtClean="0">
                <a:latin typeface="Georgia"/>
                <a:cs typeface="Georgia"/>
              </a:rPr>
              <a:t>05 </a:t>
            </a:r>
            <a:r>
              <a:rPr lang="en-US" sz="2800" dirty="0">
                <a:latin typeface="Georgia"/>
                <a:cs typeface="Georgia"/>
              </a:rPr>
              <a:t>Additional Activities</a:t>
            </a:r>
            <a:br>
              <a:rPr lang="en-US" sz="2800" dirty="0">
                <a:latin typeface="Georgia"/>
                <a:cs typeface="Georgia"/>
              </a:rPr>
            </a:br>
            <a:r>
              <a:rPr lang="en-GB" sz="2800" dirty="0">
                <a:solidFill>
                  <a:srgbClr val="6E7072"/>
                </a:solidFill>
                <a:latin typeface="Georgia"/>
                <a:cs typeface="Georgia"/>
              </a:rPr>
              <a:t>Recommendation in connection with Flaw Indications found in Belgian reactors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Inhaltsplatzhalter 7"/>
          <p:cNvSpPr txBox="1">
            <a:spLocks noGrp="1"/>
          </p:cNvSpPr>
          <p:nvPr>
            <p:ph idx="1"/>
          </p:nvPr>
        </p:nvSpPr>
        <p:spPr>
          <a:xfrm>
            <a:off x="293689" y="1176338"/>
            <a:ext cx="5502447" cy="451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endParaRPr lang="en-GB" sz="2000" dirty="0" smtClean="0">
              <a:solidFill>
                <a:srgbClr val="FF6600"/>
              </a:solidFill>
              <a:latin typeface="+mn-lt"/>
              <a:cs typeface="Calibri"/>
            </a:endParaRPr>
          </a:p>
          <a:p>
            <a:pPr marL="0" indent="0" algn="l">
              <a:spcAft>
                <a:spcPts val="1200"/>
              </a:spcAft>
              <a:buClr>
                <a:schemeClr val="tx1"/>
              </a:buClr>
              <a:buNone/>
              <a:defRPr/>
            </a:pPr>
            <a:r>
              <a:rPr lang="en-GB" sz="2200" dirty="0" smtClean="0">
                <a:solidFill>
                  <a:srgbClr val="FF6600"/>
                </a:solidFill>
                <a:cs typeface="Calibri"/>
              </a:rPr>
              <a:t>Two-step verification of materials quality and structural integrity of reactor pressure vessels + countries feedbacks :</a:t>
            </a:r>
            <a:endParaRPr lang="en-GB" sz="2200" dirty="0" smtClean="0">
              <a:cs typeface="Calibri"/>
            </a:endParaRPr>
          </a:p>
          <a:p>
            <a:pPr marL="457200" indent="-457200" algn="l">
              <a:spcAft>
                <a:spcPts val="600"/>
              </a:spcAft>
              <a:buSzPct val="100000"/>
              <a:buFont typeface="+mj-lt"/>
              <a:buAutoNum type="arabicPeriod"/>
              <a:defRPr/>
            </a:pPr>
            <a:r>
              <a:rPr lang="en-GB" sz="2200" dirty="0" smtClean="0">
                <a:cs typeface="Calibri"/>
              </a:rPr>
              <a:t>Comprehensive review of RPV manufacturing and inspection records</a:t>
            </a:r>
          </a:p>
          <a:p>
            <a:pPr marL="457200" indent="-457200" algn="l">
              <a:spcAft>
                <a:spcPts val="600"/>
              </a:spcAft>
              <a:buSzPct val="100000"/>
              <a:buFont typeface="+mj-lt"/>
              <a:buAutoNum type="arabicPeriod"/>
              <a:defRPr/>
            </a:pPr>
            <a:r>
              <a:rPr lang="en-GB" sz="2200" dirty="0" smtClean="0">
                <a:cs typeface="Calibri"/>
              </a:rPr>
              <a:t>Examination of the base material of the vessels</a:t>
            </a:r>
          </a:p>
          <a:p>
            <a:pPr marL="457200" indent="-457200" algn="l">
              <a:spcAft>
                <a:spcPts val="600"/>
              </a:spcAft>
              <a:buSzPct val="100000"/>
              <a:buFont typeface="+mj-lt"/>
              <a:buAutoNum type="arabicPeriod"/>
              <a:defRPr/>
            </a:pPr>
            <a:r>
              <a:rPr lang="de-DE" altLang="fr-FR" sz="2200" dirty="0" err="1" smtClean="0">
                <a:latin typeface="Calibri" panose="020F0502020204030204" pitchFamily="34" charset="0"/>
              </a:rPr>
              <a:t>Document</a:t>
            </a:r>
            <a:r>
              <a:rPr lang="de-DE" altLang="fr-FR" sz="2200" dirty="0" smtClean="0">
                <a:latin typeface="Calibri" panose="020F0502020204030204" pitchFamily="34" charset="0"/>
              </a:rPr>
              <a:t> </a:t>
            </a:r>
            <a:r>
              <a:rPr lang="de-DE" altLang="fr-FR" sz="2200" dirty="0">
                <a:latin typeface="Calibri" panose="020F0502020204030204" pitchFamily="34" charset="0"/>
              </a:rPr>
              <a:t>on </a:t>
            </a:r>
            <a:r>
              <a:rPr lang="de-DE" altLang="fr-FR" sz="2200" dirty="0" err="1">
                <a:latin typeface="Calibri" panose="020F0502020204030204" pitchFamily="34" charset="0"/>
              </a:rPr>
              <a:t>activities</a:t>
            </a:r>
            <a:r>
              <a:rPr lang="de-DE" altLang="fr-FR" sz="2200" dirty="0">
                <a:latin typeface="Calibri" panose="020F0502020204030204" pitchFamily="34" charset="0"/>
              </a:rPr>
              <a:t> in </a:t>
            </a:r>
            <a:r>
              <a:rPr lang="de-DE" altLang="fr-FR" sz="2200" dirty="0" smtClean="0">
                <a:latin typeface="Calibri" panose="020F0502020204030204" pitchFamily="34" charset="0"/>
              </a:rPr>
              <a:t>countries </a:t>
            </a:r>
            <a:r>
              <a:rPr lang="de-DE" altLang="fr-FR" sz="2200" dirty="0" err="1" smtClean="0">
                <a:latin typeface="Calibri" panose="020F0502020204030204" pitchFamily="34" charset="0"/>
              </a:rPr>
              <a:t>following</a:t>
            </a:r>
            <a:r>
              <a:rPr lang="de-DE" altLang="fr-FR" sz="2200" dirty="0" smtClean="0">
                <a:latin typeface="Calibri" panose="020F0502020204030204" pitchFamily="34" charset="0"/>
              </a:rPr>
              <a:t> </a:t>
            </a:r>
            <a:r>
              <a:rPr lang="de-DE" altLang="fr-FR" sz="2200" dirty="0">
                <a:latin typeface="Calibri" panose="020F0502020204030204" pitchFamily="34" charset="0"/>
              </a:rPr>
              <a:t>WENRA </a:t>
            </a:r>
            <a:r>
              <a:rPr lang="de-DE" altLang="fr-FR" sz="2200" dirty="0" err="1" smtClean="0">
                <a:latin typeface="Calibri" panose="020F0502020204030204" pitchFamily="34" charset="0"/>
              </a:rPr>
              <a:t>recommendation</a:t>
            </a:r>
            <a:r>
              <a:rPr lang="de-DE" altLang="fr-FR" sz="2200" dirty="0" smtClean="0">
                <a:latin typeface="Calibri" panose="020F0502020204030204" pitchFamily="34" charset="0"/>
              </a:rPr>
              <a:t> </a:t>
            </a:r>
            <a:r>
              <a:rPr lang="de-DE" altLang="fr-FR" sz="2200" dirty="0" err="1" smtClean="0">
                <a:latin typeface="Calibri" panose="020F0502020204030204" pitchFamily="34" charset="0"/>
              </a:rPr>
              <a:t>published</a:t>
            </a:r>
            <a:r>
              <a:rPr lang="de-DE" altLang="fr-FR" sz="2200" dirty="0" smtClean="0">
                <a:latin typeface="Calibri" panose="020F0502020204030204" pitchFamily="34" charset="0"/>
              </a:rPr>
              <a:t> </a:t>
            </a:r>
            <a:r>
              <a:rPr lang="de-DE" altLang="fr-FR" sz="2200" dirty="0">
                <a:latin typeface="Calibri" panose="020F0502020204030204" pitchFamily="34" charset="0"/>
              </a:rPr>
              <a:t>on </a:t>
            </a:r>
            <a:r>
              <a:rPr lang="de-DE" altLang="fr-FR" sz="2200" dirty="0" err="1" smtClean="0">
                <a:latin typeface="Calibri" panose="020F0502020204030204" pitchFamily="34" charset="0"/>
              </a:rPr>
              <a:t>website</a:t>
            </a:r>
            <a:r>
              <a:rPr lang="de-DE" altLang="fr-FR" sz="2200" dirty="0">
                <a:latin typeface="Calibri" panose="020F0502020204030204" pitchFamily="34" charset="0"/>
              </a:rPr>
              <a:t> </a:t>
            </a:r>
            <a:r>
              <a:rPr lang="en-GB" sz="2200" dirty="0" smtClean="0">
                <a:cs typeface="Calibri"/>
                <a:hlinkClick r:id="rId2"/>
              </a:rPr>
              <a:t>www.wenra.org</a:t>
            </a:r>
            <a:r>
              <a:rPr lang="en-GB" sz="2200" dirty="0" smtClean="0">
                <a:cs typeface="Calibri"/>
              </a:rPr>
              <a:t>  </a:t>
            </a:r>
            <a:endParaRPr lang="en-GB" sz="2200" dirty="0">
              <a:cs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34977"/>
            <a:ext cx="2700288" cy="3853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1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sz="2800" dirty="0" smtClean="0"/>
              <a:t>05 Additional </a:t>
            </a:r>
            <a:r>
              <a:rPr lang="de-CH" sz="2800" dirty="0" err="1" smtClean="0"/>
              <a:t>Activities</a:t>
            </a:r>
            <a:r>
              <a:rPr lang="de-CH" sz="2800" dirty="0" smtClean="0"/>
              <a:t/>
            </a:r>
            <a:br>
              <a:rPr lang="de-CH" sz="2800" dirty="0" smtClean="0"/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HERCA-WENRA </a:t>
            </a: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>Harmonization Approach </a:t>
            </a: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for </a:t>
            </a: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>Emergency and Preparedness </a:t>
            </a: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/>
            </a:r>
            <a:b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</a:br>
            <a:endParaRPr lang="de-DE" sz="28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31534" y="1787847"/>
            <a:ext cx="8543925" cy="490388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de-CH" sz="2200" dirty="0" err="1" smtClean="0"/>
              <a:t>Before</a:t>
            </a:r>
            <a:r>
              <a:rPr lang="de-CH" sz="2200" dirty="0" smtClean="0"/>
              <a:t> an </a:t>
            </a:r>
            <a:r>
              <a:rPr lang="de-CH" sz="2200" dirty="0" err="1" smtClean="0"/>
              <a:t>Accident</a:t>
            </a:r>
            <a:endParaRPr lang="de-CH" sz="2200" dirty="0" smtClean="0"/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de-CH" sz="2000" dirty="0" err="1" smtClean="0"/>
              <a:t>Enhance</a:t>
            </a:r>
            <a:r>
              <a:rPr lang="de-CH" sz="2000" dirty="0" smtClean="0"/>
              <a:t> mutual </a:t>
            </a:r>
            <a:r>
              <a:rPr lang="de-CH" sz="2000" dirty="0" err="1" smtClean="0"/>
              <a:t>understanding</a:t>
            </a:r>
            <a:endParaRPr lang="de-CH" sz="2000" dirty="0"/>
          </a:p>
          <a:p>
            <a:pPr>
              <a:spcBef>
                <a:spcPts val="1200"/>
              </a:spcBef>
            </a:pPr>
            <a:r>
              <a:rPr lang="de-CH" sz="2200" dirty="0" smtClean="0"/>
              <a:t>In Case </a:t>
            </a:r>
            <a:r>
              <a:rPr lang="de-CH" sz="2200" dirty="0" err="1" smtClean="0"/>
              <a:t>of</a:t>
            </a:r>
            <a:r>
              <a:rPr lang="de-CH" sz="2200" dirty="0" smtClean="0"/>
              <a:t> an </a:t>
            </a:r>
            <a:r>
              <a:rPr lang="de-CH" sz="2200" dirty="0" err="1" smtClean="0"/>
              <a:t>Accident</a:t>
            </a:r>
            <a:endParaRPr lang="de-CH" sz="2200" dirty="0" smtClean="0"/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de-CH" sz="2000" dirty="0" smtClean="0"/>
              <a:t>Early </a:t>
            </a:r>
            <a:r>
              <a:rPr lang="de-CH" sz="2000" dirty="0" err="1" smtClean="0"/>
              <a:t>phase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an </a:t>
            </a:r>
            <a:r>
              <a:rPr lang="de-CH" sz="2000" dirty="0" err="1" smtClean="0"/>
              <a:t>accident</a:t>
            </a:r>
            <a:r>
              <a:rPr lang="de-CH" sz="2000" dirty="0" smtClean="0"/>
              <a:t> (</a:t>
            </a:r>
            <a:r>
              <a:rPr lang="de-CH" sz="2000" dirty="0" err="1" smtClean="0"/>
              <a:t>first</a:t>
            </a:r>
            <a:r>
              <a:rPr lang="de-CH" sz="2000" dirty="0" smtClean="0"/>
              <a:t> </a:t>
            </a:r>
            <a:r>
              <a:rPr lang="de-CH" sz="2000" dirty="0" err="1" smtClean="0"/>
              <a:t>hours</a:t>
            </a:r>
            <a:r>
              <a:rPr lang="de-CH" sz="2000" dirty="0" smtClean="0"/>
              <a:t>)</a:t>
            </a:r>
          </a:p>
          <a:p>
            <a:pPr marL="457200" lvl="1" indent="0">
              <a:spcAft>
                <a:spcPts val="600"/>
              </a:spcAft>
              <a:buClr>
                <a:srgbClr val="FF6600"/>
              </a:buClr>
              <a:buNone/>
            </a:pPr>
            <a:r>
              <a:rPr lang="de-CH" sz="2000" dirty="0" smtClean="0">
                <a:solidFill>
                  <a:srgbClr val="FF6600"/>
                </a:solidFill>
              </a:rPr>
              <a:t>Do </a:t>
            </a:r>
            <a:r>
              <a:rPr lang="de-CH" sz="2000" dirty="0" err="1" smtClean="0">
                <a:solidFill>
                  <a:srgbClr val="FF6600"/>
                </a:solidFill>
              </a:rPr>
              <a:t>the</a:t>
            </a:r>
            <a:r>
              <a:rPr lang="de-CH" sz="2000" dirty="0">
                <a:solidFill>
                  <a:srgbClr val="FF6600"/>
                </a:solidFill>
              </a:rPr>
              <a:t> </a:t>
            </a:r>
            <a:r>
              <a:rPr lang="de-CH" sz="2000" dirty="0" smtClean="0">
                <a:solidFill>
                  <a:srgbClr val="FF6600"/>
                </a:solidFill>
              </a:rPr>
              <a:t>same </a:t>
            </a:r>
            <a:r>
              <a:rPr lang="de-CH" sz="2000" dirty="0" err="1" smtClean="0">
                <a:solidFill>
                  <a:srgbClr val="FF6600"/>
                </a:solidFill>
              </a:rPr>
              <a:t>as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the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country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where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the</a:t>
            </a:r>
            <a:r>
              <a:rPr lang="de-CH" sz="2000" dirty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accident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occured</a:t>
            </a:r>
            <a:endParaRPr lang="de-CH" sz="2000" dirty="0">
              <a:solidFill>
                <a:srgbClr val="FF6600"/>
              </a:solidFill>
            </a:endParaRP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de-CH" sz="2000" dirty="0" smtClean="0"/>
              <a:t>Mid-term (after </a:t>
            </a:r>
            <a:r>
              <a:rPr lang="de-CH" sz="2000" dirty="0" err="1" smtClean="0"/>
              <a:t>the</a:t>
            </a:r>
            <a:r>
              <a:rPr lang="de-CH" sz="2000" dirty="0" smtClean="0"/>
              <a:t> </a:t>
            </a:r>
            <a:r>
              <a:rPr lang="de-CH" sz="2000" dirty="0" err="1" smtClean="0"/>
              <a:t>first</a:t>
            </a:r>
            <a:r>
              <a:rPr lang="de-CH" sz="2000" dirty="0" smtClean="0"/>
              <a:t> </a:t>
            </a:r>
            <a:r>
              <a:rPr lang="de-CH" sz="2000" dirty="0" err="1" smtClean="0"/>
              <a:t>hours</a:t>
            </a:r>
            <a:r>
              <a:rPr lang="de-CH" sz="2000" dirty="0" smtClean="0"/>
              <a:t>) </a:t>
            </a:r>
          </a:p>
          <a:p>
            <a:pPr marL="457200" lvl="1" indent="0">
              <a:buClr>
                <a:srgbClr val="FF6600"/>
              </a:buClr>
              <a:buNone/>
            </a:pPr>
            <a:r>
              <a:rPr lang="de-CH" sz="2000" dirty="0" err="1">
                <a:solidFill>
                  <a:srgbClr val="FF6600"/>
                </a:solidFill>
              </a:rPr>
              <a:t>Develop</a:t>
            </a:r>
            <a:r>
              <a:rPr lang="de-CH" sz="2000" dirty="0">
                <a:solidFill>
                  <a:srgbClr val="FF6600"/>
                </a:solidFill>
              </a:rPr>
              <a:t> a </a:t>
            </a:r>
            <a:r>
              <a:rPr lang="de-CH" sz="2000" dirty="0" err="1">
                <a:solidFill>
                  <a:srgbClr val="FF6600"/>
                </a:solidFill>
              </a:rPr>
              <a:t>common</a:t>
            </a:r>
            <a:r>
              <a:rPr lang="de-CH" sz="2000" dirty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situation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  <a:r>
              <a:rPr lang="de-CH" sz="2000" dirty="0" err="1" smtClean="0">
                <a:solidFill>
                  <a:srgbClr val="FF6600"/>
                </a:solidFill>
              </a:rPr>
              <a:t>report</a:t>
            </a:r>
            <a:r>
              <a:rPr lang="de-CH" sz="2000" dirty="0" smtClean="0">
                <a:solidFill>
                  <a:srgbClr val="FF6600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de-CH" sz="2200" dirty="0" err="1" smtClean="0"/>
              <a:t>Severe</a:t>
            </a:r>
            <a:r>
              <a:rPr lang="de-CH" sz="2200" dirty="0" smtClean="0"/>
              <a:t> </a:t>
            </a:r>
            <a:r>
              <a:rPr lang="de-CH" sz="2200" dirty="0" err="1" smtClean="0"/>
              <a:t>Accidents</a:t>
            </a:r>
            <a:r>
              <a:rPr lang="de-CH" sz="2200" dirty="0" smtClean="0"/>
              <a:t> </a:t>
            </a:r>
            <a:r>
              <a:rPr lang="de-CH" sz="2200" dirty="0" err="1" smtClean="0"/>
              <a:t>with</a:t>
            </a:r>
            <a:r>
              <a:rPr lang="de-CH" sz="2200" dirty="0" smtClean="0"/>
              <a:t> </a:t>
            </a:r>
            <a:r>
              <a:rPr lang="de-CH" sz="2200" dirty="0" err="1" smtClean="0"/>
              <a:t>little</a:t>
            </a:r>
            <a:r>
              <a:rPr lang="de-CH" sz="2200" dirty="0" smtClean="0"/>
              <a:t> </a:t>
            </a:r>
            <a:r>
              <a:rPr lang="de-CH" sz="2200" dirty="0" err="1" smtClean="0"/>
              <a:t>or</a:t>
            </a:r>
            <a:r>
              <a:rPr lang="de-CH" sz="2200" dirty="0" smtClean="0"/>
              <a:t> </a:t>
            </a:r>
            <a:r>
              <a:rPr lang="de-CH" sz="2200" dirty="0" err="1" smtClean="0"/>
              <a:t>no</a:t>
            </a:r>
            <a:r>
              <a:rPr lang="de-CH" sz="2200" dirty="0" smtClean="0"/>
              <a:t> </a:t>
            </a:r>
            <a:r>
              <a:rPr lang="de-CH" sz="2200" dirty="0" err="1" smtClean="0"/>
              <a:t>information</a:t>
            </a:r>
            <a:endParaRPr lang="de-CH" sz="2200" dirty="0" smtClean="0"/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de-CH" sz="2000" dirty="0" err="1" smtClean="0"/>
              <a:t>Use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Judgement</a:t>
            </a:r>
            <a:r>
              <a:rPr lang="de-CH" sz="2000" dirty="0" smtClean="0"/>
              <a:t> Evaluation </a:t>
            </a:r>
            <a:r>
              <a:rPr lang="de-CH" sz="2000" dirty="0" err="1" smtClean="0"/>
              <a:t>Factors</a:t>
            </a:r>
            <a:r>
              <a:rPr lang="de-CH" sz="2000" dirty="0" smtClean="0"/>
              <a:t> (JEFs) </a:t>
            </a:r>
          </a:p>
          <a:p>
            <a:pPr lvl="2"/>
            <a:r>
              <a:rPr lang="de-CH" sz="1600" dirty="0" err="1" smtClean="0"/>
              <a:t>Risk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Core </a:t>
            </a:r>
            <a:r>
              <a:rPr lang="de-CH" sz="1600" dirty="0" err="1" smtClean="0"/>
              <a:t>Melt</a:t>
            </a:r>
            <a:endParaRPr lang="de-CH" sz="1600" dirty="0" smtClean="0"/>
          </a:p>
          <a:p>
            <a:pPr lvl="2"/>
            <a:r>
              <a:rPr lang="de-CH" sz="1600" dirty="0" smtClean="0"/>
              <a:t>Containment </a:t>
            </a:r>
            <a:r>
              <a:rPr lang="de-CH" sz="1600" dirty="0" err="1" smtClean="0"/>
              <a:t>Integrity</a:t>
            </a:r>
            <a:endParaRPr lang="de-CH" sz="1600" dirty="0" smtClean="0"/>
          </a:p>
          <a:p>
            <a:pPr lvl="2"/>
            <a:r>
              <a:rPr lang="de-CH" sz="1600" dirty="0" smtClean="0"/>
              <a:t>Wind </a:t>
            </a:r>
            <a:r>
              <a:rPr lang="de-CH" sz="1600" dirty="0" err="1" smtClean="0"/>
              <a:t>Direction</a:t>
            </a:r>
            <a:r>
              <a:rPr lang="de-CH" sz="1600" dirty="0" smtClean="0"/>
              <a:t> </a:t>
            </a:r>
            <a:endParaRPr lang="de-CH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5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23850" y="1773238"/>
            <a:ext cx="8543925" cy="5140325"/>
          </a:xfrm>
        </p:spPr>
        <p:txBody>
          <a:bodyPr/>
          <a:lstStyle/>
          <a:p>
            <a:pPr marL="0" indent="0" algn="l">
              <a:spcAft>
                <a:spcPts val="1200"/>
              </a:spcAft>
              <a:buNone/>
            </a:pPr>
            <a:r>
              <a:rPr lang="en-US" sz="2200" dirty="0" smtClean="0">
                <a:solidFill>
                  <a:srgbClr val="FF6600"/>
                </a:solidFill>
              </a:rPr>
              <a:t>Protective Actions</a:t>
            </a:r>
          </a:p>
          <a:p>
            <a:pPr algn="l">
              <a:spcAft>
                <a:spcPts val="1200"/>
              </a:spcAft>
            </a:pPr>
            <a:r>
              <a:rPr lang="en-US" sz="2200" dirty="0" smtClean="0"/>
              <a:t>Evacuation </a:t>
            </a:r>
            <a:r>
              <a:rPr lang="en-US" sz="2200" dirty="0"/>
              <a:t>should be prepared up to 5 km around all nuclear power plants, and sheltering and ITB up to 20 km</a:t>
            </a:r>
          </a:p>
          <a:p>
            <a:pPr algn="l">
              <a:spcAft>
                <a:spcPts val="1200"/>
              </a:spcAft>
            </a:pPr>
            <a:r>
              <a:rPr lang="en-US" sz="2200" dirty="0"/>
              <a:t>A general strategy should be defined in order to be able to extend evacuation up to 20 km and sheltering and ITB up to 100 km</a:t>
            </a:r>
          </a:p>
          <a:p>
            <a:pPr algn="l">
              <a:spcAft>
                <a:spcPts val="1200"/>
              </a:spcAft>
            </a:pPr>
            <a:r>
              <a:rPr lang="en-US" sz="2200" dirty="0"/>
              <a:t>Radiation and nuclear safety Authorities should continue to promote compatible response arrangements and protection strategies in </a:t>
            </a:r>
            <a:r>
              <a:rPr lang="en-US" sz="2200" dirty="0" smtClean="0"/>
              <a:t>Europe</a:t>
            </a:r>
            <a:endParaRPr lang="en-US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9" name="Titel 5"/>
          <p:cNvSpPr>
            <a:spLocks noGrp="1"/>
          </p:cNvSpPr>
          <p:nvPr>
            <p:ph type="title"/>
          </p:nvPr>
        </p:nvSpPr>
        <p:spPr>
          <a:xfrm>
            <a:off x="163513" y="0"/>
            <a:ext cx="8980487" cy="1050925"/>
          </a:xfrm>
        </p:spPr>
        <p:txBody>
          <a:bodyPr/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sz="2800" dirty="0" smtClean="0"/>
              <a:t>05 Additional </a:t>
            </a:r>
            <a:r>
              <a:rPr lang="de-CH" sz="2800" dirty="0" err="1" smtClean="0"/>
              <a:t>Activities</a:t>
            </a:r>
            <a:r>
              <a:rPr lang="de-CH" sz="2800" dirty="0" smtClean="0"/>
              <a:t/>
            </a:r>
            <a:br>
              <a:rPr lang="de-CH" sz="2800" dirty="0" smtClean="0"/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HERCA-WENRA </a:t>
            </a: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>Harmonization Approach </a:t>
            </a: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for </a:t>
            </a:r>
            <a:r>
              <a:rPr lang="en-US" sz="2800" dirty="0" smtClean="0">
                <a:solidFill>
                  <a:srgbClr val="6E7072"/>
                </a:solidFill>
                <a:latin typeface="Georgia"/>
                <a:cs typeface="Georgia"/>
              </a:rPr>
              <a:t>Emergency and Preparedness </a:t>
            </a: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/>
            </a:r>
            <a:b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</a:b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2322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D4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8" descr="Wenra_Logo_W_110612.png"/>
          <p:cNvPicPr>
            <a:picLocks noChangeAspect="1"/>
          </p:cNvPicPr>
          <p:nvPr/>
        </p:nvPicPr>
        <p:blipFill>
          <a:blip r:embed="rId3"/>
          <a:srcRect r="50980"/>
          <a:stretch>
            <a:fillRect/>
          </a:stretch>
        </p:blipFill>
        <p:spPr>
          <a:xfrm>
            <a:off x="-190499" y="212283"/>
            <a:ext cx="2222499" cy="824346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393700" y="4152900"/>
            <a:ext cx="791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DEDFE0"/>
                </a:solidFill>
                <a:cs typeface="Calibri"/>
              </a:rPr>
              <a:t>WENRA</a:t>
            </a:r>
          </a:p>
          <a:p>
            <a:r>
              <a:rPr lang="en-GB" sz="2000" dirty="0" err="1" smtClean="0">
                <a:solidFill>
                  <a:srgbClr val="DEDFE0"/>
                </a:solidFill>
                <a:cs typeface="Calibri"/>
              </a:rPr>
              <a:t>Dr.</a:t>
            </a:r>
            <a:r>
              <a:rPr lang="en-GB" sz="2000" dirty="0" smtClean="0">
                <a:solidFill>
                  <a:srgbClr val="DEDFE0"/>
                </a:solidFill>
                <a:cs typeface="Calibri"/>
              </a:rPr>
              <a:t> Hans Wanner</a:t>
            </a:r>
          </a:p>
          <a:p>
            <a:r>
              <a:rPr lang="en-GB" sz="2000" dirty="0" err="1" smtClean="0">
                <a:solidFill>
                  <a:srgbClr val="DEDFE0"/>
                </a:solidFill>
                <a:cs typeface="Calibri"/>
              </a:rPr>
              <a:t>Industriestrasse</a:t>
            </a:r>
            <a:r>
              <a:rPr lang="en-GB" sz="2000" dirty="0" smtClean="0">
                <a:solidFill>
                  <a:srgbClr val="DEDFE0"/>
                </a:solidFill>
                <a:cs typeface="Calibri"/>
              </a:rPr>
              <a:t> 19</a:t>
            </a:r>
          </a:p>
          <a:p>
            <a:r>
              <a:rPr lang="en-GB" sz="2000" dirty="0" smtClean="0">
                <a:solidFill>
                  <a:srgbClr val="DEDFE0"/>
                </a:solidFill>
                <a:cs typeface="Calibri"/>
              </a:rPr>
              <a:t>5200 </a:t>
            </a:r>
            <a:r>
              <a:rPr lang="en-GB" sz="2000" dirty="0" err="1" smtClean="0">
                <a:solidFill>
                  <a:srgbClr val="DEDFE0"/>
                </a:solidFill>
                <a:cs typeface="Calibri"/>
              </a:rPr>
              <a:t>Brugg</a:t>
            </a:r>
            <a:endParaRPr lang="en-GB" sz="2000" dirty="0" smtClean="0">
              <a:solidFill>
                <a:srgbClr val="DEDFE0"/>
              </a:solidFill>
              <a:cs typeface="Calibri"/>
            </a:endParaRPr>
          </a:p>
          <a:p>
            <a:r>
              <a:rPr lang="en-GB" sz="2000" dirty="0" smtClean="0">
                <a:solidFill>
                  <a:srgbClr val="DEDFE0"/>
                </a:solidFill>
                <a:cs typeface="Calibri"/>
              </a:rPr>
              <a:t>Switzerland</a:t>
            </a:r>
          </a:p>
          <a:p>
            <a:endParaRPr lang="en-GB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93700" y="2933700"/>
            <a:ext cx="904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dirty="0" smtClean="0">
                <a:solidFill>
                  <a:srgbClr val="FF6600"/>
                </a:solidFill>
                <a:latin typeface="Georgia"/>
                <a:cs typeface="Georgia"/>
              </a:rPr>
              <a:t>Thank you.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086100" y="4152900"/>
            <a:ext cx="7912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>
              <a:solidFill>
                <a:srgbClr val="DEDFE0"/>
              </a:solidFill>
              <a:latin typeface="Calibri"/>
              <a:cs typeface="Calibri"/>
            </a:endParaRPr>
          </a:p>
          <a:p>
            <a:r>
              <a:rPr lang="en-GB" sz="2000" dirty="0" smtClean="0">
                <a:solidFill>
                  <a:srgbClr val="DEDFE0"/>
                </a:solidFill>
                <a:cs typeface="Calibri"/>
              </a:rPr>
              <a:t>Tel 	+41  56 460 85 68</a:t>
            </a:r>
          </a:p>
          <a:p>
            <a:r>
              <a:rPr lang="en-GB" sz="2000" dirty="0" smtClean="0">
                <a:solidFill>
                  <a:srgbClr val="DEDFE0"/>
                </a:solidFill>
                <a:cs typeface="Calibri"/>
              </a:rPr>
              <a:t>hans.wanner@ensi.ch</a:t>
            </a:r>
          </a:p>
          <a:p>
            <a:r>
              <a:rPr lang="en-GB" sz="2000" dirty="0" smtClean="0">
                <a:solidFill>
                  <a:srgbClr val="FF6600"/>
                </a:solidFill>
                <a:cs typeface="Calibri"/>
              </a:rPr>
              <a:t>www.wenra.org</a:t>
            </a:r>
          </a:p>
          <a:p>
            <a:endParaRPr lang="de-DE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031567" y="359834"/>
            <a:ext cx="1951566" cy="2554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000" b="1" dirty="0" smtClean="0">
                <a:solidFill>
                  <a:srgbClr val="FF6600"/>
                </a:solidFill>
                <a:cs typeface="Calibri"/>
              </a:rPr>
              <a:t>RHWG</a:t>
            </a:r>
          </a:p>
          <a:p>
            <a:r>
              <a:rPr lang="de-DE" sz="1000" smtClean="0">
                <a:solidFill>
                  <a:srgbClr val="AEAFB0"/>
                </a:solidFill>
                <a:latin typeface="Calibri"/>
                <a:cs typeface="Calibri"/>
              </a:rPr>
              <a:t>REACTOR </a:t>
            </a:r>
            <a:r>
              <a:rPr lang="de-DE" sz="1000" smtClean="0">
                <a:solidFill>
                  <a:srgbClr val="AEAFB0"/>
                </a:solidFill>
                <a:latin typeface="Calibri"/>
                <a:cs typeface="Calibri"/>
              </a:rPr>
              <a:t>HARMONIZATION</a:t>
            </a:r>
            <a:endParaRPr lang="de-DE" sz="1000" dirty="0" smtClean="0">
              <a:solidFill>
                <a:srgbClr val="AEAFB0"/>
              </a:solidFill>
              <a:latin typeface="Calibri"/>
              <a:cs typeface="Calibri"/>
            </a:endParaRPr>
          </a:p>
          <a:p>
            <a:r>
              <a:rPr lang="de-DE" sz="1000" dirty="0" smtClean="0">
                <a:solidFill>
                  <a:srgbClr val="AEAFB0"/>
                </a:solidFill>
                <a:latin typeface="Calibri"/>
                <a:cs typeface="Calibri"/>
              </a:rPr>
              <a:t>WORKING GROUP</a:t>
            </a:r>
          </a:p>
          <a:p>
            <a:endParaRPr lang="de-DE" sz="1000" dirty="0" smtClean="0">
              <a:solidFill>
                <a:srgbClr val="AEAFB0"/>
              </a:solidFill>
              <a:latin typeface="Calibri"/>
              <a:cs typeface="Calibri"/>
            </a:endParaRPr>
          </a:p>
          <a:p>
            <a:r>
              <a:rPr lang="de-DE" sz="1000" b="1" dirty="0" smtClean="0">
                <a:solidFill>
                  <a:srgbClr val="FF6600"/>
                </a:solidFill>
                <a:cs typeface="Calibri"/>
              </a:rPr>
              <a:t>WGWD</a:t>
            </a:r>
          </a:p>
          <a:p>
            <a:r>
              <a:rPr lang="de-DE" sz="1000" dirty="0" smtClean="0">
                <a:solidFill>
                  <a:srgbClr val="AEAFB0"/>
                </a:solidFill>
                <a:cs typeface="Calibri"/>
              </a:rPr>
              <a:t>WORKING GROUP ON WASTE</a:t>
            </a:r>
          </a:p>
          <a:p>
            <a:r>
              <a:rPr lang="de-DE" sz="1000" dirty="0" smtClean="0">
                <a:solidFill>
                  <a:srgbClr val="AEAFB0"/>
                </a:solidFill>
                <a:cs typeface="Calibri"/>
              </a:rPr>
              <a:t>AND DECOMISSIONING</a:t>
            </a:r>
          </a:p>
          <a:p>
            <a:endParaRPr lang="de-DE" sz="1000" dirty="0" smtClean="0">
              <a:solidFill>
                <a:srgbClr val="AEAFB0"/>
              </a:solidFill>
              <a:cs typeface="Calibri"/>
            </a:endParaRPr>
          </a:p>
          <a:p>
            <a:endParaRPr lang="de-DE" sz="1000" dirty="0" smtClean="0">
              <a:solidFill>
                <a:srgbClr val="AEAFB0"/>
              </a:solidFill>
              <a:cs typeface="Calibri"/>
            </a:endParaRPr>
          </a:p>
          <a:p>
            <a:endParaRPr lang="de-DE" sz="2000" dirty="0" smtClean="0">
              <a:solidFill>
                <a:srgbClr val="DEDFE0"/>
              </a:solidFill>
              <a:cs typeface="Calibri"/>
            </a:endParaRPr>
          </a:p>
          <a:p>
            <a:endParaRPr lang="de-DE" sz="20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77224" y="343415"/>
            <a:ext cx="904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 smtClean="0">
                <a:solidFill>
                  <a:srgbClr val="37424A"/>
                </a:solidFill>
                <a:latin typeface="Georgia"/>
                <a:cs typeface="Georgia"/>
              </a:rPr>
              <a:t>01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93700" y="937118"/>
            <a:ext cx="8509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 smtClean="0">
                <a:solidFill>
                  <a:srgbClr val="FF6600"/>
                </a:solidFill>
                <a:latin typeface="Georgia"/>
                <a:cs typeface="Georgia"/>
              </a:rPr>
              <a:t>WENRA Basic Facts</a:t>
            </a:r>
            <a:endParaRPr lang="en-GB" sz="3500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pic>
        <p:nvPicPr>
          <p:cNvPr id="25" name="Bild 24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454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3513" y="-37476"/>
            <a:ext cx="8980487" cy="1050925"/>
          </a:xfrm>
        </p:spPr>
        <p:txBody>
          <a:bodyPr/>
          <a:lstStyle/>
          <a:p>
            <a:r>
              <a:rPr lang="en-US" sz="2800" b="0" dirty="0" smtClean="0">
                <a:latin typeface="Georgia"/>
                <a:ea typeface="+mn-ea"/>
                <a:cs typeface="Georgia"/>
              </a:rPr>
              <a:t>01 WENRA </a:t>
            </a:r>
            <a:r>
              <a:rPr lang="en-US" sz="2800" b="0" dirty="0">
                <a:latin typeface="Georgia"/>
                <a:ea typeface="+mn-ea"/>
                <a:cs typeface="Georgia"/>
              </a:rPr>
              <a:t>Basic </a:t>
            </a:r>
            <a:r>
              <a:rPr lang="en-US" sz="2800" b="0" dirty="0" smtClean="0">
                <a:latin typeface="Georgia"/>
                <a:ea typeface="+mn-ea"/>
                <a:cs typeface="Georgia"/>
              </a:rPr>
              <a:t>Facts</a:t>
            </a:r>
            <a:br>
              <a:rPr lang="en-US" sz="2800" b="0" dirty="0" smtClean="0">
                <a:latin typeface="Georgia"/>
                <a:ea typeface="+mn-ea"/>
                <a:cs typeface="Georgia"/>
              </a:rPr>
            </a:br>
            <a:endParaRPr lang="fr-FR" sz="2800" b="0" dirty="0">
              <a:solidFill>
                <a:srgbClr val="6E7072"/>
              </a:solidFill>
              <a:latin typeface="Georgia"/>
              <a:ea typeface="+mn-ea"/>
              <a:cs typeface="Georgia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850" y="1333282"/>
            <a:ext cx="8238752" cy="5140325"/>
          </a:xfrm>
        </p:spPr>
        <p:txBody>
          <a:bodyPr/>
          <a:lstStyle/>
          <a:p>
            <a:pPr marL="0" lvl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JM" sz="2000" dirty="0">
                <a:solidFill>
                  <a:srgbClr val="6E7072"/>
                </a:solidFill>
                <a:latin typeface="Georgia"/>
                <a:cs typeface="Georgia"/>
              </a:rPr>
              <a:t>Origins</a:t>
            </a:r>
            <a:endParaRPr lang="en-US" sz="2000" dirty="0" smtClean="0">
              <a:solidFill>
                <a:prstClr val="black"/>
              </a:solidFill>
              <a:cs typeface="Calibri"/>
            </a:endParaRPr>
          </a:p>
          <a:p>
            <a:pPr lvl="0" algn="l"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GB" sz="2000" dirty="0" smtClean="0">
                <a:solidFill>
                  <a:prstClr val="black"/>
                </a:solidFill>
                <a:cs typeface="Calibri"/>
              </a:rPr>
              <a:t>Association of the Heads of nuclear regulatory authorities of the EU countries with nuclear power plants (NPPs) and Switzerland and Ukraine</a:t>
            </a:r>
            <a:endParaRPr lang="en-GB" sz="2000" dirty="0" smtClean="0"/>
          </a:p>
          <a:p>
            <a:pPr algn="l"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Founded in 1999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Assisted EU Commission in assessing nuclear safety in applicant countries</a:t>
            </a:r>
          </a:p>
          <a:p>
            <a:pPr marL="0" indent="0" algn="l">
              <a:spcBef>
                <a:spcPts val="1800"/>
              </a:spcBef>
              <a:spcAft>
                <a:spcPts val="1200"/>
              </a:spcAft>
              <a:buNone/>
            </a:pPr>
            <a:r>
              <a:rPr lang="en-JM" sz="2000" dirty="0" smtClean="0">
                <a:solidFill>
                  <a:srgbClr val="6E7072"/>
                </a:solidFill>
                <a:latin typeface="Georgia"/>
                <a:cs typeface="Georgia"/>
              </a:rPr>
              <a:t>Mission </a:t>
            </a:r>
            <a:endParaRPr lang="en-US" sz="2000" dirty="0" smtClean="0"/>
          </a:p>
          <a:p>
            <a:pPr algn="l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Commitment to </a:t>
            </a:r>
            <a:r>
              <a:rPr lang="en-GB" sz="2000" dirty="0" smtClean="0">
                <a:solidFill>
                  <a:srgbClr val="FF6600"/>
                </a:solidFill>
              </a:rPr>
              <a:t>continuous improvement </a:t>
            </a:r>
            <a:r>
              <a:rPr lang="en-GB" sz="2000" dirty="0" smtClean="0"/>
              <a:t>of nuclear safety in member countries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Develop a common, </a:t>
            </a:r>
            <a:r>
              <a:rPr lang="en-GB" sz="2000" dirty="0" smtClean="0">
                <a:solidFill>
                  <a:srgbClr val="FF6600"/>
                </a:solidFill>
              </a:rPr>
              <a:t>harmonized </a:t>
            </a:r>
            <a:r>
              <a:rPr lang="en-GB" sz="2000" dirty="0" smtClean="0">
                <a:solidFill>
                  <a:srgbClr val="FF6600"/>
                </a:solidFill>
              </a:rPr>
              <a:t>approach </a:t>
            </a:r>
            <a:r>
              <a:rPr lang="en-GB" sz="2000" dirty="0" smtClean="0"/>
              <a:t>to nuclear safety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Develop </a:t>
            </a:r>
            <a:r>
              <a:rPr lang="en-GB" sz="2000" dirty="0" smtClean="0">
                <a:solidFill>
                  <a:srgbClr val="FF6600"/>
                </a:solidFill>
              </a:rPr>
              <a:t>common Safety Reference Levels </a:t>
            </a:r>
            <a:r>
              <a:rPr lang="en-GB" sz="2000" dirty="0" smtClean="0"/>
              <a:t>(SRLs)</a:t>
            </a:r>
            <a:r>
              <a:rPr lang="en-GB" sz="2000" dirty="0" smtClean="0">
                <a:solidFill>
                  <a:srgbClr val="FF6600"/>
                </a:solidFill>
              </a:rPr>
              <a:t> </a:t>
            </a:r>
            <a:r>
              <a:rPr lang="en-GB" sz="2000" dirty="0" smtClean="0"/>
              <a:t>based on IAEA standards and good practices in member countries</a:t>
            </a:r>
            <a:endParaRPr lang="en-GB" sz="20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53C9-2D81-4FEF-B108-41172913D7F0}" type="slidenum">
              <a:rPr lang="en-US" altLang="fr-FR" smtClean="0"/>
              <a:pPr/>
              <a:t>4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7070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9" y="1501371"/>
            <a:ext cx="5049606" cy="3943853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dirty="0" smtClean="0">
                <a:latin typeface="Georgia"/>
                <a:ea typeface="+mn-ea"/>
                <a:cs typeface="Georgia"/>
              </a:rPr>
              <a:t>01 WENRA </a:t>
            </a:r>
            <a:r>
              <a:rPr lang="en-US" sz="2800" b="0" dirty="0">
                <a:latin typeface="Georgia"/>
                <a:ea typeface="+mn-ea"/>
                <a:cs typeface="Georgia"/>
              </a:rPr>
              <a:t>Basic </a:t>
            </a:r>
            <a:r>
              <a:rPr lang="en-US" sz="2800" b="0" dirty="0" smtClean="0">
                <a:latin typeface="Georgia"/>
                <a:ea typeface="+mn-ea"/>
                <a:cs typeface="Georgia"/>
              </a:rPr>
              <a:t>Facts</a:t>
            </a:r>
            <a:r>
              <a:rPr lang="fr-FR" b="0" dirty="0">
                <a:latin typeface="Georgia"/>
                <a:ea typeface="+mn-ea"/>
                <a:cs typeface="Georgia"/>
              </a:rPr>
              <a:t/>
            </a:r>
            <a:br>
              <a:rPr lang="fr-FR" b="0" dirty="0">
                <a:latin typeface="Georgia"/>
                <a:ea typeface="+mn-ea"/>
                <a:cs typeface="Georgia"/>
              </a:rPr>
            </a:br>
            <a:r>
              <a:rPr lang="en-GB" sz="2800" b="0" dirty="0">
                <a:solidFill>
                  <a:srgbClr val="6E7072"/>
                </a:solidFill>
                <a:latin typeface="Georgia"/>
                <a:ea typeface="+mn-ea"/>
                <a:cs typeface="Georgia"/>
              </a:rPr>
              <a:t>Members and Observers</a:t>
            </a:r>
            <a:endParaRPr lang="fr-FR" sz="2800" b="0" dirty="0">
              <a:solidFill>
                <a:srgbClr val="6E7072"/>
              </a:solidFill>
              <a:latin typeface="Georgia"/>
              <a:ea typeface="+mn-ea"/>
              <a:cs typeface="Georgia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fr-FR" smtClean="0"/>
              <a:t>ASEM 4th Seminar on Nuclear Safety | 29 October 2015 | Dr. Hans Wanner, WENRA Chairman</a:t>
            </a:r>
            <a:endParaRPr lang="en-US" altLang="fr-FR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5CF5-E22D-4FBA-8AA8-01E57DB819C6}" type="slidenum">
              <a:rPr lang="en-US" altLang="fr-FR" smtClean="0"/>
              <a:pPr/>
              <a:t>5</a:t>
            </a:fld>
            <a:endParaRPr lang="en-US" altLang="fr-FR"/>
          </a:p>
        </p:txBody>
      </p:sp>
      <p:sp>
        <p:nvSpPr>
          <p:cNvPr id="8" name="Textfeld 13"/>
          <p:cNvSpPr txBox="1"/>
          <p:nvPr/>
        </p:nvSpPr>
        <p:spPr>
          <a:xfrm>
            <a:off x="163513" y="1196752"/>
            <a:ext cx="2426362" cy="438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 smtClean="0">
                <a:solidFill>
                  <a:srgbClr val="FF6600"/>
                </a:solidFill>
                <a:cs typeface="Calibri"/>
              </a:rPr>
              <a:t>18 Members</a:t>
            </a: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Belgium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Bulgaria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Czech </a:t>
            </a:r>
            <a:r>
              <a:rPr lang="en-US" altLang="en-US" dirty="0">
                <a:solidFill>
                  <a:srgbClr val="000000"/>
                </a:solidFill>
              </a:rPr>
              <a:t>Republic </a:t>
            </a: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Finland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France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Germany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Hungary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Italy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Lithuania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Romania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Slovak </a:t>
            </a:r>
            <a:r>
              <a:rPr lang="en-US" altLang="en-US" dirty="0">
                <a:solidFill>
                  <a:srgbClr val="000000"/>
                </a:solidFill>
              </a:rPr>
              <a:t>Republic </a:t>
            </a: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Slovenia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Spain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Sweden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Switzerland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The Netherlands</a:t>
            </a: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Ukraine </a:t>
            </a:r>
            <a:endParaRPr lang="en-US" altLang="en-US" dirty="0">
              <a:solidFill>
                <a:srgbClr val="000000"/>
              </a:solidFill>
            </a:endParaRPr>
          </a:p>
          <a:p>
            <a:pPr marL="288000" lvl="1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United Kingdom</a:t>
            </a:r>
            <a:endParaRPr lang="de-DE" sz="2000" dirty="0" smtClean="0">
              <a:solidFill>
                <a:srgbClr val="FF6600"/>
              </a:solidFill>
              <a:cs typeface="Calibri"/>
            </a:endParaRPr>
          </a:p>
        </p:txBody>
      </p:sp>
      <p:sp>
        <p:nvSpPr>
          <p:cNvPr id="9" name="Textfeld 19"/>
          <p:cNvSpPr txBox="1"/>
          <p:nvPr/>
        </p:nvSpPr>
        <p:spPr>
          <a:xfrm>
            <a:off x="7236296" y="1196752"/>
            <a:ext cx="190770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dirty="0">
                <a:solidFill>
                  <a:srgbClr val="37424A"/>
                </a:solidFill>
                <a:cs typeface="Calibri"/>
              </a:rPr>
              <a:t>9</a:t>
            </a:r>
            <a:r>
              <a:rPr lang="de-DE" sz="2000" dirty="0" smtClean="0">
                <a:solidFill>
                  <a:srgbClr val="37424A"/>
                </a:solidFill>
                <a:cs typeface="Calibri"/>
              </a:rPr>
              <a:t> </a:t>
            </a:r>
            <a:r>
              <a:rPr lang="en-SG" sz="2000" dirty="0" smtClean="0">
                <a:solidFill>
                  <a:srgbClr val="37424A"/>
                </a:solidFill>
                <a:cs typeface="Calibri"/>
              </a:rPr>
              <a:t>Observers</a:t>
            </a: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Armenia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Austria </a:t>
            </a: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Belarus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Denmark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Ireland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Luxemburg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Norway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Poland </a:t>
            </a:r>
            <a:endParaRPr lang="en-US" altLang="en-US" dirty="0">
              <a:solidFill>
                <a:srgbClr val="000000"/>
              </a:solidFill>
            </a:endParaRPr>
          </a:p>
          <a:p>
            <a:pPr marL="355600" lvl="1" indent="-104775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- Russian     Federation</a:t>
            </a:r>
          </a:p>
        </p:txBody>
      </p:sp>
    </p:spTree>
    <p:extLst>
      <p:ext uri="{BB962C8B-B14F-4D97-AF65-F5344CB8AC3E}">
        <p14:creationId xmlns:p14="http://schemas.microsoft.com/office/powerpoint/2010/main" val="40189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01 WENRA Basic Facts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GB" sz="2800" dirty="0">
                <a:solidFill>
                  <a:srgbClr val="6E7072"/>
                </a:solidFill>
                <a:latin typeface="Georgia"/>
                <a:cs typeface="Georgia"/>
              </a:rPr>
              <a:t>Working Groups</a:t>
            </a:r>
            <a:endParaRPr lang="de-DE" sz="28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17120" y="1341438"/>
            <a:ext cx="8543925" cy="5140325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>
                <a:cs typeface="Calibri"/>
              </a:rPr>
              <a:t>Two technical Working Groups have been established to </a:t>
            </a:r>
            <a:r>
              <a:rPr lang="en-US" sz="2200" dirty="0">
                <a:solidFill>
                  <a:srgbClr val="FF6600"/>
                </a:solidFill>
                <a:cs typeface="Calibri"/>
              </a:rPr>
              <a:t>harmonize safety approaches </a:t>
            </a:r>
            <a:r>
              <a:rPr lang="en-US" sz="2200" dirty="0">
                <a:cs typeface="Calibri"/>
              </a:rPr>
              <a:t>with the aim to continuously improve nuclear safety:</a:t>
            </a:r>
          </a:p>
          <a:p>
            <a:endParaRPr lang="en-GB" sz="2200" b="1" dirty="0">
              <a:solidFill>
                <a:srgbClr val="FF6600"/>
              </a:solidFill>
              <a:cs typeface="Calibri"/>
            </a:endParaRPr>
          </a:p>
          <a:p>
            <a:r>
              <a:rPr lang="en-GB" sz="2200" dirty="0">
                <a:solidFill>
                  <a:srgbClr val="FF6600"/>
                </a:solidFill>
                <a:cs typeface="Calibri"/>
              </a:rPr>
              <a:t>RHWG</a:t>
            </a:r>
            <a:r>
              <a:rPr lang="en-GB" sz="2200" dirty="0">
                <a:cs typeface="Calibri"/>
              </a:rPr>
              <a:t>		Reactor </a:t>
            </a:r>
            <a:r>
              <a:rPr lang="en-GB" sz="2200" dirty="0" smtClean="0">
                <a:cs typeface="Calibri"/>
              </a:rPr>
              <a:t>Harmonization </a:t>
            </a:r>
            <a:r>
              <a:rPr lang="en-GB" sz="2200" dirty="0">
                <a:cs typeface="Calibri"/>
              </a:rPr>
              <a:t>Working </a:t>
            </a:r>
            <a:r>
              <a:rPr lang="en-GB" sz="2200" dirty="0" smtClean="0">
                <a:cs typeface="Calibri"/>
              </a:rPr>
              <a:t>Group</a:t>
            </a:r>
          </a:p>
          <a:p>
            <a:pPr marL="0" indent="0">
              <a:buNone/>
            </a:pPr>
            <a:endParaRPr lang="en-GB" sz="2200" dirty="0">
              <a:solidFill>
                <a:srgbClr val="FF6600"/>
              </a:solidFill>
              <a:cs typeface="Calibri"/>
            </a:endParaRPr>
          </a:p>
          <a:p>
            <a:r>
              <a:rPr lang="en-GB" sz="2200" dirty="0">
                <a:solidFill>
                  <a:srgbClr val="FF6600"/>
                </a:solidFill>
                <a:cs typeface="Calibri"/>
              </a:rPr>
              <a:t>WGWD</a:t>
            </a:r>
            <a:r>
              <a:rPr lang="en-GB" sz="2200" dirty="0">
                <a:cs typeface="Calibri"/>
              </a:rPr>
              <a:t>	</a:t>
            </a:r>
            <a:r>
              <a:rPr lang="en-GB" sz="2200" dirty="0" smtClean="0">
                <a:cs typeface="Calibri"/>
              </a:rPr>
              <a:t>	Working </a:t>
            </a:r>
            <a:r>
              <a:rPr lang="en-GB" sz="2200" dirty="0">
                <a:cs typeface="Calibri"/>
              </a:rPr>
              <a:t>Group on Waste and </a:t>
            </a:r>
            <a:r>
              <a:rPr lang="en-GB" sz="2200" dirty="0" smtClean="0">
                <a:cs typeface="Calibri"/>
              </a:rPr>
              <a:t>Decommissioning</a:t>
            </a:r>
          </a:p>
          <a:p>
            <a:pPr marL="0" indent="0">
              <a:buNone/>
            </a:pPr>
            <a:endParaRPr lang="en-GB" sz="2200" dirty="0">
              <a:solidFill>
                <a:srgbClr val="FF6600"/>
              </a:solidFill>
              <a:cs typeface="Calibri"/>
            </a:endParaRPr>
          </a:p>
          <a:p>
            <a:r>
              <a:rPr lang="en-GB" sz="2200" dirty="0" smtClean="0">
                <a:solidFill>
                  <a:srgbClr val="FF6600"/>
                </a:solidFill>
                <a:cs typeface="Calibri"/>
              </a:rPr>
              <a:t>Ad-hoc</a:t>
            </a:r>
            <a:r>
              <a:rPr lang="en-GB" sz="2000" dirty="0" smtClean="0">
                <a:solidFill>
                  <a:srgbClr val="FF6600"/>
                </a:solidFill>
                <a:cs typeface="Calibri"/>
              </a:rPr>
              <a:t> </a:t>
            </a:r>
            <a:r>
              <a:rPr lang="en-GB" sz="2000" dirty="0">
                <a:solidFill>
                  <a:srgbClr val="FF6600"/>
                </a:solidFill>
                <a:cs typeface="Calibri"/>
              </a:rPr>
              <a:t>Working </a:t>
            </a:r>
            <a:r>
              <a:rPr lang="en-GB" sz="2000" dirty="0" smtClean="0">
                <a:solidFill>
                  <a:srgbClr val="FF6600"/>
                </a:solidFill>
                <a:cs typeface="Calibri"/>
              </a:rPr>
              <a:t>Groups</a:t>
            </a:r>
            <a:endParaRPr lang="en-GB" sz="2000" dirty="0">
              <a:solidFill>
                <a:srgbClr val="FF6600"/>
              </a:solidFill>
              <a:cs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4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01 WENRA Basic Facts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Process of Harmonization</a:t>
            </a:r>
            <a:endParaRPr lang="de-DE" sz="28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23850" y="1348357"/>
            <a:ext cx="8543925" cy="5140325"/>
          </a:xfrm>
        </p:spPr>
        <p:txBody>
          <a:bodyPr/>
          <a:lstStyle/>
          <a:p>
            <a:pPr marL="360363" indent="-360363" algn="l" eaLnBrk="1" hangingPunct="1">
              <a:spcBef>
                <a:spcPct val="0"/>
              </a:spcBef>
              <a:spcAft>
                <a:spcPts val="600"/>
              </a:spcAft>
              <a:buSzTx/>
              <a:defRPr/>
            </a:pPr>
            <a:r>
              <a:rPr lang="en-US" altLang="en-US" sz="2200" dirty="0"/>
              <a:t>Development of Safety Reference Levels for harmonization of nuclear safety in Europe</a:t>
            </a:r>
          </a:p>
          <a:p>
            <a:pPr marL="1103313" lvl="1" indent="-360363" algn="l" eaLnBrk="1" hangingPunct="1">
              <a:spcBef>
                <a:spcPct val="0"/>
              </a:spcBef>
              <a:spcAft>
                <a:spcPts val="600"/>
              </a:spcAft>
              <a:buClr>
                <a:srgbClr val="FF66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2200" dirty="0"/>
              <a:t>Safety Reference Levels </a:t>
            </a:r>
            <a:r>
              <a:rPr lang="en-GB" sz="2200" dirty="0"/>
              <a:t>reflect standards and practices to be implemented in the WENRA countries; they </a:t>
            </a:r>
            <a:r>
              <a:rPr lang="en-GB" altLang="en-US" sz="2200" dirty="0"/>
              <a:t>are a comprehensive collection of requirements which are:</a:t>
            </a:r>
          </a:p>
          <a:p>
            <a:pPr marL="1503363" lvl="2" indent="-360363" algn="l" eaLnBrk="1" hangingPunct="1">
              <a:spcBef>
                <a:spcPct val="0"/>
              </a:spcBef>
              <a:defRPr/>
            </a:pPr>
            <a:r>
              <a:rPr lang="en-GB" altLang="en-US" sz="1600" dirty="0"/>
              <a:t>Brief</a:t>
            </a:r>
          </a:p>
          <a:p>
            <a:pPr marL="1503363" lvl="2" indent="-360363" algn="l" eaLnBrk="1" hangingPunct="1">
              <a:spcBef>
                <a:spcPct val="0"/>
              </a:spcBef>
              <a:defRPr/>
            </a:pPr>
            <a:r>
              <a:rPr lang="en-GB" altLang="en-US" sz="1600" dirty="0"/>
              <a:t>High level  </a:t>
            </a:r>
          </a:p>
          <a:p>
            <a:pPr marL="1503363" lvl="2" indent="-360363" algn="l" eaLnBrk="1" hangingPunct="1">
              <a:spcBef>
                <a:spcPct val="0"/>
              </a:spcBef>
              <a:spcAft>
                <a:spcPts val="1200"/>
              </a:spcAft>
              <a:defRPr/>
            </a:pPr>
            <a:r>
              <a:rPr lang="en-GB" altLang="en-US" sz="1600" dirty="0"/>
              <a:t>Significant</a:t>
            </a:r>
            <a:r>
              <a:rPr lang="en-US" altLang="en-US" sz="1600" dirty="0"/>
              <a:t> </a:t>
            </a:r>
          </a:p>
          <a:p>
            <a:pPr marL="360363" indent="-360363" algn="l" eaLnBrk="1" hangingPunct="1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US" altLang="en-US" sz="2200" dirty="0"/>
              <a:t>Objectives of Harmonization</a:t>
            </a:r>
            <a:r>
              <a:rPr lang="de-DE" altLang="en-US" sz="2000" dirty="0"/>
              <a:t>:</a:t>
            </a:r>
            <a:endParaRPr lang="fr-BE" altLang="en-US" sz="2000" dirty="0">
              <a:solidFill>
                <a:srgbClr val="FF6600"/>
              </a:solidFill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49225" y="4653136"/>
            <a:ext cx="7495183" cy="110799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FF6600"/>
                </a:solidFill>
              </a:rPr>
              <a:t>No substantial differences between countries </a:t>
            </a:r>
            <a:r>
              <a:rPr lang="en-GB" sz="2200" dirty="0" smtClean="0">
                <a:solidFill>
                  <a:srgbClr val="FF6600"/>
                </a:solidFill>
              </a:rPr>
              <a:t>in national </a:t>
            </a:r>
            <a:r>
              <a:rPr lang="en-GB" sz="2200" dirty="0">
                <a:solidFill>
                  <a:srgbClr val="FF6600"/>
                </a:solidFill>
              </a:rPr>
              <a:t>safety requirements and in </a:t>
            </a:r>
            <a:r>
              <a:rPr lang="en-GB" sz="2200" dirty="0" smtClean="0">
                <a:solidFill>
                  <a:srgbClr val="FF6600"/>
                </a:solidFill>
              </a:rPr>
              <a:t>their </a:t>
            </a:r>
            <a:r>
              <a:rPr lang="en-GB" sz="2200" dirty="0">
                <a:solidFill>
                  <a:srgbClr val="FF6600"/>
                </a:solidFill>
              </a:rPr>
              <a:t>implementation </a:t>
            </a:r>
            <a:r>
              <a:rPr lang="en-GB" sz="2200" dirty="0" smtClean="0">
                <a:solidFill>
                  <a:srgbClr val="FF6600"/>
                </a:solidFill>
              </a:rPr>
              <a:t>in the </a:t>
            </a:r>
            <a:r>
              <a:rPr lang="en-GB" sz="2200" dirty="0">
                <a:solidFill>
                  <a:srgbClr val="FF6600"/>
                </a:solidFill>
              </a:rPr>
              <a:t>nuclear </a:t>
            </a:r>
            <a:r>
              <a:rPr lang="en-GB" sz="2200" dirty="0" smtClean="0">
                <a:solidFill>
                  <a:srgbClr val="FF6600"/>
                </a:solidFill>
              </a:rPr>
              <a:t>installations. </a:t>
            </a:r>
            <a:endParaRPr lang="fr-BE" altLang="en-US" sz="22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DF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 flipV="1">
            <a:off x="0" y="6771476"/>
            <a:ext cx="9144000" cy="8652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77224" y="343415"/>
            <a:ext cx="9042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 smtClean="0">
                <a:solidFill>
                  <a:srgbClr val="37424A"/>
                </a:solidFill>
                <a:latin typeface="Georgia"/>
                <a:cs typeface="Georgia"/>
              </a:rPr>
              <a:t>02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93700" y="937118"/>
            <a:ext cx="8509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dirty="0" smtClean="0">
                <a:solidFill>
                  <a:srgbClr val="FF6600"/>
                </a:solidFill>
                <a:latin typeface="Georgia"/>
                <a:cs typeface="Georgia"/>
              </a:rPr>
              <a:t>Reactor Harmonization Working Group RHWG</a:t>
            </a:r>
            <a:endParaRPr lang="en-GB" sz="3500" dirty="0">
              <a:solidFill>
                <a:srgbClr val="FF6600"/>
              </a:solidFill>
              <a:latin typeface="Georgia"/>
              <a:cs typeface="Georgia"/>
            </a:endParaRPr>
          </a:p>
        </p:txBody>
      </p:sp>
      <p:pic>
        <p:nvPicPr>
          <p:cNvPr id="25" name="Bild 24" descr="Wenra_Logo_W_110612.png"/>
          <p:cNvPicPr>
            <a:picLocks noChangeAspect="1"/>
          </p:cNvPicPr>
          <p:nvPr/>
        </p:nvPicPr>
        <p:blipFill>
          <a:blip r:embed="rId3"/>
          <a:srcRect r="51469"/>
          <a:stretch>
            <a:fillRect/>
          </a:stretch>
        </p:blipFill>
        <p:spPr>
          <a:xfrm>
            <a:off x="7658100" y="6294582"/>
            <a:ext cx="1244600" cy="466282"/>
          </a:xfrm>
          <a:prstGeom prst="rect">
            <a:avLst/>
          </a:prstGeom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84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Georgia"/>
                <a:cs typeface="Georgia"/>
              </a:rPr>
              <a:t>02 RHWG</a:t>
            </a:r>
            <a:br>
              <a:rPr lang="de-DE" sz="2800" dirty="0">
                <a:latin typeface="Georgia"/>
                <a:cs typeface="Georgia"/>
              </a:rPr>
            </a:br>
            <a:r>
              <a:rPr lang="en-US" sz="2800" dirty="0">
                <a:solidFill>
                  <a:srgbClr val="6E7072"/>
                </a:solidFill>
                <a:latin typeface="Georgia"/>
                <a:cs typeface="Georgia"/>
              </a:rPr>
              <a:t>Development of SRLs</a:t>
            </a:r>
            <a:endParaRPr lang="de-DE" sz="2800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34529" y="1335508"/>
            <a:ext cx="6150520" cy="5140325"/>
          </a:xfrm>
        </p:spPr>
        <p:txBody>
          <a:bodyPr/>
          <a:lstStyle/>
          <a:p>
            <a:pPr marL="360363" indent="-360363" algn="l" eaLnBrk="1" hangingPunct="1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US" altLang="en-US" sz="2200" dirty="0"/>
              <a:t>Complete set of Reactor Safety </a:t>
            </a:r>
            <a:r>
              <a:rPr lang="de-CH" altLang="en-US" sz="2200" dirty="0" smtClean="0"/>
              <a:t>Reference Levels </a:t>
            </a:r>
            <a:r>
              <a:rPr lang="en-US" altLang="en-US" sz="2200" dirty="0"/>
              <a:t>published</a:t>
            </a:r>
            <a:r>
              <a:rPr lang="de-CH" altLang="en-US" sz="2200" dirty="0"/>
              <a:t> in 2006</a:t>
            </a:r>
            <a:endParaRPr lang="fr-BE" altLang="en-US" sz="2200" dirty="0"/>
          </a:p>
          <a:p>
            <a:pPr marL="360363" indent="-360363" algn="l" eaLnBrk="1" hangingPunct="1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US" altLang="en-US" sz="2200" dirty="0"/>
              <a:t>Revised set of 295 SRLs based on stakeholder comments published in </a:t>
            </a:r>
            <a:r>
              <a:rPr lang="en-US" altLang="en-US" sz="2200" dirty="0" smtClean="0"/>
              <a:t>2008</a:t>
            </a:r>
          </a:p>
          <a:p>
            <a:pPr marL="360363" indent="-360363" algn="l" eaLnBrk="1" hangingPunct="1">
              <a:spcBef>
                <a:spcPct val="0"/>
              </a:spcBef>
              <a:spcAft>
                <a:spcPts val="1200"/>
              </a:spcAft>
              <a:buSzTx/>
              <a:defRPr/>
            </a:pPr>
            <a:r>
              <a:rPr lang="en-US" altLang="en-US" sz="2200" dirty="0" smtClean="0"/>
              <a:t>Revision </a:t>
            </a:r>
            <a:r>
              <a:rPr lang="en-US" altLang="en-US" sz="2200" dirty="0"/>
              <a:t>of SRLs considering lessons learned </a:t>
            </a:r>
            <a:r>
              <a:rPr lang="en-US" altLang="en-US" sz="2200" dirty="0" smtClean="0"/>
              <a:t>from the </a:t>
            </a:r>
            <a:r>
              <a:rPr lang="en-US" altLang="en-US" sz="2200" dirty="0"/>
              <a:t>Fukushima </a:t>
            </a:r>
            <a:r>
              <a:rPr lang="en-US" altLang="en-US" sz="2200" dirty="0" err="1"/>
              <a:t>Dai-ichi</a:t>
            </a:r>
            <a:r>
              <a:rPr lang="en-US" altLang="en-US" sz="2200" dirty="0"/>
              <a:t> </a:t>
            </a:r>
            <a:r>
              <a:rPr lang="en-US" altLang="en-US" sz="2200" dirty="0" smtClean="0"/>
              <a:t>nuclear accident published </a:t>
            </a:r>
            <a:r>
              <a:rPr lang="en-US" altLang="en-US" sz="2200" dirty="0"/>
              <a:t>in September </a:t>
            </a:r>
            <a:r>
              <a:rPr lang="en-US" altLang="en-US" sz="2200" dirty="0" smtClean="0"/>
              <a:t>2014</a:t>
            </a:r>
            <a:endParaRPr lang="en-US" altLang="en-US" sz="2200" dirty="0"/>
          </a:p>
          <a:p>
            <a:pPr marL="360363" indent="-360363" algn="l" eaLnBrk="1" hangingPunct="1">
              <a:spcBef>
                <a:spcPct val="0"/>
              </a:spcBef>
              <a:buSzTx/>
              <a:defRPr/>
            </a:pPr>
            <a:r>
              <a:rPr lang="en-US" altLang="en-US" sz="2200" dirty="0"/>
              <a:t>SRLs and related reports can be found at: </a:t>
            </a:r>
            <a:r>
              <a:rPr lang="en-US" altLang="en-US" sz="2200" dirty="0" smtClean="0">
                <a:hlinkClick r:id="rId2"/>
              </a:rPr>
              <a:t>www.wenra.org</a:t>
            </a:r>
            <a:endParaRPr lang="en-US" altLang="en-US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ASEM 4th Seminar on Nuclear Safety | 29 October 2015 | Dr. Hans Wanner, WENRA Chairman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F010-8B03-0342-A8E0-A3E5BC7E4964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52" y="1500613"/>
            <a:ext cx="1493287" cy="21116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49" y="3429000"/>
            <a:ext cx="1502494" cy="2123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635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NRA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ENRA layout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Office-Design">
  <a:themeElements>
    <a:clrScheme name="Office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triangle" w="med" len="lg"/>
          <a:tailEnd type="triangle" w="med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1638</Words>
  <Application>Microsoft Office PowerPoint</Application>
  <PresentationFormat>Bildschirmpräsentation (4:3)</PresentationFormat>
  <Paragraphs>329</Paragraphs>
  <Slides>26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11</vt:i4>
      </vt:variant>
      <vt:variant>
        <vt:lpstr>Folientitel</vt:lpstr>
      </vt:variant>
      <vt:variant>
        <vt:i4>26</vt:i4>
      </vt:variant>
    </vt:vector>
  </HeadingPairs>
  <TitlesOfParts>
    <vt:vector size="41" baseType="lpstr">
      <vt:lpstr>Arial</vt:lpstr>
      <vt:lpstr>Calibri</vt:lpstr>
      <vt:lpstr>Georgia</vt:lpstr>
      <vt:lpstr>Wingdings</vt:lpstr>
      <vt:lpstr>WENRA</vt:lpstr>
      <vt:lpstr>WENRA layout</vt:lpstr>
      <vt:lpstr>3_Office-Design</vt:lpstr>
      <vt:lpstr>4_Office-Design</vt:lpstr>
      <vt:lpstr>5_Office-Design</vt:lpstr>
      <vt:lpstr>6_Office-Design</vt:lpstr>
      <vt:lpstr>7_Office-Design</vt:lpstr>
      <vt:lpstr>8_Office-Design</vt:lpstr>
      <vt:lpstr>9_Office-Design</vt:lpstr>
      <vt:lpstr>10_Office-Design</vt:lpstr>
      <vt:lpstr>11_Office-Design</vt:lpstr>
      <vt:lpstr>PowerPoint-Präsentation</vt:lpstr>
      <vt:lpstr>PowerPoint-Präsentation</vt:lpstr>
      <vt:lpstr>PowerPoint-Präsentation</vt:lpstr>
      <vt:lpstr>01 WENRA Basic Facts </vt:lpstr>
      <vt:lpstr>01 WENRA Basic Facts Members and Observers</vt:lpstr>
      <vt:lpstr>01 WENRA Basic Facts Working Groups</vt:lpstr>
      <vt:lpstr>01 WENRA Basic Facts Process of Harmonization</vt:lpstr>
      <vt:lpstr>PowerPoint-Präsentation</vt:lpstr>
      <vt:lpstr>02 RHWG Development of SRLs</vt:lpstr>
      <vt:lpstr>02 RHWG Input for the Review</vt:lpstr>
      <vt:lpstr>02 RHWG Main Changes</vt:lpstr>
      <vt:lpstr>02 RHWG</vt:lpstr>
      <vt:lpstr>02 RHWG Stakeholder Consultation</vt:lpstr>
      <vt:lpstr>PowerPoint-Präsentation</vt:lpstr>
      <vt:lpstr>03 WGWD Methodology</vt:lpstr>
      <vt:lpstr>03 WGWD Achievements</vt:lpstr>
      <vt:lpstr>03 WGWD Waste and Spent Fuel Storage</vt:lpstr>
      <vt:lpstr>03 WGWD Reports and Documents</vt:lpstr>
      <vt:lpstr>PowerPoint-Präsentation</vt:lpstr>
      <vt:lpstr>05 Additional Activities  Periodic Safety Review</vt:lpstr>
      <vt:lpstr> 05 Additional Activities  Continuous improvement </vt:lpstr>
      <vt:lpstr>  05 Additional Activities  Vienna Declaration on Nuclear Safety   </vt:lpstr>
      <vt:lpstr> 05 Additional Activities Recommendation in connection with Flaw Indications found in Belgian reactors</vt:lpstr>
      <vt:lpstr>  05 Additional Activities HERCA-WENRA Harmonization Approach for Emergency and Preparedness  </vt:lpstr>
      <vt:lpstr>  05 Additional Activities HERCA-WENRA Harmonization Approach for Emergency and Preparedness  </vt:lpstr>
      <vt:lpstr>PowerPoint-Präsentation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</dc:creator>
  <cp:lastModifiedBy>Schilliger Manuela</cp:lastModifiedBy>
  <cp:revision>484</cp:revision>
  <cp:lastPrinted>2015-10-08T09:24:22Z</cp:lastPrinted>
  <dcterms:created xsi:type="dcterms:W3CDTF">2012-06-20T20:11:08Z</dcterms:created>
  <dcterms:modified xsi:type="dcterms:W3CDTF">2015-10-27T08:19:13Z</dcterms:modified>
</cp:coreProperties>
</file>