
<file path=[Content_Types].xml><?xml version="1.0" encoding="utf-8"?>
<Types xmlns="http://schemas.openxmlformats.org/package/2006/content-types">
  <Default Extension="png" ContentType="image/png"/>
  <Default Extension="tmp"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27"/>
  </p:notesMasterIdLst>
  <p:sldIdLst>
    <p:sldId id="256" r:id="rId2"/>
    <p:sldId id="275" r:id="rId3"/>
    <p:sldId id="447" r:id="rId4"/>
    <p:sldId id="260" r:id="rId5"/>
    <p:sldId id="435" r:id="rId6"/>
    <p:sldId id="427" r:id="rId7"/>
    <p:sldId id="407" r:id="rId8"/>
    <p:sldId id="444" r:id="rId9"/>
    <p:sldId id="448" r:id="rId10"/>
    <p:sldId id="412" r:id="rId11"/>
    <p:sldId id="443" r:id="rId12"/>
    <p:sldId id="449" r:id="rId13"/>
    <p:sldId id="417" r:id="rId14"/>
    <p:sldId id="450" r:id="rId15"/>
    <p:sldId id="445" r:id="rId16"/>
    <p:sldId id="457" r:id="rId17"/>
    <p:sldId id="446" r:id="rId18"/>
    <p:sldId id="395" r:id="rId19"/>
    <p:sldId id="453" r:id="rId20"/>
    <p:sldId id="454" r:id="rId21"/>
    <p:sldId id="456" r:id="rId22"/>
    <p:sldId id="458" r:id="rId23"/>
    <p:sldId id="451" r:id="rId24"/>
    <p:sldId id="399" r:id="rId25"/>
    <p:sldId id="284" r:id="rId26"/>
  </p:sldIdLst>
  <p:sldSz cx="9144000" cy="6858000" type="screen4x3"/>
  <p:notesSz cx="6794500" cy="9906000"/>
  <p:custDataLst>
    <p:tags r:id="rId28"/>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MBERT, David" initials="L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80"/>
    <a:srgbClr val="CA7434"/>
    <a:srgbClr val="F9F0DF"/>
    <a:srgbClr val="00339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2787"/>
    <p:restoredTop sz="99710" autoAdjust="0"/>
  </p:normalViewPr>
  <p:slideViewPr>
    <p:cSldViewPr>
      <p:cViewPr>
        <p:scale>
          <a:sx n="95" d="100"/>
          <a:sy n="95" d="100"/>
        </p:scale>
        <p:origin x="-2094" y="-1044"/>
      </p:cViewPr>
      <p:guideLst>
        <p:guide orient="horz" pos="2160"/>
        <p:guide pos="2880"/>
      </p:guideLst>
    </p:cSldViewPr>
  </p:slideViewPr>
  <p:notesTextViewPr>
    <p:cViewPr>
      <p:scale>
        <a:sx n="1" d="1"/>
        <a:sy n="1" d="1"/>
      </p:scale>
      <p:origin x="0" y="0"/>
    </p:cViewPr>
  </p:notesTextViewPr>
  <p:notesViewPr>
    <p:cSldViewPr>
      <p:cViewPr varScale="1">
        <p:scale>
          <a:sx n="101" d="100"/>
          <a:sy n="101" d="100"/>
        </p:scale>
        <p:origin x="-2568" y="-90"/>
      </p:cViewPr>
      <p:guideLst>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NSNI-Store\NSNI-Store\Data\NSNI-Special%20Projects\RAS\11_RAS_Mgmnt\03_Reporting\E-T\StrategicApproachReporting\NSNI%20activities%20march13-march15%2020150415.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NSNI-Store\NSNI-Store\Data\NSNI-Special%20Projects\RAS\11_RAS_Mgmnt\03_Reporting\E-T\StrategicApproachReporting\NSNI%20activities%20march13-march15%2020150415.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NSNI-Store\NSNI-Store\Data\RAS-Regulatory%20Activities\RAS-Public\E&amp;T\NSNI%20Training%20Strategy\Analysis%20report%202013-2014\NSNI%20activities%20march13-oct14%20v1%20141107.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NSNI-Store\NSNI-Store\Data\RAS-Regulatory%20Activities\RAS-Public\E&amp;T\NSNI%20Training%20Strategy\Analysis%20report%202013-2014\Country%20report\self%20qssessment.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Sheet2!$E$5</c:f>
              <c:strCache>
                <c:ptCount val="1"/>
                <c:pt idx="0">
                  <c:v>Activities</c:v>
                </c:pt>
              </c:strCache>
            </c:strRef>
          </c:tx>
          <c:explosion val="25"/>
          <c:dLbls>
            <c:showLegendKey val="0"/>
            <c:showVal val="1"/>
            <c:showCatName val="1"/>
            <c:showSerName val="0"/>
            <c:showPercent val="1"/>
            <c:showBubbleSize val="0"/>
            <c:separator>
</c:separator>
            <c:showLeaderLines val="1"/>
          </c:dLbls>
          <c:cat>
            <c:strRef>
              <c:f>Sheet2!$D$6:$D$9</c:f>
              <c:strCache>
                <c:ptCount val="4"/>
                <c:pt idx="0">
                  <c:v>Component 1</c:v>
                </c:pt>
                <c:pt idx="1">
                  <c:v>Component 2</c:v>
                </c:pt>
                <c:pt idx="2">
                  <c:v>Component 3</c:v>
                </c:pt>
                <c:pt idx="3">
                  <c:v>Component 4</c:v>
                </c:pt>
              </c:strCache>
            </c:strRef>
          </c:cat>
          <c:val>
            <c:numRef>
              <c:f>Sheet2!$E$6:$E$9</c:f>
              <c:numCache>
                <c:formatCode>General</c:formatCode>
                <c:ptCount val="4"/>
                <c:pt idx="0">
                  <c:v>126</c:v>
                </c:pt>
                <c:pt idx="1">
                  <c:v>131</c:v>
                </c:pt>
                <c:pt idx="2">
                  <c:v>75</c:v>
                </c:pt>
                <c:pt idx="3">
                  <c:v>47</c:v>
                </c:pt>
              </c:numCache>
            </c:numRef>
          </c:val>
        </c:ser>
        <c:dLbls>
          <c:showLegendKey val="0"/>
          <c:showVal val="0"/>
          <c:showCatName val="1"/>
          <c:showSerName val="0"/>
          <c:showPercent val="1"/>
          <c:showBubbleSize val="0"/>
          <c:showLeaderLines val="1"/>
        </c:dLbls>
      </c:pie3DChart>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Sheet2!$E$29</c:f>
              <c:strCache>
                <c:ptCount val="1"/>
                <c:pt idx="0">
                  <c:v>Activities</c:v>
                </c:pt>
              </c:strCache>
            </c:strRef>
          </c:tx>
          <c:explosion val="25"/>
          <c:dLbls>
            <c:dLbl>
              <c:idx val="3"/>
              <c:layout>
                <c:manualLayout>
                  <c:x val="5.4428051094623696E-2"/>
                  <c:y val="-4.2572820834559426E-2"/>
                </c:manualLayout>
              </c:layout>
              <c:showLegendKey val="0"/>
              <c:showVal val="1"/>
              <c:showCatName val="1"/>
              <c:showSerName val="0"/>
              <c:showPercent val="1"/>
              <c:showBubbleSize val="0"/>
              <c:separator>
</c:separator>
            </c:dLbl>
            <c:showLegendKey val="0"/>
            <c:showVal val="1"/>
            <c:showCatName val="1"/>
            <c:showSerName val="0"/>
            <c:showPercent val="1"/>
            <c:showBubbleSize val="0"/>
            <c:separator>
</c:separator>
            <c:showLeaderLines val="1"/>
          </c:dLbls>
          <c:cat>
            <c:strRef>
              <c:f>Sheet2!$D$30:$D$33</c:f>
              <c:strCache>
                <c:ptCount val="4"/>
                <c:pt idx="0">
                  <c:v>Subcomponent 1</c:v>
                </c:pt>
                <c:pt idx="1">
                  <c:v>Subcomponent 2</c:v>
                </c:pt>
                <c:pt idx="2">
                  <c:v>Subcomponent 3</c:v>
                </c:pt>
                <c:pt idx="3">
                  <c:v>Subcomponent 4</c:v>
                </c:pt>
              </c:strCache>
            </c:strRef>
          </c:cat>
          <c:val>
            <c:numRef>
              <c:f>Sheet2!$E$30:$E$33</c:f>
              <c:numCache>
                <c:formatCode>General</c:formatCode>
                <c:ptCount val="4"/>
                <c:pt idx="0">
                  <c:v>10</c:v>
                </c:pt>
                <c:pt idx="1">
                  <c:v>81</c:v>
                </c:pt>
                <c:pt idx="2">
                  <c:v>10</c:v>
                </c:pt>
                <c:pt idx="3">
                  <c:v>30</c:v>
                </c:pt>
              </c:numCache>
            </c:numRef>
          </c:val>
        </c:ser>
        <c:dLbls>
          <c:showLegendKey val="0"/>
          <c:showVal val="0"/>
          <c:showCatName val="1"/>
          <c:showSerName val="0"/>
          <c:showPercent val="1"/>
          <c:showBubbleSize val="0"/>
          <c:showLeaderLines val="1"/>
        </c:dLbls>
      </c:pie3DChart>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explosion val="25"/>
          <c:dLbls>
            <c:txPr>
              <a:bodyPr/>
              <a:lstStyle/>
              <a:p>
                <a:pPr>
                  <a:defRPr sz="1600"/>
                </a:pPr>
                <a:endParaRPr lang="en-US"/>
              </a:p>
            </c:txPr>
            <c:showLegendKey val="0"/>
            <c:showVal val="1"/>
            <c:showCatName val="1"/>
            <c:showSerName val="0"/>
            <c:showPercent val="1"/>
            <c:showBubbleSize val="0"/>
            <c:separator>
</c:separator>
            <c:showLeaderLines val="1"/>
          </c:dLbls>
          <c:cat>
            <c:strRef>
              <c:f>Sheet2!$D$78:$D$81</c:f>
              <c:strCache>
                <c:ptCount val="4"/>
                <c:pt idx="0">
                  <c:v>Asia &amp; Pacific</c:v>
                </c:pt>
                <c:pt idx="1">
                  <c:v>Europe</c:v>
                </c:pt>
                <c:pt idx="2">
                  <c:v>Africa &amp; ANNuR</c:v>
                </c:pt>
                <c:pt idx="3">
                  <c:v>Latin America</c:v>
                </c:pt>
              </c:strCache>
            </c:strRef>
          </c:cat>
          <c:val>
            <c:numRef>
              <c:f>Sheet2!$E$78:$E$81</c:f>
              <c:numCache>
                <c:formatCode>General</c:formatCode>
                <c:ptCount val="4"/>
                <c:pt idx="0">
                  <c:v>39</c:v>
                </c:pt>
                <c:pt idx="1">
                  <c:v>22</c:v>
                </c:pt>
                <c:pt idx="2">
                  <c:v>3</c:v>
                </c:pt>
                <c:pt idx="3">
                  <c:v>3</c:v>
                </c:pt>
              </c:numCache>
            </c:numRef>
          </c:val>
        </c:ser>
        <c:dLbls>
          <c:showLegendKey val="0"/>
          <c:showVal val="0"/>
          <c:showCatName val="1"/>
          <c:showSerName val="0"/>
          <c:showPercent val="1"/>
          <c:showBubbleSize val="0"/>
          <c:showLeaderLines val="1"/>
        </c:dLbls>
      </c:pie3DChart>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GB"/>
              <a:t>Support from IAEA required</a:t>
            </a:r>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Feuil2!$B$14</c:f>
              <c:strCache>
                <c:ptCount val="1"/>
                <c:pt idx="0">
                  <c:v>National strategy</c:v>
                </c:pt>
              </c:strCache>
            </c:strRef>
          </c:tx>
          <c:invertIfNegative val="0"/>
          <c:cat>
            <c:strRef>
              <c:f>Feuil2!$A$15:$A$20</c:f>
              <c:strCache>
                <c:ptCount val="6"/>
                <c:pt idx="0">
                  <c:v>Indonesia</c:v>
                </c:pt>
                <c:pt idx="1">
                  <c:v>Thailand</c:v>
                </c:pt>
                <c:pt idx="2">
                  <c:v>Malaysia</c:v>
                </c:pt>
                <c:pt idx="3">
                  <c:v>Vietnam</c:v>
                </c:pt>
                <c:pt idx="4">
                  <c:v>Philippines</c:v>
                </c:pt>
                <c:pt idx="5">
                  <c:v>Bangladesh</c:v>
                </c:pt>
              </c:strCache>
            </c:strRef>
          </c:cat>
          <c:val>
            <c:numRef>
              <c:f>Feuil2!$B$15:$B$20</c:f>
              <c:numCache>
                <c:formatCode>General</c:formatCode>
                <c:ptCount val="6"/>
                <c:pt idx="0">
                  <c:v>4</c:v>
                </c:pt>
                <c:pt idx="1">
                  <c:v>6</c:v>
                </c:pt>
                <c:pt idx="2">
                  <c:v>6</c:v>
                </c:pt>
                <c:pt idx="3">
                  <c:v>5</c:v>
                </c:pt>
                <c:pt idx="4">
                  <c:v>8</c:v>
                </c:pt>
                <c:pt idx="5">
                  <c:v>4</c:v>
                </c:pt>
              </c:numCache>
            </c:numRef>
          </c:val>
        </c:ser>
        <c:ser>
          <c:idx val="1"/>
          <c:order val="1"/>
          <c:tx>
            <c:strRef>
              <c:f>Feuil2!$C$14</c:f>
              <c:strCache>
                <c:ptCount val="1"/>
                <c:pt idx="0">
                  <c:v>CB mechanisms</c:v>
                </c:pt>
              </c:strCache>
            </c:strRef>
          </c:tx>
          <c:invertIfNegative val="0"/>
          <c:cat>
            <c:strRef>
              <c:f>Feuil2!$A$15:$A$20</c:f>
              <c:strCache>
                <c:ptCount val="6"/>
                <c:pt idx="0">
                  <c:v>Indonesia</c:v>
                </c:pt>
                <c:pt idx="1">
                  <c:v>Thailand</c:v>
                </c:pt>
                <c:pt idx="2">
                  <c:v>Malaysia</c:v>
                </c:pt>
                <c:pt idx="3">
                  <c:v>Vietnam</c:v>
                </c:pt>
                <c:pt idx="4">
                  <c:v>Philippines</c:v>
                </c:pt>
                <c:pt idx="5">
                  <c:v>Bangladesh</c:v>
                </c:pt>
              </c:strCache>
            </c:strRef>
          </c:cat>
          <c:val>
            <c:numRef>
              <c:f>Feuil2!$C$15:$C$20</c:f>
              <c:numCache>
                <c:formatCode>General</c:formatCode>
                <c:ptCount val="6"/>
                <c:pt idx="0">
                  <c:v>4</c:v>
                </c:pt>
                <c:pt idx="1">
                  <c:v>4</c:v>
                </c:pt>
                <c:pt idx="2">
                  <c:v>7</c:v>
                </c:pt>
                <c:pt idx="3">
                  <c:v>7</c:v>
                </c:pt>
                <c:pt idx="4">
                  <c:v>7</c:v>
                </c:pt>
                <c:pt idx="5">
                  <c:v>7</c:v>
                </c:pt>
              </c:numCache>
            </c:numRef>
          </c:val>
        </c:ser>
        <c:ser>
          <c:idx val="2"/>
          <c:order val="2"/>
          <c:tx>
            <c:strRef>
              <c:f>Feuil2!$D$14</c:f>
              <c:strCache>
                <c:ptCount val="1"/>
                <c:pt idx="0">
                  <c:v>Networking</c:v>
                </c:pt>
              </c:strCache>
            </c:strRef>
          </c:tx>
          <c:invertIfNegative val="0"/>
          <c:cat>
            <c:strRef>
              <c:f>Feuil2!$A$15:$A$20</c:f>
              <c:strCache>
                <c:ptCount val="6"/>
                <c:pt idx="0">
                  <c:v>Indonesia</c:v>
                </c:pt>
                <c:pt idx="1">
                  <c:v>Thailand</c:v>
                </c:pt>
                <c:pt idx="2">
                  <c:v>Malaysia</c:v>
                </c:pt>
                <c:pt idx="3">
                  <c:v>Vietnam</c:v>
                </c:pt>
                <c:pt idx="4">
                  <c:v>Philippines</c:v>
                </c:pt>
                <c:pt idx="5">
                  <c:v>Bangladesh</c:v>
                </c:pt>
              </c:strCache>
            </c:strRef>
          </c:cat>
          <c:val>
            <c:numRef>
              <c:f>Feuil2!$D$15:$D$20</c:f>
              <c:numCache>
                <c:formatCode>General</c:formatCode>
                <c:ptCount val="6"/>
                <c:pt idx="0">
                  <c:v>6</c:v>
                </c:pt>
                <c:pt idx="1">
                  <c:v>4</c:v>
                </c:pt>
                <c:pt idx="2">
                  <c:v>8</c:v>
                </c:pt>
                <c:pt idx="3">
                  <c:v>8</c:v>
                </c:pt>
                <c:pt idx="4">
                  <c:v>7</c:v>
                </c:pt>
                <c:pt idx="5">
                  <c:v>8</c:v>
                </c:pt>
              </c:numCache>
            </c:numRef>
          </c:val>
        </c:ser>
        <c:ser>
          <c:idx val="3"/>
          <c:order val="3"/>
          <c:tx>
            <c:strRef>
              <c:f>Feuil2!$E$14</c:f>
              <c:strCache>
                <c:ptCount val="1"/>
                <c:pt idx="0">
                  <c:v>Management system</c:v>
                </c:pt>
              </c:strCache>
            </c:strRef>
          </c:tx>
          <c:invertIfNegative val="0"/>
          <c:cat>
            <c:strRef>
              <c:f>Feuil2!$A$15:$A$20</c:f>
              <c:strCache>
                <c:ptCount val="6"/>
                <c:pt idx="0">
                  <c:v>Indonesia</c:v>
                </c:pt>
                <c:pt idx="1">
                  <c:v>Thailand</c:v>
                </c:pt>
                <c:pt idx="2">
                  <c:v>Malaysia</c:v>
                </c:pt>
                <c:pt idx="3">
                  <c:v>Vietnam</c:v>
                </c:pt>
                <c:pt idx="4">
                  <c:v>Philippines</c:v>
                </c:pt>
                <c:pt idx="5">
                  <c:v>Bangladesh</c:v>
                </c:pt>
              </c:strCache>
            </c:strRef>
          </c:cat>
          <c:val>
            <c:numRef>
              <c:f>Feuil2!$E$15:$E$20</c:f>
              <c:numCache>
                <c:formatCode>General</c:formatCode>
                <c:ptCount val="6"/>
                <c:pt idx="0">
                  <c:v>6</c:v>
                </c:pt>
                <c:pt idx="1">
                  <c:v>6</c:v>
                </c:pt>
                <c:pt idx="2">
                  <c:v>6</c:v>
                </c:pt>
                <c:pt idx="3">
                  <c:v>7</c:v>
                </c:pt>
                <c:pt idx="4">
                  <c:v>8</c:v>
                </c:pt>
                <c:pt idx="5">
                  <c:v>8</c:v>
                </c:pt>
              </c:numCache>
            </c:numRef>
          </c:val>
        </c:ser>
        <c:dLbls>
          <c:showLegendKey val="0"/>
          <c:showVal val="1"/>
          <c:showCatName val="0"/>
          <c:showSerName val="0"/>
          <c:showPercent val="0"/>
          <c:showBubbleSize val="0"/>
        </c:dLbls>
        <c:gapWidth val="150"/>
        <c:shape val="box"/>
        <c:axId val="100722560"/>
        <c:axId val="100724096"/>
        <c:axId val="0"/>
      </c:bar3DChart>
      <c:catAx>
        <c:axId val="100722560"/>
        <c:scaling>
          <c:orientation val="minMax"/>
        </c:scaling>
        <c:delete val="1"/>
        <c:axPos val="b"/>
        <c:majorTickMark val="out"/>
        <c:minorTickMark val="none"/>
        <c:tickLblPos val="nextTo"/>
        <c:crossAx val="100724096"/>
        <c:crosses val="autoZero"/>
        <c:auto val="1"/>
        <c:lblAlgn val="ctr"/>
        <c:lblOffset val="100"/>
        <c:noMultiLvlLbl val="0"/>
      </c:catAx>
      <c:valAx>
        <c:axId val="100724096"/>
        <c:scaling>
          <c:orientation val="minMax"/>
        </c:scaling>
        <c:delete val="0"/>
        <c:axPos val="l"/>
        <c:majorGridlines/>
        <c:numFmt formatCode="General" sourceLinked="1"/>
        <c:majorTickMark val="out"/>
        <c:minorTickMark val="none"/>
        <c:tickLblPos val="nextTo"/>
        <c:crossAx val="100722560"/>
        <c:crosses val="autoZero"/>
        <c:crossBetween val="between"/>
      </c:valAx>
    </c:plotArea>
    <c:legend>
      <c:legendPos val="r"/>
      <c:layout>
        <c:manualLayout>
          <c:xMode val="edge"/>
          <c:yMode val="edge"/>
          <c:x val="0.67027135873791799"/>
          <c:y val="0.45489187543976595"/>
          <c:w val="0.32694584515485015"/>
          <c:h val="0.38036334965049234"/>
        </c:manualLayout>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9.8803195074546019E-2"/>
          <c:y val="5.7589972996197704E-2"/>
          <c:w val="0.89622747871951924"/>
          <c:h val="0.77171499085135664"/>
        </c:manualLayout>
      </c:layout>
      <c:bar3DChart>
        <c:barDir val="col"/>
        <c:grouping val="clustered"/>
        <c:varyColors val="0"/>
        <c:ser>
          <c:idx val="0"/>
          <c:order val="0"/>
          <c:invertIfNegative val="0"/>
          <c:dPt>
            <c:idx val="1"/>
            <c:invertIfNegative val="0"/>
            <c:bubble3D val="0"/>
            <c:spPr>
              <a:solidFill>
                <a:srgbClr val="FF0000"/>
              </a:solidFill>
            </c:spPr>
          </c:dPt>
          <c:dPt>
            <c:idx val="3"/>
            <c:invertIfNegative val="0"/>
            <c:bubble3D val="0"/>
            <c:spPr>
              <a:solidFill>
                <a:srgbClr val="FF0000"/>
              </a:solidFill>
            </c:spPr>
          </c:dPt>
          <c:dPt>
            <c:idx val="5"/>
            <c:invertIfNegative val="0"/>
            <c:bubble3D val="0"/>
            <c:spPr>
              <a:solidFill>
                <a:srgbClr val="FF0000"/>
              </a:solidFill>
            </c:spPr>
          </c:dPt>
          <c:dPt>
            <c:idx val="7"/>
            <c:invertIfNegative val="0"/>
            <c:bubble3D val="0"/>
            <c:spPr>
              <a:solidFill>
                <a:srgbClr val="FF0000"/>
              </a:solidFill>
            </c:spPr>
          </c:dPt>
          <c:dLbls>
            <c:showLegendKey val="0"/>
            <c:showVal val="1"/>
            <c:showCatName val="0"/>
            <c:showSerName val="0"/>
            <c:showPercent val="0"/>
            <c:showBubbleSize val="0"/>
            <c:showLeaderLines val="0"/>
          </c:dLbls>
          <c:cat>
            <c:multiLvlStrRef>
              <c:f>Sheet2!$O$11:$P$18</c:f>
              <c:multiLvlStrCache>
                <c:ptCount val="8"/>
                <c:lvl>
                  <c:pt idx="0">
                    <c:v>Country</c:v>
                  </c:pt>
                  <c:pt idx="1">
                    <c:v>Support needed</c:v>
                  </c:pt>
                  <c:pt idx="2">
                    <c:v>Country</c:v>
                  </c:pt>
                  <c:pt idx="3">
                    <c:v>Support needed</c:v>
                  </c:pt>
                  <c:pt idx="4">
                    <c:v>Country</c:v>
                  </c:pt>
                  <c:pt idx="5">
                    <c:v>Support needed</c:v>
                  </c:pt>
                  <c:pt idx="6">
                    <c:v>Country</c:v>
                  </c:pt>
                  <c:pt idx="7">
                    <c:v>Support needed</c:v>
                  </c:pt>
                </c:lvl>
                <c:lvl>
                  <c:pt idx="0">
                    <c:v>Component 1</c:v>
                  </c:pt>
                  <c:pt idx="2">
                    <c:v>Component 2</c:v>
                  </c:pt>
                  <c:pt idx="4">
                    <c:v>Component 3</c:v>
                  </c:pt>
                  <c:pt idx="6">
                    <c:v>Component 4</c:v>
                  </c:pt>
                </c:lvl>
              </c:multiLvlStrCache>
            </c:multiLvlStrRef>
          </c:cat>
          <c:val>
            <c:numRef>
              <c:f>Sheet2!$Q$11:$Q$18</c:f>
              <c:numCache>
                <c:formatCode>0.0</c:formatCode>
                <c:ptCount val="8"/>
                <c:pt idx="0">
                  <c:v>6.3684210526315788</c:v>
                </c:pt>
                <c:pt idx="1">
                  <c:v>4.4210526315789478</c:v>
                </c:pt>
                <c:pt idx="2">
                  <c:v>6.6842105263157894</c:v>
                </c:pt>
                <c:pt idx="3">
                  <c:v>4.8421052631578947</c:v>
                </c:pt>
                <c:pt idx="4">
                  <c:v>6.3157894736842106</c:v>
                </c:pt>
                <c:pt idx="5">
                  <c:v>4.5789473684210522</c:v>
                </c:pt>
                <c:pt idx="6">
                  <c:v>5.6842105263157894</c:v>
                </c:pt>
                <c:pt idx="7">
                  <c:v>5.2631578947368425</c:v>
                </c:pt>
              </c:numCache>
            </c:numRef>
          </c:val>
        </c:ser>
        <c:dLbls>
          <c:showLegendKey val="0"/>
          <c:showVal val="0"/>
          <c:showCatName val="0"/>
          <c:showSerName val="0"/>
          <c:showPercent val="0"/>
          <c:showBubbleSize val="0"/>
        </c:dLbls>
        <c:gapWidth val="150"/>
        <c:shape val="cylinder"/>
        <c:axId val="100766464"/>
        <c:axId val="100768000"/>
        <c:axId val="0"/>
      </c:bar3DChart>
      <c:catAx>
        <c:axId val="100766464"/>
        <c:scaling>
          <c:orientation val="minMax"/>
        </c:scaling>
        <c:delete val="0"/>
        <c:axPos val="b"/>
        <c:majorTickMark val="out"/>
        <c:minorTickMark val="none"/>
        <c:tickLblPos val="nextTo"/>
        <c:crossAx val="100768000"/>
        <c:crosses val="autoZero"/>
        <c:auto val="1"/>
        <c:lblAlgn val="ctr"/>
        <c:lblOffset val="100"/>
        <c:noMultiLvlLbl val="0"/>
      </c:catAx>
      <c:valAx>
        <c:axId val="100768000"/>
        <c:scaling>
          <c:orientation val="minMax"/>
        </c:scaling>
        <c:delete val="0"/>
        <c:axPos val="l"/>
        <c:numFmt formatCode="0.0" sourceLinked="1"/>
        <c:majorTickMark val="out"/>
        <c:minorTickMark val="none"/>
        <c:tickLblPos val="nextTo"/>
        <c:crossAx val="100766464"/>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4283" cy="495300"/>
          </a:xfrm>
          <a:prstGeom prst="rect">
            <a:avLst/>
          </a:prstGeom>
        </p:spPr>
        <p:txBody>
          <a:bodyPr vert="horz" lIns="91294" tIns="45647" rIns="91294" bIns="45647" rtlCol="0"/>
          <a:lstStyle>
            <a:lvl1pPr algn="l">
              <a:defRPr sz="1200"/>
            </a:lvl1pPr>
          </a:lstStyle>
          <a:p>
            <a:endParaRPr lang="en-GB"/>
          </a:p>
        </p:txBody>
      </p:sp>
      <p:sp>
        <p:nvSpPr>
          <p:cNvPr id="3" name="Date Placeholder 2"/>
          <p:cNvSpPr>
            <a:spLocks noGrp="1"/>
          </p:cNvSpPr>
          <p:nvPr>
            <p:ph type="dt" idx="1"/>
          </p:nvPr>
        </p:nvSpPr>
        <p:spPr>
          <a:xfrm>
            <a:off x="3848645" y="0"/>
            <a:ext cx="2944283" cy="495300"/>
          </a:xfrm>
          <a:prstGeom prst="rect">
            <a:avLst/>
          </a:prstGeom>
        </p:spPr>
        <p:txBody>
          <a:bodyPr vert="horz" lIns="91294" tIns="45647" rIns="91294" bIns="45647" rtlCol="0"/>
          <a:lstStyle>
            <a:lvl1pPr algn="r">
              <a:defRPr sz="1200"/>
            </a:lvl1pPr>
          </a:lstStyle>
          <a:p>
            <a:fld id="{7472D8AD-FEA1-49A1-8E92-58256E3BD595}" type="datetimeFigureOut">
              <a:rPr lang="en-GB" smtClean="0"/>
              <a:t>2015-10-28</a:t>
            </a:fld>
            <a:endParaRPr lang="en-GB"/>
          </a:p>
        </p:txBody>
      </p:sp>
      <p:sp>
        <p:nvSpPr>
          <p:cNvPr id="4" name="Slide Image Placeholder 3"/>
          <p:cNvSpPr>
            <a:spLocks noGrp="1" noRot="1" noChangeAspect="1"/>
          </p:cNvSpPr>
          <p:nvPr>
            <p:ph type="sldImg" idx="2"/>
          </p:nvPr>
        </p:nvSpPr>
        <p:spPr>
          <a:xfrm>
            <a:off x="920750" y="742950"/>
            <a:ext cx="4953000" cy="3714750"/>
          </a:xfrm>
          <a:prstGeom prst="rect">
            <a:avLst/>
          </a:prstGeom>
          <a:noFill/>
          <a:ln w="12700">
            <a:solidFill>
              <a:prstClr val="black"/>
            </a:solidFill>
          </a:ln>
        </p:spPr>
        <p:txBody>
          <a:bodyPr vert="horz" lIns="91294" tIns="45647" rIns="91294" bIns="45647" rtlCol="0" anchor="ctr"/>
          <a:lstStyle/>
          <a:p>
            <a:endParaRPr lang="en-GB"/>
          </a:p>
        </p:txBody>
      </p:sp>
      <p:sp>
        <p:nvSpPr>
          <p:cNvPr id="5" name="Notes Placeholder 4"/>
          <p:cNvSpPr>
            <a:spLocks noGrp="1"/>
          </p:cNvSpPr>
          <p:nvPr>
            <p:ph type="body" sz="quarter" idx="3"/>
          </p:nvPr>
        </p:nvSpPr>
        <p:spPr>
          <a:xfrm>
            <a:off x="679450" y="4705350"/>
            <a:ext cx="5435600" cy="4457700"/>
          </a:xfrm>
          <a:prstGeom prst="rect">
            <a:avLst/>
          </a:prstGeom>
        </p:spPr>
        <p:txBody>
          <a:bodyPr vert="horz" lIns="91294" tIns="45647" rIns="91294" bIns="4564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1" y="9408981"/>
            <a:ext cx="2944283" cy="495300"/>
          </a:xfrm>
          <a:prstGeom prst="rect">
            <a:avLst/>
          </a:prstGeom>
        </p:spPr>
        <p:txBody>
          <a:bodyPr vert="horz" lIns="91294" tIns="45647" rIns="91294" bIns="45647" rtlCol="0" anchor="b"/>
          <a:lstStyle>
            <a:lvl1pPr algn="l">
              <a:defRPr sz="1200"/>
            </a:lvl1pPr>
          </a:lstStyle>
          <a:p>
            <a:endParaRPr lang="en-GB"/>
          </a:p>
        </p:txBody>
      </p:sp>
      <p:sp>
        <p:nvSpPr>
          <p:cNvPr id="7" name="Slide Number Placeholder 6"/>
          <p:cNvSpPr>
            <a:spLocks noGrp="1"/>
          </p:cNvSpPr>
          <p:nvPr>
            <p:ph type="sldNum" sz="quarter" idx="5"/>
          </p:nvPr>
        </p:nvSpPr>
        <p:spPr>
          <a:xfrm>
            <a:off x="3848645" y="9408981"/>
            <a:ext cx="2944283" cy="495300"/>
          </a:xfrm>
          <a:prstGeom prst="rect">
            <a:avLst/>
          </a:prstGeom>
        </p:spPr>
        <p:txBody>
          <a:bodyPr vert="horz" lIns="91294" tIns="45647" rIns="91294" bIns="45647" rtlCol="0" anchor="b"/>
          <a:lstStyle>
            <a:lvl1pPr algn="r">
              <a:defRPr sz="1200"/>
            </a:lvl1pPr>
          </a:lstStyle>
          <a:p>
            <a:fld id="{4D146C0E-F298-4AA7-9E3B-EC678284FC09}" type="slidenum">
              <a:rPr lang="en-GB" smtClean="0"/>
              <a:t>‹#›</a:t>
            </a:fld>
            <a:endParaRPr lang="en-GB"/>
          </a:p>
        </p:txBody>
      </p:sp>
    </p:spTree>
    <p:extLst>
      <p:ext uri="{BB962C8B-B14F-4D97-AF65-F5344CB8AC3E}">
        <p14:creationId xmlns:p14="http://schemas.microsoft.com/office/powerpoint/2010/main" val="1310590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D146C0E-F298-4AA7-9E3B-EC678284FC09}" type="slidenum">
              <a:rPr lang="en-GB" smtClean="0"/>
              <a:t>1</a:t>
            </a:fld>
            <a:endParaRPr lang="en-GB"/>
          </a:p>
        </p:txBody>
      </p:sp>
    </p:spTree>
    <p:extLst>
      <p:ext uri="{BB962C8B-B14F-4D97-AF65-F5344CB8AC3E}">
        <p14:creationId xmlns:p14="http://schemas.microsoft.com/office/powerpoint/2010/main" val="37433643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105" name="Text Box 9"/>
          <p:cNvSpPr txBox="1">
            <a:spLocks noChangeArrowheads="1"/>
          </p:cNvSpPr>
          <p:nvPr/>
        </p:nvSpPr>
        <p:spPr bwMode="black">
          <a:xfrm>
            <a:off x="3505200" y="6019800"/>
            <a:ext cx="2209800" cy="661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b="1">
                <a:solidFill>
                  <a:srgbClr val="FFFFFF"/>
                </a:solidFill>
                <a:latin typeface="Arial" charset="0"/>
              </a:rPr>
              <a:t>IAEA</a:t>
            </a:r>
          </a:p>
          <a:p>
            <a:pPr algn="ctr">
              <a:spcBef>
                <a:spcPct val="50000"/>
              </a:spcBef>
            </a:pPr>
            <a:r>
              <a:rPr lang="en-US" sz="900" b="1">
                <a:solidFill>
                  <a:srgbClr val="FFFFFF"/>
                </a:solidFill>
                <a:latin typeface="Arial" charset="0"/>
              </a:rPr>
              <a:t>International Atomic Energy Agency</a:t>
            </a:r>
          </a:p>
        </p:txBody>
      </p:sp>
      <p:pic>
        <p:nvPicPr>
          <p:cNvPr id="4106" name="Picture 10" descr="\\pc26995\Projects\ICS\ICS.VB6\ICSUI\Graphics\IAEAlogo_Black.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black">
          <a:xfrm>
            <a:off x="4114800" y="5105400"/>
            <a:ext cx="1050925"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5F5F5F">
                      <a:alpha val="50000"/>
                    </a:srgbClr>
                  </a:outerShdw>
                </a:effectLst>
              </a14:hiddenEffects>
            </a:ext>
          </a:extLst>
        </p:spPr>
      </p:pic>
      <p:pic>
        <p:nvPicPr>
          <p:cNvPr id="4104" name="Picture 8" descr="title_logo_bglight.jpg                                         00056D31Macintosh HD                   B746CC0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hidden">
          <a:xfrm>
            <a:off x="0" y="0"/>
            <a:ext cx="9144000" cy="6861175"/>
          </a:xfrm>
          <a:prstGeom prst="rect">
            <a:avLst/>
          </a:prstGeom>
          <a:noFill/>
          <a:extLst>
            <a:ext uri="{909E8E84-426E-40DD-AFC4-6F175D3DCCD1}">
              <a14:hiddenFill xmlns:a14="http://schemas.microsoft.com/office/drawing/2010/main">
                <a:solidFill>
                  <a:srgbClr val="FFFFFF"/>
                </a:solidFill>
              </a14:hiddenFill>
            </a:ext>
          </a:extLst>
        </p:spPr>
      </p:pic>
      <p:sp>
        <p:nvSpPr>
          <p:cNvPr id="4099" name="Rectangle 3"/>
          <p:cNvSpPr>
            <a:spLocks noGrp="1" noChangeArrowheads="1"/>
          </p:cNvSpPr>
          <p:nvPr>
            <p:ph type="ctrTitle"/>
          </p:nvPr>
        </p:nvSpPr>
        <p:spPr bwMode="gray">
          <a:xfrm>
            <a:off x="0" y="1000125"/>
            <a:ext cx="9144000" cy="1771650"/>
          </a:xfrm>
        </p:spPr>
        <p:txBody>
          <a:bodyPr/>
          <a:lstStyle>
            <a:lvl1pPr algn="ctr">
              <a:defRPr/>
            </a:lvl1pPr>
          </a:lstStyle>
          <a:p>
            <a:pPr lvl="0"/>
            <a:r>
              <a:rPr lang="en-US" noProof="0" smtClean="0"/>
              <a:t>Click to edit Master title style</a:t>
            </a:r>
          </a:p>
        </p:txBody>
      </p:sp>
      <p:sp>
        <p:nvSpPr>
          <p:cNvPr id="4100" name="Rectangle 4"/>
          <p:cNvSpPr>
            <a:spLocks noGrp="1" noChangeArrowheads="1"/>
          </p:cNvSpPr>
          <p:nvPr>
            <p:ph type="subTitle" idx="1"/>
          </p:nvPr>
        </p:nvSpPr>
        <p:spPr>
          <a:xfrm>
            <a:off x="0" y="2797175"/>
            <a:ext cx="9144000" cy="1727200"/>
          </a:xfrm>
        </p:spPr>
        <p:txBody>
          <a:bodyPr anchor="ctr" anchorCtr="1"/>
          <a:lstStyle>
            <a:lvl1pPr marL="0" indent="0" algn="ctr">
              <a:buFontTx/>
              <a:buNone/>
              <a:defRPr/>
            </a:lvl1pPr>
          </a:lstStyle>
          <a:p>
            <a:pPr lvl="0"/>
            <a:r>
              <a:rPr lang="en-US" noProof="0" smtClean="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2C3BACF-D3F2-4680-8A83-F235EF9DE0FB}" type="slidenum">
              <a:rPr lang="en-US"/>
              <a:pPr/>
              <a:t>‹#›</a:t>
            </a:fld>
            <a:endParaRPr lang="en-US"/>
          </a:p>
        </p:txBody>
      </p:sp>
    </p:spTree>
    <p:extLst>
      <p:ext uri="{BB962C8B-B14F-4D97-AF65-F5344CB8AC3E}">
        <p14:creationId xmlns:p14="http://schemas.microsoft.com/office/powerpoint/2010/main" val="418007023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9888" y="98425"/>
            <a:ext cx="2147887" cy="59975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4638" y="98425"/>
            <a:ext cx="6292850" cy="59975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47EFD44-B94C-4C57-AE01-A4B8882DABE8}" type="slidenum">
              <a:rPr lang="en-US"/>
              <a:pPr/>
              <a:t>‹#›</a:t>
            </a:fld>
            <a:endParaRPr lang="en-US"/>
          </a:p>
        </p:txBody>
      </p:sp>
    </p:spTree>
    <p:extLst>
      <p:ext uri="{BB962C8B-B14F-4D97-AF65-F5344CB8AC3E}">
        <p14:creationId xmlns:p14="http://schemas.microsoft.com/office/powerpoint/2010/main" val="33824517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F25D2BF-40DD-4153-8CA3-FA72C0D116DE}" type="slidenum">
              <a:rPr lang="en-US"/>
              <a:pPr/>
              <a:t>‹#›</a:t>
            </a:fld>
            <a:endParaRPr lang="en-US"/>
          </a:p>
        </p:txBody>
      </p:sp>
    </p:spTree>
    <p:extLst>
      <p:ext uri="{BB962C8B-B14F-4D97-AF65-F5344CB8AC3E}">
        <p14:creationId xmlns:p14="http://schemas.microsoft.com/office/powerpoint/2010/main" val="9251982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AB426EB-D8B9-4590-84E5-2B7372505E30}" type="slidenum">
              <a:rPr lang="en-US"/>
              <a:pPr/>
              <a:t>‹#›</a:t>
            </a:fld>
            <a:endParaRPr lang="en-US"/>
          </a:p>
        </p:txBody>
      </p:sp>
    </p:spTree>
    <p:extLst>
      <p:ext uri="{BB962C8B-B14F-4D97-AF65-F5344CB8AC3E}">
        <p14:creationId xmlns:p14="http://schemas.microsoft.com/office/powerpoint/2010/main" val="279772870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4638" y="1524000"/>
            <a:ext cx="4219575"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524000"/>
            <a:ext cx="4221162"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0328EFB-EE01-4A70-9A4E-807F4C30E73B}" type="slidenum">
              <a:rPr lang="en-US"/>
              <a:pPr/>
              <a:t>‹#›</a:t>
            </a:fld>
            <a:endParaRPr lang="en-US"/>
          </a:p>
        </p:txBody>
      </p:sp>
    </p:spTree>
    <p:extLst>
      <p:ext uri="{BB962C8B-B14F-4D97-AF65-F5344CB8AC3E}">
        <p14:creationId xmlns:p14="http://schemas.microsoft.com/office/powerpoint/2010/main" val="275880562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496FF85-89A4-4D2F-9A47-F254EE67E025}" type="slidenum">
              <a:rPr lang="en-US"/>
              <a:pPr/>
              <a:t>‹#›</a:t>
            </a:fld>
            <a:endParaRPr lang="en-US"/>
          </a:p>
        </p:txBody>
      </p:sp>
    </p:spTree>
    <p:extLst>
      <p:ext uri="{BB962C8B-B14F-4D97-AF65-F5344CB8AC3E}">
        <p14:creationId xmlns:p14="http://schemas.microsoft.com/office/powerpoint/2010/main" val="36998185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4E0F0D9-1BD1-4BB2-9AEF-C45FC83CEFD4}" type="slidenum">
              <a:rPr lang="en-US"/>
              <a:pPr/>
              <a:t>‹#›</a:t>
            </a:fld>
            <a:endParaRPr lang="en-US"/>
          </a:p>
        </p:txBody>
      </p:sp>
    </p:spTree>
    <p:extLst>
      <p:ext uri="{BB962C8B-B14F-4D97-AF65-F5344CB8AC3E}">
        <p14:creationId xmlns:p14="http://schemas.microsoft.com/office/powerpoint/2010/main" val="318180359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0122FAA-958D-4FF6-BF9F-0C9279367AB9}" type="slidenum">
              <a:rPr lang="en-US"/>
              <a:pPr/>
              <a:t>‹#›</a:t>
            </a:fld>
            <a:endParaRPr lang="en-US"/>
          </a:p>
        </p:txBody>
      </p:sp>
    </p:spTree>
    <p:extLst>
      <p:ext uri="{BB962C8B-B14F-4D97-AF65-F5344CB8AC3E}">
        <p14:creationId xmlns:p14="http://schemas.microsoft.com/office/powerpoint/2010/main" val="409135399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98927C1-C2C8-4D21-B9BC-DE421986B189}" type="slidenum">
              <a:rPr lang="en-US"/>
              <a:pPr/>
              <a:t>‹#›</a:t>
            </a:fld>
            <a:endParaRPr lang="en-US"/>
          </a:p>
        </p:txBody>
      </p:sp>
    </p:spTree>
    <p:extLst>
      <p:ext uri="{BB962C8B-B14F-4D97-AF65-F5344CB8AC3E}">
        <p14:creationId xmlns:p14="http://schemas.microsoft.com/office/powerpoint/2010/main" val="9184170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CA23273-90C5-4DFB-9ABE-5A8277E46A94}" type="slidenum">
              <a:rPr lang="en-US"/>
              <a:pPr/>
              <a:t>‹#›</a:t>
            </a:fld>
            <a:endParaRPr lang="en-US"/>
          </a:p>
        </p:txBody>
      </p:sp>
    </p:spTree>
    <p:extLst>
      <p:ext uri="{BB962C8B-B14F-4D97-AF65-F5344CB8AC3E}">
        <p14:creationId xmlns:p14="http://schemas.microsoft.com/office/powerpoint/2010/main" val="164124616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0DF"/>
        </a:solidFill>
        <a:effectLst/>
      </p:bgPr>
    </p:bg>
    <p:spTree>
      <p:nvGrpSpPr>
        <p:cNvPr id="1" name=""/>
        <p:cNvGrpSpPr/>
        <p:nvPr/>
      </p:nvGrpSpPr>
      <p:grpSpPr>
        <a:xfrm>
          <a:off x="0" y="0"/>
          <a:ext cx="0" cy="0"/>
          <a:chOff x="0" y="0"/>
          <a:chExt cx="0" cy="0"/>
        </a:xfrm>
      </p:grpSpPr>
      <p:pic>
        <p:nvPicPr>
          <p:cNvPr id="3082" name="Picture 10" descr="\\pc26995\Projects\ICS\ICS.VB6\ICSUI\Graphics\IAEAlogo_Black.wmf"/>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black">
          <a:xfrm>
            <a:off x="304800" y="6110288"/>
            <a:ext cx="685800" cy="596900"/>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45791" dir="3378596" algn="ctr" rotWithShape="0">
                    <a:srgbClr val="5F5F5F">
                      <a:alpha val="50000"/>
                    </a:srgbClr>
                  </a:outerShdw>
                </a:effectLst>
              </a14:hiddenEffects>
            </a:ext>
          </a:extLst>
        </p:spPr>
      </p:pic>
      <p:sp>
        <p:nvSpPr>
          <p:cNvPr id="3083" name="Text Box 11"/>
          <p:cNvSpPr txBox="1">
            <a:spLocks noChangeArrowheads="1"/>
          </p:cNvSpPr>
          <p:nvPr/>
        </p:nvSpPr>
        <p:spPr bwMode="black">
          <a:xfrm>
            <a:off x="990600" y="6202363"/>
            <a:ext cx="9144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200" b="1">
                <a:solidFill>
                  <a:srgbClr val="FFFFFF"/>
                </a:solidFill>
                <a:latin typeface="Arial" charset="0"/>
              </a:rPr>
              <a:t>IAEA</a:t>
            </a:r>
          </a:p>
        </p:txBody>
      </p:sp>
      <p:pic>
        <p:nvPicPr>
          <p:cNvPr id="3081" name="Picture 9" descr="slide_logo_bglight.jpg                                         00056D31Macintosh HD                   B746CC0A:"/>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hidden">
          <a:xfrm>
            <a:off x="0" y="0"/>
            <a:ext cx="9144000" cy="6861175"/>
          </a:xfrm>
          <a:prstGeom prst="rect">
            <a:avLst/>
          </a:prstGeom>
          <a:noFill/>
          <a:extLst>
            <a:ext uri="{909E8E84-426E-40DD-AFC4-6F175D3DCCD1}">
              <a14:hiddenFill xmlns:a14="http://schemas.microsoft.com/office/drawing/2010/main">
                <a:solidFill>
                  <a:srgbClr val="FFFFFF"/>
                </a:solidFill>
              </a14:hiddenFill>
            </a:ext>
          </a:extLst>
        </p:spPr>
      </p:pic>
      <p:sp>
        <p:nvSpPr>
          <p:cNvPr id="3075" name="Rectangle 3"/>
          <p:cNvSpPr>
            <a:spLocks noGrp="1" noChangeArrowheads="1"/>
          </p:cNvSpPr>
          <p:nvPr>
            <p:ph type="title"/>
          </p:nvPr>
        </p:nvSpPr>
        <p:spPr bwMode="black">
          <a:xfrm>
            <a:off x="282575" y="98425"/>
            <a:ext cx="8534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6" name="Rectangle 4"/>
          <p:cNvSpPr>
            <a:spLocks noGrp="1" noChangeArrowheads="1"/>
          </p:cNvSpPr>
          <p:nvPr>
            <p:ph type="body" idx="1"/>
          </p:nvPr>
        </p:nvSpPr>
        <p:spPr bwMode="gray">
          <a:xfrm>
            <a:off x="274638" y="1524000"/>
            <a:ext cx="8593137"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7" name="Rectangle 5"/>
          <p:cNvSpPr>
            <a:spLocks noGrp="1" noChangeArrowheads="1"/>
          </p:cNvSpPr>
          <p:nvPr>
            <p:ph type="dt" sz="half" idx="2"/>
          </p:nvPr>
        </p:nvSpPr>
        <p:spPr bwMode="white">
          <a:xfrm>
            <a:off x="6783388" y="6369050"/>
            <a:ext cx="1676400"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bg2"/>
                </a:solidFill>
                <a:latin typeface="+mn-lt"/>
              </a:defRPr>
            </a:lvl1pPr>
          </a:lstStyle>
          <a:p>
            <a:endParaRPr lang="en-US"/>
          </a:p>
        </p:txBody>
      </p:sp>
      <p:sp>
        <p:nvSpPr>
          <p:cNvPr id="3079" name="Rectangle 7"/>
          <p:cNvSpPr>
            <a:spLocks noGrp="1" noChangeArrowheads="1"/>
          </p:cNvSpPr>
          <p:nvPr>
            <p:ph type="sldNum" sz="quarter" idx="4"/>
          </p:nvPr>
        </p:nvSpPr>
        <p:spPr bwMode="white">
          <a:xfrm>
            <a:off x="8472488" y="6369050"/>
            <a:ext cx="509587"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bg2"/>
                </a:solidFill>
                <a:latin typeface="+mn-lt"/>
              </a:defRPr>
            </a:lvl1pPr>
          </a:lstStyle>
          <a:p>
            <a:fld id="{E358438C-7C3B-4B33-AF5F-D51E5B37982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hf hdr="0" dt="0"/>
  <p:txStyles>
    <p:titleStyle>
      <a:lvl1pPr algn="l" rtl="0" eaLnBrk="1" fontAlgn="base" hangingPunct="1">
        <a:spcBef>
          <a:spcPct val="20000"/>
        </a:spcBef>
        <a:spcAft>
          <a:spcPct val="0"/>
        </a:spcAft>
        <a:defRPr sz="3600" b="1" i="0" u="none">
          <a:solidFill>
            <a:schemeClr val="tx2"/>
          </a:solidFill>
          <a:latin typeface="+mj-lt"/>
          <a:ea typeface="+mj-ea"/>
          <a:cs typeface="+mj-cs"/>
        </a:defRPr>
      </a:lvl1pPr>
      <a:lvl2pPr algn="l" rtl="0" eaLnBrk="1" fontAlgn="base" hangingPunct="1">
        <a:spcBef>
          <a:spcPct val="20000"/>
        </a:spcBef>
        <a:spcAft>
          <a:spcPct val="0"/>
        </a:spcAft>
        <a:defRPr sz="3600" b="1">
          <a:solidFill>
            <a:schemeClr val="tx2"/>
          </a:solidFill>
          <a:latin typeface="Arial" charset="0"/>
        </a:defRPr>
      </a:lvl2pPr>
      <a:lvl3pPr algn="l" rtl="0" eaLnBrk="1" fontAlgn="base" hangingPunct="1">
        <a:spcBef>
          <a:spcPct val="20000"/>
        </a:spcBef>
        <a:spcAft>
          <a:spcPct val="0"/>
        </a:spcAft>
        <a:defRPr sz="3600" b="1">
          <a:solidFill>
            <a:schemeClr val="tx2"/>
          </a:solidFill>
          <a:latin typeface="Arial" charset="0"/>
        </a:defRPr>
      </a:lvl3pPr>
      <a:lvl4pPr algn="l" rtl="0" eaLnBrk="1" fontAlgn="base" hangingPunct="1">
        <a:spcBef>
          <a:spcPct val="20000"/>
        </a:spcBef>
        <a:spcAft>
          <a:spcPct val="0"/>
        </a:spcAft>
        <a:defRPr sz="3600" b="1">
          <a:solidFill>
            <a:schemeClr val="tx2"/>
          </a:solidFill>
          <a:latin typeface="Arial" charset="0"/>
        </a:defRPr>
      </a:lvl4pPr>
      <a:lvl5pPr algn="l" rtl="0" eaLnBrk="1" fontAlgn="base" hangingPunct="1">
        <a:spcBef>
          <a:spcPct val="20000"/>
        </a:spcBef>
        <a:spcAft>
          <a:spcPct val="0"/>
        </a:spcAft>
        <a:defRPr sz="3600" b="1">
          <a:solidFill>
            <a:schemeClr val="tx2"/>
          </a:solidFill>
          <a:latin typeface="Arial" charset="0"/>
        </a:defRPr>
      </a:lvl5pPr>
      <a:lvl6pPr marL="457200" algn="l" rtl="0" eaLnBrk="1" fontAlgn="base" hangingPunct="1">
        <a:spcBef>
          <a:spcPct val="20000"/>
        </a:spcBef>
        <a:spcAft>
          <a:spcPct val="0"/>
        </a:spcAft>
        <a:defRPr sz="3600" b="1">
          <a:solidFill>
            <a:schemeClr val="tx2"/>
          </a:solidFill>
          <a:latin typeface="Arial" charset="0"/>
        </a:defRPr>
      </a:lvl6pPr>
      <a:lvl7pPr marL="914400" algn="l" rtl="0" eaLnBrk="1" fontAlgn="base" hangingPunct="1">
        <a:spcBef>
          <a:spcPct val="20000"/>
        </a:spcBef>
        <a:spcAft>
          <a:spcPct val="0"/>
        </a:spcAft>
        <a:defRPr sz="3600" b="1">
          <a:solidFill>
            <a:schemeClr val="tx2"/>
          </a:solidFill>
          <a:latin typeface="Arial" charset="0"/>
        </a:defRPr>
      </a:lvl7pPr>
      <a:lvl8pPr marL="1371600" algn="l" rtl="0" eaLnBrk="1" fontAlgn="base" hangingPunct="1">
        <a:spcBef>
          <a:spcPct val="20000"/>
        </a:spcBef>
        <a:spcAft>
          <a:spcPct val="0"/>
        </a:spcAft>
        <a:defRPr sz="3600" b="1">
          <a:solidFill>
            <a:schemeClr val="tx2"/>
          </a:solidFill>
          <a:latin typeface="Arial" charset="0"/>
        </a:defRPr>
      </a:lvl8pPr>
      <a:lvl9pPr marL="1828800" algn="l" rtl="0" eaLnBrk="1" fontAlgn="base" hangingPunct="1">
        <a:spcBef>
          <a:spcPct val="20000"/>
        </a:spcBef>
        <a:spcAft>
          <a:spcPct val="0"/>
        </a:spcAft>
        <a:defRPr sz="3600" b="1">
          <a:solidFill>
            <a:schemeClr val="tx2"/>
          </a:solidFill>
          <a:latin typeface="Arial" charset="0"/>
        </a:defRPr>
      </a:lvl9pPr>
    </p:titleStyle>
    <p:bodyStyle>
      <a:lvl1pPr marL="342900" indent="-342900" algn="l" rtl="0" eaLnBrk="1" fontAlgn="base" hangingPunct="1">
        <a:spcBef>
          <a:spcPct val="20000"/>
        </a:spcBef>
        <a:spcAft>
          <a:spcPct val="0"/>
        </a:spcAft>
        <a:buClr>
          <a:schemeClr val="folHlink"/>
        </a:buClr>
        <a:buSzPct val="110000"/>
        <a:buChar char="•"/>
        <a:defRPr sz="3200">
          <a:solidFill>
            <a:schemeClr val="tx2"/>
          </a:solidFill>
          <a:latin typeface="+mn-lt"/>
          <a:ea typeface="+mn-ea"/>
          <a:cs typeface="+mn-cs"/>
        </a:defRPr>
      </a:lvl1pPr>
      <a:lvl2pPr marL="742950" indent="-285750" algn="l" rtl="0" eaLnBrk="1" fontAlgn="base" hangingPunct="1">
        <a:spcBef>
          <a:spcPct val="20000"/>
        </a:spcBef>
        <a:spcAft>
          <a:spcPct val="0"/>
        </a:spcAft>
        <a:buClr>
          <a:schemeClr val="folHlink"/>
        </a:buClr>
        <a:buSzPct val="110000"/>
        <a:buChar char="•"/>
        <a:defRPr sz="2800">
          <a:solidFill>
            <a:schemeClr val="tx2"/>
          </a:solidFill>
          <a:latin typeface="+mn-lt"/>
        </a:defRPr>
      </a:lvl2pPr>
      <a:lvl3pPr marL="1143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3pPr>
      <a:lvl4pPr marL="1600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4pPr>
      <a:lvl5pPr marL="20574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5pPr>
      <a:lvl6pPr marL="25146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6pPr>
      <a:lvl7pPr marL="29718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7pPr>
      <a:lvl8pPr marL="3429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8pPr>
      <a:lvl9pPr marL="3886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16.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24.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image" Target="../media/image50.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667770" y="2636912"/>
            <a:ext cx="6984776" cy="1977494"/>
          </a:xfrm>
        </p:spPr>
        <p:txBody>
          <a:bodyPr/>
          <a:lstStyle/>
          <a:p>
            <a:r>
              <a:rPr lang="en-US" sz="3200" dirty="0" smtClean="0"/>
              <a:t/>
            </a:r>
            <a:br>
              <a:rPr lang="en-US" sz="3200" dirty="0" smtClean="0"/>
            </a:br>
            <a:r>
              <a:rPr lang="en-US" sz="2400" dirty="0" smtClean="0"/>
              <a:t/>
            </a:r>
            <a:br>
              <a:rPr lang="en-US" sz="2400" dirty="0" smtClean="0"/>
            </a:br>
            <a:r>
              <a:rPr lang="en-US" sz="2000" dirty="0"/>
              <a:t>IAEA Strategic Approach to Capacity Building in Nuclear </a:t>
            </a:r>
            <a:r>
              <a:rPr lang="en-US" sz="2000" dirty="0" smtClean="0"/>
              <a:t>Safety</a:t>
            </a:r>
            <a:br>
              <a:rPr lang="en-US" sz="2000" dirty="0" smtClean="0"/>
            </a:br>
            <a:r>
              <a:rPr lang="en-US" sz="2000" dirty="0"/>
              <a:t/>
            </a:r>
            <a:br>
              <a:rPr lang="en-US" sz="2000" dirty="0"/>
            </a:br>
            <a:r>
              <a:rPr lang="en-US" sz="1400" i="1" dirty="0" smtClean="0"/>
              <a:t>Steering </a:t>
            </a:r>
            <a:r>
              <a:rPr lang="en-US" sz="1400" i="1" dirty="0"/>
              <a:t>Committee on Regulatory Capacity Building and Knowledge </a:t>
            </a:r>
            <a:r>
              <a:rPr lang="en-US" sz="1400" i="1" dirty="0" smtClean="0"/>
              <a:t>Management (SC)</a:t>
            </a:r>
            <a:br>
              <a:rPr lang="en-US" sz="1400" i="1" dirty="0" smtClean="0"/>
            </a:br>
            <a:r>
              <a:rPr lang="en-US" sz="1400" i="1" dirty="0" smtClean="0"/>
              <a:t/>
            </a:r>
            <a:br>
              <a:rPr lang="en-US" sz="1400" i="1" dirty="0" smtClean="0"/>
            </a:br>
            <a:r>
              <a:rPr lang="en-US" sz="2000" dirty="0" smtClean="0"/>
              <a:t/>
            </a:r>
            <a:br>
              <a:rPr lang="en-US" sz="2000" dirty="0" smtClean="0"/>
            </a:br>
            <a:r>
              <a:rPr lang="en-US" sz="2000" dirty="0" smtClean="0"/>
              <a:t/>
            </a:r>
            <a:br>
              <a:rPr lang="en-US" sz="2000" dirty="0" smtClean="0"/>
            </a:br>
            <a:r>
              <a:rPr lang="en-US" sz="2400" dirty="0" smtClean="0"/>
              <a:t/>
            </a:r>
            <a:br>
              <a:rPr lang="en-US" sz="2400" dirty="0" smtClean="0"/>
            </a:br>
            <a:r>
              <a:rPr lang="en-US" sz="2400" dirty="0" smtClean="0"/>
              <a:t/>
            </a:r>
            <a:br>
              <a:rPr lang="en-US" sz="2400" dirty="0" smtClean="0"/>
            </a:br>
            <a:r>
              <a:rPr lang="en-US" sz="2000" dirty="0" smtClean="0"/>
              <a:t/>
            </a:r>
            <a:br>
              <a:rPr lang="en-US" sz="2000" dirty="0" smtClean="0"/>
            </a:br>
            <a:endParaRPr lang="en-US" sz="2000" b="0" i="1" dirty="0"/>
          </a:p>
        </p:txBody>
      </p:sp>
      <p:sp>
        <p:nvSpPr>
          <p:cNvPr id="11267" name="Rectangle 3"/>
          <p:cNvSpPr>
            <a:spLocks noGrp="1" noChangeArrowheads="1"/>
          </p:cNvSpPr>
          <p:nvPr>
            <p:ph type="subTitle" idx="1"/>
          </p:nvPr>
        </p:nvSpPr>
        <p:spPr>
          <a:xfrm>
            <a:off x="-108520" y="470285"/>
            <a:ext cx="9145016" cy="1374539"/>
          </a:xfrm>
        </p:spPr>
        <p:txBody>
          <a:bodyPr/>
          <a:lstStyle/>
          <a:p>
            <a:endParaRPr lang="en-GB" sz="1400" dirty="0" smtClean="0"/>
          </a:p>
          <a:p>
            <a:endParaRPr lang="en-GB" sz="1400" dirty="0"/>
          </a:p>
          <a:p>
            <a:endParaRPr lang="en-GB" sz="1400" dirty="0"/>
          </a:p>
          <a:p>
            <a:endParaRPr lang="en-GB" sz="1400" dirty="0"/>
          </a:p>
          <a:p>
            <a:endParaRPr lang="en-US" sz="1400" dirty="0"/>
          </a:p>
        </p:txBody>
      </p:sp>
      <p:sp>
        <p:nvSpPr>
          <p:cNvPr id="5" name="TextBox 4"/>
          <p:cNvSpPr txBox="1"/>
          <p:nvPr/>
        </p:nvSpPr>
        <p:spPr>
          <a:xfrm>
            <a:off x="3476082" y="980728"/>
            <a:ext cx="1368152" cy="461665"/>
          </a:xfrm>
          <a:prstGeom prst="rect">
            <a:avLst/>
          </a:prstGeom>
          <a:noFill/>
        </p:spPr>
        <p:txBody>
          <a:bodyPr wrap="square" rtlCol="0">
            <a:spAutoFit/>
          </a:bodyPr>
          <a:lstStyle/>
          <a:p>
            <a:endParaRPr lang="en-US" dirty="0"/>
          </a:p>
        </p:txBody>
      </p:sp>
      <p:sp>
        <p:nvSpPr>
          <p:cNvPr id="3" name="TextBox 2"/>
          <p:cNvSpPr txBox="1"/>
          <p:nvPr/>
        </p:nvSpPr>
        <p:spPr>
          <a:xfrm>
            <a:off x="5720272" y="5045183"/>
            <a:ext cx="3244216" cy="646331"/>
          </a:xfrm>
          <a:prstGeom prst="rect">
            <a:avLst/>
          </a:prstGeom>
          <a:noFill/>
        </p:spPr>
        <p:txBody>
          <a:bodyPr wrap="square" rtlCol="0">
            <a:spAutoFit/>
          </a:bodyPr>
          <a:lstStyle/>
          <a:p>
            <a:r>
              <a:rPr lang="en-US" sz="1400" b="1" i="1" dirty="0" smtClean="0">
                <a:solidFill>
                  <a:schemeClr val="tx2">
                    <a:lumMod val="75000"/>
                  </a:schemeClr>
                </a:solidFill>
              </a:rPr>
              <a:t>Maria J.  Moracho Ramirez</a:t>
            </a:r>
          </a:p>
          <a:p>
            <a:r>
              <a:rPr lang="en-US" sz="1100" i="1" dirty="0" smtClean="0">
                <a:solidFill>
                  <a:schemeClr val="tx2">
                    <a:lumMod val="75000"/>
                  </a:schemeClr>
                </a:solidFill>
              </a:rPr>
              <a:t>IAEA</a:t>
            </a:r>
            <a:r>
              <a:rPr lang="en-US" sz="1100" i="1" dirty="0">
                <a:solidFill>
                  <a:schemeClr val="tx2">
                    <a:lumMod val="75000"/>
                  </a:schemeClr>
                </a:solidFill>
              </a:rPr>
              <a:t>, Nuclear Safety and Security </a:t>
            </a:r>
            <a:r>
              <a:rPr lang="en-US" sz="1100" i="1" dirty="0" smtClean="0">
                <a:solidFill>
                  <a:schemeClr val="tx2">
                    <a:lumMod val="75000"/>
                  </a:schemeClr>
                </a:solidFill>
              </a:rPr>
              <a:t>Department,</a:t>
            </a:r>
            <a:endParaRPr lang="en-US" sz="1100" i="1" dirty="0">
              <a:solidFill>
                <a:schemeClr val="tx2">
                  <a:lumMod val="75000"/>
                </a:schemeClr>
              </a:solidFill>
            </a:endParaRPr>
          </a:p>
          <a:p>
            <a:r>
              <a:rPr lang="en-US" sz="1100" i="1" dirty="0" smtClean="0">
                <a:solidFill>
                  <a:schemeClr val="tx2">
                    <a:lumMod val="75000"/>
                  </a:schemeClr>
                </a:solidFill>
              </a:rPr>
              <a:t>Division of Nuclear Installations</a:t>
            </a:r>
          </a:p>
        </p:txBody>
      </p:sp>
      <p:pic>
        <p:nvPicPr>
          <p:cNvPr id="6" name="Picture 3" descr="Z:\SC-Logo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5805264"/>
            <a:ext cx="2429936" cy="12151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Slide Number Placeholder 3"/>
          <p:cNvSpPr>
            <a:spLocks noGrp="1"/>
          </p:cNvSpPr>
          <p:nvPr>
            <p:ph type="sldNum" sz="quarter" idx="10"/>
          </p:nvPr>
        </p:nvSpPr>
        <p:spPr>
          <a:xfrm>
            <a:off x="4243388" y="6318250"/>
            <a:ext cx="652462"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2800" b="1">
                <a:solidFill>
                  <a:schemeClr val="tx1"/>
                </a:solidFill>
                <a:latin typeface="Garamond" pitchFamily="18" charset="0"/>
                <a:cs typeface="Arial" charset="0"/>
              </a:defRPr>
            </a:lvl1pPr>
            <a:lvl2pPr marL="742950" indent="-285750" eaLnBrk="0" hangingPunct="0">
              <a:spcBef>
                <a:spcPct val="20000"/>
              </a:spcBef>
              <a:buChar char="–"/>
              <a:defRPr sz="2600" i="1">
                <a:solidFill>
                  <a:schemeClr val="tx1"/>
                </a:solidFill>
                <a:latin typeface="Garamond" pitchFamily="18" charset="0"/>
                <a:cs typeface="Arial" charset="0"/>
              </a:defRPr>
            </a:lvl2pPr>
            <a:lvl3pPr marL="1143000" indent="-228600" eaLnBrk="0" hangingPunct="0">
              <a:spcBef>
                <a:spcPct val="20000"/>
              </a:spcBef>
              <a:buChar char="•"/>
              <a:defRPr sz="2200">
                <a:solidFill>
                  <a:schemeClr val="tx1"/>
                </a:solidFill>
                <a:latin typeface="Garamond" pitchFamily="18" charset="0"/>
                <a:cs typeface="Arial" charset="0"/>
              </a:defRPr>
            </a:lvl3pPr>
            <a:lvl4pPr marL="1600200" indent="-228600" eaLnBrk="0" hangingPunct="0">
              <a:spcBef>
                <a:spcPct val="20000"/>
              </a:spcBef>
              <a:buChar char="–"/>
              <a:defRPr>
                <a:solidFill>
                  <a:schemeClr val="tx1"/>
                </a:solidFill>
                <a:latin typeface="Garamond" pitchFamily="18" charset="0"/>
                <a:cs typeface="Arial" charset="0"/>
              </a:defRPr>
            </a:lvl4pPr>
            <a:lvl5pPr marL="2057400" indent="-228600" eaLnBrk="0" hangingPunct="0">
              <a:spcBef>
                <a:spcPct val="20000"/>
              </a:spcBef>
              <a:buChar char="»"/>
              <a:defRPr i="1">
                <a:solidFill>
                  <a:schemeClr val="tx1"/>
                </a:solidFill>
                <a:latin typeface="Garamond" pitchFamily="18" charset="0"/>
                <a:cs typeface="Arial" charset="0"/>
              </a:defRPr>
            </a:lvl5pPr>
            <a:lvl6pPr marL="2514600" indent="-228600" eaLnBrk="0" fontAlgn="base" hangingPunct="0">
              <a:spcBef>
                <a:spcPct val="20000"/>
              </a:spcBef>
              <a:spcAft>
                <a:spcPct val="0"/>
              </a:spcAft>
              <a:buChar char="»"/>
              <a:defRPr i="1">
                <a:solidFill>
                  <a:schemeClr val="tx1"/>
                </a:solidFill>
                <a:latin typeface="Garamond" pitchFamily="18" charset="0"/>
                <a:cs typeface="Arial" charset="0"/>
              </a:defRPr>
            </a:lvl6pPr>
            <a:lvl7pPr marL="2971800" indent="-228600" eaLnBrk="0" fontAlgn="base" hangingPunct="0">
              <a:spcBef>
                <a:spcPct val="20000"/>
              </a:spcBef>
              <a:spcAft>
                <a:spcPct val="0"/>
              </a:spcAft>
              <a:buChar char="»"/>
              <a:defRPr i="1">
                <a:solidFill>
                  <a:schemeClr val="tx1"/>
                </a:solidFill>
                <a:latin typeface="Garamond" pitchFamily="18" charset="0"/>
                <a:cs typeface="Arial" charset="0"/>
              </a:defRPr>
            </a:lvl7pPr>
            <a:lvl8pPr marL="3429000" indent="-228600" eaLnBrk="0" fontAlgn="base" hangingPunct="0">
              <a:spcBef>
                <a:spcPct val="20000"/>
              </a:spcBef>
              <a:spcAft>
                <a:spcPct val="0"/>
              </a:spcAft>
              <a:buChar char="»"/>
              <a:defRPr i="1">
                <a:solidFill>
                  <a:schemeClr val="tx1"/>
                </a:solidFill>
                <a:latin typeface="Garamond" pitchFamily="18" charset="0"/>
                <a:cs typeface="Arial" charset="0"/>
              </a:defRPr>
            </a:lvl8pPr>
            <a:lvl9pPr marL="3886200" indent="-228600" eaLnBrk="0" fontAlgn="base" hangingPunct="0">
              <a:spcBef>
                <a:spcPct val="20000"/>
              </a:spcBef>
              <a:spcAft>
                <a:spcPct val="0"/>
              </a:spcAft>
              <a:buChar char="»"/>
              <a:defRPr i="1">
                <a:solidFill>
                  <a:schemeClr val="tx1"/>
                </a:solidFill>
                <a:latin typeface="Garamond" pitchFamily="18" charset="0"/>
                <a:cs typeface="Arial" charset="0"/>
              </a:defRPr>
            </a:lvl9pPr>
          </a:lstStyle>
          <a:p>
            <a:pPr algn="ctr" eaLnBrk="1" hangingPunct="1">
              <a:spcBef>
                <a:spcPct val="0"/>
              </a:spcBef>
              <a:buFontTx/>
              <a:buNone/>
            </a:pPr>
            <a:fld id="{6D733CF4-0EDC-4BD7-9FDB-A12AE508F29E}" type="slidenum">
              <a:rPr lang="en-GB" altLang="en-US" sz="1000" b="0" smtClean="0">
                <a:latin typeface="Arial" charset="0"/>
                <a:ea typeface="MS PGothic" pitchFamily="34" charset="-128"/>
              </a:rPr>
              <a:pPr algn="ctr" eaLnBrk="1" hangingPunct="1">
                <a:spcBef>
                  <a:spcPct val="0"/>
                </a:spcBef>
                <a:buFontTx/>
                <a:buNone/>
              </a:pPr>
              <a:t>10</a:t>
            </a:fld>
            <a:endParaRPr lang="en-GB" altLang="en-US" sz="1000" b="0" smtClean="0">
              <a:latin typeface="Arial" charset="0"/>
              <a:ea typeface="MS PGothic" pitchFamily="34" charset="-128"/>
            </a:endParaRPr>
          </a:p>
        </p:txBody>
      </p:sp>
      <p:sp>
        <p:nvSpPr>
          <p:cNvPr id="5" name="Title 1"/>
          <p:cNvSpPr txBox="1">
            <a:spLocks noGrp="1"/>
          </p:cNvSpPr>
          <p:nvPr>
            <p:ph type="title"/>
          </p:nvPr>
        </p:nvSpPr>
        <p:spPr>
          <a:xfrm>
            <a:off x="0" y="0"/>
            <a:ext cx="9144000" cy="1219200"/>
          </a:xfr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5400000" scaled="1"/>
            <a:tileRect/>
          </a:gradFill>
        </p:spPr>
        <p:txBody>
          <a:bodyPr/>
          <a:lstStyle>
            <a:lvl1pPr algn="ctr" rtl="0" eaLnBrk="0" fontAlgn="base" hangingPunct="0">
              <a:spcBef>
                <a:spcPct val="0"/>
              </a:spcBef>
              <a:spcAft>
                <a:spcPct val="0"/>
              </a:spcAft>
              <a:defRPr sz="3200" b="1">
                <a:solidFill>
                  <a:srgbClr val="000066"/>
                </a:solidFill>
                <a:effectLst>
                  <a:outerShdw blurRad="38100" dist="38100" dir="2700000" algn="tl">
                    <a:srgbClr val="C0C0C0"/>
                  </a:outerShdw>
                </a:effectLst>
                <a:latin typeface="+mj-lt"/>
                <a:ea typeface="MS PGothic" pitchFamily="34" charset="-128"/>
                <a:cs typeface="+mj-cs"/>
              </a:defRPr>
            </a:lvl1pPr>
            <a:lvl2pPr algn="ctr" rtl="0" eaLnBrk="0" fontAlgn="base" hangingPunct="0">
              <a:spcBef>
                <a:spcPct val="0"/>
              </a:spcBef>
              <a:spcAft>
                <a:spcPct val="0"/>
              </a:spcAft>
              <a:defRPr sz="3200" b="1">
                <a:solidFill>
                  <a:srgbClr val="000066"/>
                </a:solidFill>
                <a:effectLst>
                  <a:outerShdw blurRad="38100" dist="38100" dir="2700000" algn="tl">
                    <a:srgbClr val="C0C0C0"/>
                  </a:outerShdw>
                </a:effectLst>
                <a:latin typeface="Arial" charset="0"/>
                <a:ea typeface="MS PGothic" pitchFamily="34" charset="-128"/>
              </a:defRPr>
            </a:lvl2pPr>
            <a:lvl3pPr algn="ctr" rtl="0" eaLnBrk="0" fontAlgn="base" hangingPunct="0">
              <a:spcBef>
                <a:spcPct val="0"/>
              </a:spcBef>
              <a:spcAft>
                <a:spcPct val="0"/>
              </a:spcAft>
              <a:defRPr sz="3200" b="1">
                <a:solidFill>
                  <a:srgbClr val="000066"/>
                </a:solidFill>
                <a:effectLst>
                  <a:outerShdw blurRad="38100" dist="38100" dir="2700000" algn="tl">
                    <a:srgbClr val="C0C0C0"/>
                  </a:outerShdw>
                </a:effectLst>
                <a:latin typeface="Arial" charset="0"/>
                <a:ea typeface="MS PGothic" pitchFamily="34" charset="-128"/>
              </a:defRPr>
            </a:lvl3pPr>
            <a:lvl4pPr algn="ctr" rtl="0" eaLnBrk="0" fontAlgn="base" hangingPunct="0">
              <a:spcBef>
                <a:spcPct val="0"/>
              </a:spcBef>
              <a:spcAft>
                <a:spcPct val="0"/>
              </a:spcAft>
              <a:defRPr sz="3200" b="1">
                <a:solidFill>
                  <a:srgbClr val="000066"/>
                </a:solidFill>
                <a:effectLst>
                  <a:outerShdw blurRad="38100" dist="38100" dir="2700000" algn="tl">
                    <a:srgbClr val="C0C0C0"/>
                  </a:outerShdw>
                </a:effectLst>
                <a:latin typeface="Arial" charset="0"/>
                <a:ea typeface="MS PGothic" pitchFamily="34" charset="-128"/>
              </a:defRPr>
            </a:lvl4pPr>
            <a:lvl5pPr algn="ctr" rtl="0" eaLnBrk="0" fontAlgn="base" hangingPunct="0">
              <a:spcBef>
                <a:spcPct val="0"/>
              </a:spcBef>
              <a:spcAft>
                <a:spcPct val="0"/>
              </a:spcAft>
              <a:defRPr sz="3200" b="1">
                <a:solidFill>
                  <a:srgbClr val="000066"/>
                </a:solidFill>
                <a:effectLst>
                  <a:outerShdw blurRad="38100" dist="38100" dir="2700000" algn="tl">
                    <a:srgbClr val="C0C0C0"/>
                  </a:outerShdw>
                </a:effectLst>
                <a:latin typeface="Arial" charset="0"/>
                <a:ea typeface="MS PGothic" pitchFamily="34" charset="-128"/>
              </a:defRPr>
            </a:lvl5pPr>
            <a:lvl6pPr marL="457200" algn="ctr" rtl="0" fontAlgn="base">
              <a:spcBef>
                <a:spcPct val="0"/>
              </a:spcBef>
              <a:spcAft>
                <a:spcPct val="0"/>
              </a:spcAft>
              <a:defRPr sz="3200" b="1">
                <a:solidFill>
                  <a:srgbClr val="000066"/>
                </a:solidFill>
                <a:effectLst>
                  <a:outerShdw blurRad="38100" dist="38100" dir="2700000" algn="tl">
                    <a:srgbClr val="C0C0C0"/>
                  </a:outerShdw>
                </a:effectLst>
                <a:latin typeface="Arial" charset="0"/>
              </a:defRPr>
            </a:lvl6pPr>
            <a:lvl7pPr marL="914400" algn="ctr" rtl="0" fontAlgn="base">
              <a:spcBef>
                <a:spcPct val="0"/>
              </a:spcBef>
              <a:spcAft>
                <a:spcPct val="0"/>
              </a:spcAft>
              <a:defRPr sz="3200" b="1">
                <a:solidFill>
                  <a:srgbClr val="000066"/>
                </a:solidFill>
                <a:effectLst>
                  <a:outerShdw blurRad="38100" dist="38100" dir="2700000" algn="tl">
                    <a:srgbClr val="C0C0C0"/>
                  </a:outerShdw>
                </a:effectLst>
                <a:latin typeface="Arial" charset="0"/>
              </a:defRPr>
            </a:lvl7pPr>
            <a:lvl8pPr marL="1371600" algn="ctr" rtl="0" fontAlgn="base">
              <a:spcBef>
                <a:spcPct val="0"/>
              </a:spcBef>
              <a:spcAft>
                <a:spcPct val="0"/>
              </a:spcAft>
              <a:defRPr sz="3200" b="1">
                <a:solidFill>
                  <a:srgbClr val="000066"/>
                </a:solidFill>
                <a:effectLst>
                  <a:outerShdw blurRad="38100" dist="38100" dir="2700000" algn="tl">
                    <a:srgbClr val="C0C0C0"/>
                  </a:outerShdw>
                </a:effectLst>
                <a:latin typeface="Arial" charset="0"/>
              </a:defRPr>
            </a:lvl8pPr>
            <a:lvl9pPr marL="1828800" algn="ctr" rtl="0" fontAlgn="base">
              <a:spcBef>
                <a:spcPct val="0"/>
              </a:spcBef>
              <a:spcAft>
                <a:spcPct val="0"/>
              </a:spcAft>
              <a:defRPr sz="3200" b="1">
                <a:solidFill>
                  <a:srgbClr val="000066"/>
                </a:solidFill>
                <a:effectLst>
                  <a:outerShdw blurRad="38100" dist="38100" dir="2700000" algn="tl">
                    <a:srgbClr val="C0C0C0"/>
                  </a:outerShdw>
                </a:effectLst>
                <a:latin typeface="Arial" charset="0"/>
              </a:defRPr>
            </a:lvl9pPr>
          </a:lstStyle>
          <a:p>
            <a:pPr>
              <a:defRPr/>
            </a:pPr>
            <a:r>
              <a:rPr lang="en-GB" sz="800" dirty="0" smtClean="0"/>
              <a:t/>
            </a:r>
            <a:br>
              <a:rPr lang="en-GB" sz="800" dirty="0" smtClean="0"/>
            </a:br>
            <a:endParaRPr lang="en-GB" dirty="0">
              <a:solidFill>
                <a:schemeClr val="bg1"/>
              </a:solidFill>
            </a:endParaRPr>
          </a:p>
        </p:txBody>
      </p:sp>
      <p:pic>
        <p:nvPicPr>
          <p:cNvPr id="8198" name="Picture 3" descr="T:\E&amp;T\ETRES Revision\Methodology and Process\Methodology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3393" y="5024685"/>
            <a:ext cx="4176464" cy="60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160784" y="1146338"/>
            <a:ext cx="2160240" cy="3600400"/>
          </a:xfrm>
        </p:spPr>
        <p:txBody>
          <a:bodyPr/>
          <a:lstStyle/>
          <a:p>
            <a:pPr marL="0" indent="0">
              <a:buFontTx/>
              <a:buNone/>
              <a:defRPr/>
            </a:pPr>
            <a:endParaRPr lang="en-US" sz="1400" b="0" dirty="0" smtClean="0">
              <a:solidFill>
                <a:schemeClr val="accent1">
                  <a:lumMod val="50000"/>
                </a:schemeClr>
              </a:solidFill>
            </a:endParaRPr>
          </a:p>
          <a:p>
            <a:pPr marL="0" indent="0">
              <a:buFontTx/>
              <a:buNone/>
              <a:defRPr/>
            </a:pPr>
            <a:r>
              <a:rPr lang="en-US" sz="1100" b="0" dirty="0" smtClean="0">
                <a:solidFill>
                  <a:schemeClr val="accent1">
                    <a:lumMod val="50000"/>
                  </a:schemeClr>
                </a:solidFill>
              </a:rPr>
              <a:t>The </a:t>
            </a:r>
            <a:r>
              <a:rPr lang="en-US" sz="1100" b="0" dirty="0">
                <a:solidFill>
                  <a:schemeClr val="accent1">
                    <a:lumMod val="50000"/>
                  </a:schemeClr>
                </a:solidFill>
              </a:rPr>
              <a:t>objective is to assist Member States to develop </a:t>
            </a:r>
            <a:r>
              <a:rPr lang="en-US" sz="1100" b="0" dirty="0" smtClean="0">
                <a:solidFill>
                  <a:schemeClr val="accent1">
                    <a:lumMod val="50000"/>
                  </a:schemeClr>
                </a:solidFill>
              </a:rPr>
              <a:t>an </a:t>
            </a:r>
            <a:r>
              <a:rPr lang="en-US" sz="1100" b="0" dirty="0" smtClean="0">
                <a:solidFill>
                  <a:schemeClr val="tx2">
                    <a:lumMod val="75000"/>
                  </a:schemeClr>
                </a:solidFill>
              </a:rPr>
              <a:t>strategy  for maintaining </a:t>
            </a:r>
            <a:r>
              <a:rPr lang="en-US" sz="1100" b="0" dirty="0">
                <a:solidFill>
                  <a:schemeClr val="tx2">
                    <a:lumMod val="75000"/>
                  </a:schemeClr>
                </a:solidFill>
              </a:rPr>
              <a:t>a sustainable and adequate Education and Training </a:t>
            </a:r>
            <a:r>
              <a:rPr lang="en-US" sz="1100" b="0" dirty="0" err="1">
                <a:solidFill>
                  <a:schemeClr val="tx2">
                    <a:lumMod val="75000"/>
                  </a:schemeClr>
                </a:solidFill>
              </a:rPr>
              <a:t>programme</a:t>
            </a:r>
            <a:r>
              <a:rPr lang="en-US" sz="1100" b="0" dirty="0">
                <a:solidFill>
                  <a:schemeClr val="tx2">
                    <a:lumMod val="75000"/>
                  </a:schemeClr>
                </a:solidFill>
              </a:rPr>
              <a:t> in nuclear safety consistent with IAEA Safety Standards and international good practices,</a:t>
            </a:r>
            <a:r>
              <a:rPr lang="en-US" sz="1100" b="0" dirty="0">
                <a:solidFill>
                  <a:schemeClr val="accent1">
                    <a:lumMod val="50000"/>
                  </a:schemeClr>
                </a:solidFill>
              </a:rPr>
              <a:t> with due recognition to national conditions</a:t>
            </a:r>
            <a:r>
              <a:rPr lang="en-US" sz="1100" b="0" dirty="0" smtClean="0">
                <a:solidFill>
                  <a:schemeClr val="accent1">
                    <a:lumMod val="50000"/>
                  </a:schemeClr>
                </a:solidFill>
              </a:rPr>
              <a:t>.</a:t>
            </a:r>
          </a:p>
          <a:p>
            <a:pPr marL="0" indent="0">
              <a:buNone/>
              <a:defRPr/>
            </a:pPr>
            <a:endParaRPr lang="en-US" sz="1100" dirty="0">
              <a:solidFill>
                <a:schemeClr val="accent1">
                  <a:lumMod val="50000"/>
                </a:schemeClr>
              </a:solidFill>
            </a:endParaRPr>
          </a:p>
          <a:p>
            <a:pPr marL="0" indent="0">
              <a:buNone/>
              <a:defRPr/>
            </a:pPr>
            <a:r>
              <a:rPr lang="en-US" sz="1100" dirty="0" smtClean="0">
                <a:solidFill>
                  <a:schemeClr val="accent1">
                    <a:lumMod val="50000"/>
                  </a:schemeClr>
                </a:solidFill>
              </a:rPr>
              <a:t>This </a:t>
            </a:r>
            <a:r>
              <a:rPr lang="en-US" sz="1100" dirty="0">
                <a:solidFill>
                  <a:schemeClr val="accent1">
                    <a:lumMod val="50000"/>
                  </a:schemeClr>
                </a:solidFill>
              </a:rPr>
              <a:t>objective is expected to be met by self-assessment of needs, followed by an international peer review of the </a:t>
            </a:r>
            <a:r>
              <a:rPr lang="en-US" sz="1100" dirty="0">
                <a:solidFill>
                  <a:schemeClr val="tx2">
                    <a:lumMod val="75000"/>
                  </a:schemeClr>
                </a:solidFill>
              </a:rPr>
              <a:t>results and implementation of an action plan to fulfill the identified needs. </a:t>
            </a:r>
            <a:endParaRPr lang="en-GB" sz="1100" dirty="0">
              <a:solidFill>
                <a:schemeClr val="tx2">
                  <a:lumMod val="75000"/>
                </a:schemeClr>
              </a:solidFill>
            </a:endParaRPr>
          </a:p>
          <a:p>
            <a:pPr marL="0" indent="0">
              <a:buFontTx/>
              <a:buNone/>
              <a:defRPr/>
            </a:pPr>
            <a:endParaRPr lang="en-US" sz="1100" b="0" dirty="0" smtClean="0">
              <a:solidFill>
                <a:schemeClr val="accent1">
                  <a:lumMod val="50000"/>
                </a:schemeClr>
              </a:solidFill>
            </a:endParaRPr>
          </a:p>
          <a:p>
            <a:pPr>
              <a:buFont typeface="Wingdings" panose="05000000000000000000" pitchFamily="2" charset="2"/>
              <a:buChar char="Ø"/>
              <a:defRPr/>
            </a:pPr>
            <a:r>
              <a:rPr lang="en-US" sz="1100" b="1" dirty="0" smtClean="0">
                <a:solidFill>
                  <a:schemeClr val="accent1">
                    <a:lumMod val="50000"/>
                  </a:schemeClr>
                </a:solidFill>
              </a:rPr>
              <a:t>Looks at the national infrastructure: Governmental, Educational Institutions, TSO, Regulators, Operator </a:t>
            </a:r>
          </a:p>
          <a:p>
            <a:pPr>
              <a:defRPr/>
            </a:pPr>
            <a:endParaRPr lang="en-GB" sz="1400" dirty="0">
              <a:solidFill>
                <a:schemeClr val="accent3">
                  <a:lumMod val="25000"/>
                </a:schemeClr>
              </a:solidFill>
            </a:endParaRPr>
          </a:p>
          <a:p>
            <a:pPr marL="0" indent="0">
              <a:buNone/>
              <a:defRPr/>
            </a:pPr>
            <a:endParaRPr lang="en-GB" dirty="0"/>
          </a:p>
        </p:txBody>
      </p:sp>
      <p:sp>
        <p:nvSpPr>
          <p:cNvPr id="8" name="Title 1"/>
          <p:cNvSpPr txBox="1">
            <a:spLocks/>
          </p:cNvSpPr>
          <p:nvPr/>
        </p:nvSpPr>
        <p:spPr bwMode="black">
          <a:xfrm>
            <a:off x="160784" y="0"/>
            <a:ext cx="9091736" cy="114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20000"/>
              </a:spcBef>
              <a:spcAft>
                <a:spcPct val="0"/>
              </a:spcAft>
              <a:defRPr sz="3600" b="1" i="0" u="none">
                <a:solidFill>
                  <a:schemeClr val="tx2"/>
                </a:solidFill>
                <a:latin typeface="+mj-lt"/>
                <a:ea typeface="+mj-ea"/>
                <a:cs typeface="+mj-cs"/>
              </a:defRPr>
            </a:lvl1pPr>
            <a:lvl2pPr algn="l" rtl="0" eaLnBrk="1" fontAlgn="base" hangingPunct="1">
              <a:spcBef>
                <a:spcPct val="20000"/>
              </a:spcBef>
              <a:spcAft>
                <a:spcPct val="0"/>
              </a:spcAft>
              <a:defRPr sz="3600" b="1">
                <a:solidFill>
                  <a:schemeClr val="tx2"/>
                </a:solidFill>
                <a:latin typeface="Arial" charset="0"/>
              </a:defRPr>
            </a:lvl2pPr>
            <a:lvl3pPr algn="l" rtl="0" eaLnBrk="1" fontAlgn="base" hangingPunct="1">
              <a:spcBef>
                <a:spcPct val="20000"/>
              </a:spcBef>
              <a:spcAft>
                <a:spcPct val="0"/>
              </a:spcAft>
              <a:defRPr sz="3600" b="1">
                <a:solidFill>
                  <a:schemeClr val="tx2"/>
                </a:solidFill>
                <a:latin typeface="Arial" charset="0"/>
              </a:defRPr>
            </a:lvl3pPr>
            <a:lvl4pPr algn="l" rtl="0" eaLnBrk="1" fontAlgn="base" hangingPunct="1">
              <a:spcBef>
                <a:spcPct val="20000"/>
              </a:spcBef>
              <a:spcAft>
                <a:spcPct val="0"/>
              </a:spcAft>
              <a:defRPr sz="3600" b="1">
                <a:solidFill>
                  <a:schemeClr val="tx2"/>
                </a:solidFill>
                <a:latin typeface="Arial" charset="0"/>
              </a:defRPr>
            </a:lvl4pPr>
            <a:lvl5pPr algn="l" rtl="0" eaLnBrk="1" fontAlgn="base" hangingPunct="1">
              <a:spcBef>
                <a:spcPct val="20000"/>
              </a:spcBef>
              <a:spcAft>
                <a:spcPct val="0"/>
              </a:spcAft>
              <a:defRPr sz="3600" b="1">
                <a:solidFill>
                  <a:schemeClr val="tx2"/>
                </a:solidFill>
                <a:latin typeface="Arial" charset="0"/>
              </a:defRPr>
            </a:lvl5pPr>
            <a:lvl6pPr marL="457200" algn="l" rtl="0" eaLnBrk="1" fontAlgn="base" hangingPunct="1">
              <a:spcBef>
                <a:spcPct val="20000"/>
              </a:spcBef>
              <a:spcAft>
                <a:spcPct val="0"/>
              </a:spcAft>
              <a:defRPr sz="3600" b="1">
                <a:solidFill>
                  <a:schemeClr val="tx2"/>
                </a:solidFill>
                <a:latin typeface="Arial" charset="0"/>
              </a:defRPr>
            </a:lvl6pPr>
            <a:lvl7pPr marL="914400" algn="l" rtl="0" eaLnBrk="1" fontAlgn="base" hangingPunct="1">
              <a:spcBef>
                <a:spcPct val="20000"/>
              </a:spcBef>
              <a:spcAft>
                <a:spcPct val="0"/>
              </a:spcAft>
              <a:defRPr sz="3600" b="1">
                <a:solidFill>
                  <a:schemeClr val="tx2"/>
                </a:solidFill>
                <a:latin typeface="Arial" charset="0"/>
              </a:defRPr>
            </a:lvl7pPr>
            <a:lvl8pPr marL="1371600" algn="l" rtl="0" eaLnBrk="1" fontAlgn="base" hangingPunct="1">
              <a:spcBef>
                <a:spcPct val="20000"/>
              </a:spcBef>
              <a:spcAft>
                <a:spcPct val="0"/>
              </a:spcAft>
              <a:defRPr sz="3600" b="1">
                <a:solidFill>
                  <a:schemeClr val="tx2"/>
                </a:solidFill>
                <a:latin typeface="Arial" charset="0"/>
              </a:defRPr>
            </a:lvl8pPr>
            <a:lvl9pPr marL="1828800" algn="l" rtl="0" eaLnBrk="1" fontAlgn="base" hangingPunct="1">
              <a:spcBef>
                <a:spcPct val="20000"/>
              </a:spcBef>
              <a:spcAft>
                <a:spcPct val="0"/>
              </a:spcAft>
              <a:defRPr sz="3600" b="1">
                <a:solidFill>
                  <a:schemeClr val="tx2"/>
                </a:solidFill>
                <a:latin typeface="Arial" charset="0"/>
              </a:defRPr>
            </a:lvl9pPr>
          </a:lstStyle>
          <a:p>
            <a:r>
              <a:rPr lang="en-IN" sz="2000" dirty="0" smtClean="0"/>
              <a:t>Peer Reviews: </a:t>
            </a:r>
            <a:r>
              <a:rPr lang="en-IN" sz="2000" i="1" dirty="0" smtClean="0"/>
              <a:t>Identifying Needs/Improvement Areas at a National/ Organisational level</a:t>
            </a:r>
            <a:endParaRPr lang="en-IN" sz="2000" i="1" dirty="0"/>
          </a:p>
        </p:txBody>
      </p:sp>
      <p:pic>
        <p:nvPicPr>
          <p:cNvPr id="7" name="Picture 6" descr="Education and Training Appraisal (EduTA) - Windows Internet Explorer provided by IAEA"/>
          <p:cNvPicPr>
            <a:picLocks noChangeAspect="1"/>
          </p:cNvPicPr>
          <p:nvPr/>
        </p:nvPicPr>
        <p:blipFill rotWithShape="1">
          <a:blip r:embed="rId3" cstate="print">
            <a:extLst>
              <a:ext uri="{28A0092B-C50C-407E-A947-70E740481C1C}">
                <a14:useLocalDpi xmlns:a14="http://schemas.microsoft.com/office/drawing/2010/main" val="0"/>
              </a:ext>
            </a:extLst>
          </a:blip>
          <a:srcRect l="22667" t="20219" r="23584" b="1441"/>
          <a:stretch/>
        </p:blipFill>
        <p:spPr>
          <a:xfrm>
            <a:off x="2987824" y="1412776"/>
            <a:ext cx="3744416" cy="3427838"/>
          </a:xfrm>
          <a:prstGeom prst="rect">
            <a:avLst/>
          </a:prstGeom>
        </p:spPr>
      </p:pic>
      <p:sp>
        <p:nvSpPr>
          <p:cNvPr id="6" name="TextBox 5"/>
          <p:cNvSpPr txBox="1"/>
          <p:nvPr/>
        </p:nvSpPr>
        <p:spPr>
          <a:xfrm>
            <a:off x="7164288" y="1726311"/>
            <a:ext cx="1509500" cy="2800767"/>
          </a:xfrm>
          <a:prstGeom prst="rect">
            <a:avLst/>
          </a:prstGeom>
          <a:noFill/>
        </p:spPr>
        <p:txBody>
          <a:bodyPr wrap="square" rtlCol="0">
            <a:spAutoFit/>
          </a:bodyPr>
          <a:lstStyle/>
          <a:p>
            <a:r>
              <a:rPr lang="en-GB" sz="1100" dirty="0" smtClean="0">
                <a:solidFill>
                  <a:schemeClr val="tx2">
                    <a:lumMod val="75000"/>
                  </a:schemeClr>
                </a:solidFill>
                <a:latin typeface="+mn-lt"/>
              </a:rPr>
              <a:t>Mission completed:</a:t>
            </a:r>
          </a:p>
          <a:p>
            <a:endParaRPr lang="en-GB" sz="1100" dirty="0" smtClean="0">
              <a:solidFill>
                <a:schemeClr val="tx2">
                  <a:lumMod val="75000"/>
                </a:schemeClr>
              </a:solidFill>
              <a:latin typeface="+mn-lt"/>
            </a:endParaRPr>
          </a:p>
          <a:p>
            <a:pPr marL="171450" indent="-171450">
              <a:buFont typeface="Wingdings" panose="05000000000000000000" pitchFamily="2" charset="2"/>
              <a:buChar char="ü"/>
            </a:pPr>
            <a:r>
              <a:rPr lang="en-GB" sz="1100" dirty="0" smtClean="0">
                <a:solidFill>
                  <a:schemeClr val="tx2">
                    <a:lumMod val="75000"/>
                  </a:schemeClr>
                </a:solidFill>
                <a:latin typeface="+mn-lt"/>
              </a:rPr>
              <a:t>Indonesia,</a:t>
            </a:r>
          </a:p>
          <a:p>
            <a:pPr marL="171450" indent="-171450">
              <a:buFont typeface="Wingdings" panose="05000000000000000000" pitchFamily="2" charset="2"/>
              <a:buChar char="ü"/>
            </a:pPr>
            <a:r>
              <a:rPr lang="en-GB" sz="1100" dirty="0" smtClean="0">
                <a:solidFill>
                  <a:schemeClr val="tx2">
                    <a:lumMod val="75000"/>
                  </a:schemeClr>
                </a:solidFill>
                <a:latin typeface="+mn-lt"/>
              </a:rPr>
              <a:t>Malaysia,</a:t>
            </a:r>
          </a:p>
          <a:p>
            <a:pPr marL="171450" indent="-171450">
              <a:buFont typeface="Wingdings" panose="05000000000000000000" pitchFamily="2" charset="2"/>
              <a:buChar char="ü"/>
            </a:pPr>
            <a:r>
              <a:rPr lang="en-GB" sz="1100" dirty="0" smtClean="0">
                <a:solidFill>
                  <a:schemeClr val="tx2">
                    <a:lumMod val="75000"/>
                  </a:schemeClr>
                </a:solidFill>
                <a:latin typeface="+mn-lt"/>
              </a:rPr>
              <a:t>The Philippines,</a:t>
            </a:r>
          </a:p>
          <a:p>
            <a:pPr marL="171450" indent="-171450">
              <a:buFont typeface="Wingdings" panose="05000000000000000000" pitchFamily="2" charset="2"/>
              <a:buChar char="ü"/>
            </a:pPr>
            <a:r>
              <a:rPr lang="en-GB" sz="1100" dirty="0" smtClean="0">
                <a:solidFill>
                  <a:schemeClr val="tx2">
                    <a:lumMod val="75000"/>
                  </a:schemeClr>
                </a:solidFill>
                <a:latin typeface="+mn-lt"/>
              </a:rPr>
              <a:t>Thailand, Pakistan,</a:t>
            </a:r>
          </a:p>
          <a:p>
            <a:pPr marL="171450" indent="-171450">
              <a:buFont typeface="Wingdings" panose="05000000000000000000" pitchFamily="2" charset="2"/>
              <a:buChar char="ü"/>
            </a:pPr>
            <a:r>
              <a:rPr lang="en-GB" sz="1100" dirty="0" smtClean="0">
                <a:solidFill>
                  <a:schemeClr val="tx2">
                    <a:lumMod val="75000"/>
                  </a:schemeClr>
                </a:solidFill>
                <a:latin typeface="+mn-lt"/>
              </a:rPr>
              <a:t>Two Regional Self assessment workshops in middle East and Africa, </a:t>
            </a:r>
          </a:p>
          <a:p>
            <a:pPr marL="171450" indent="-171450">
              <a:buFont typeface="Wingdings" panose="05000000000000000000" pitchFamily="2" charset="2"/>
              <a:buChar char="ü"/>
            </a:pPr>
            <a:r>
              <a:rPr lang="en-GB" sz="1100" dirty="0" smtClean="0">
                <a:solidFill>
                  <a:schemeClr val="tx2">
                    <a:lumMod val="75000"/>
                  </a:schemeClr>
                </a:solidFill>
                <a:latin typeface="+mn-lt"/>
              </a:rPr>
              <a:t>Mexico and Argentina in the pipeline</a:t>
            </a:r>
          </a:p>
          <a:p>
            <a:r>
              <a:rPr lang="en-GB" sz="1100" dirty="0" smtClean="0">
                <a:solidFill>
                  <a:schemeClr val="tx2">
                    <a:lumMod val="75000"/>
                  </a:schemeClr>
                </a:solidFill>
                <a:latin typeface="+mn-lt"/>
              </a:rPr>
              <a:t>  </a:t>
            </a:r>
            <a:endParaRPr lang="en-GB" sz="1100" dirty="0">
              <a:solidFill>
                <a:schemeClr val="tx2">
                  <a:lumMod val="75000"/>
                </a:schemeClr>
              </a:solidFill>
              <a:latin typeface="+mn-lt"/>
            </a:endParaRPr>
          </a:p>
        </p:txBody>
      </p:sp>
      <p:sp>
        <p:nvSpPr>
          <p:cNvPr id="2" name="Rectangle 1"/>
          <p:cNvSpPr/>
          <p:nvPr/>
        </p:nvSpPr>
        <p:spPr>
          <a:xfrm>
            <a:off x="2555776" y="5805264"/>
            <a:ext cx="7542584" cy="646331"/>
          </a:xfrm>
          <a:prstGeom prst="rect">
            <a:avLst/>
          </a:prstGeom>
        </p:spPr>
        <p:txBody>
          <a:bodyPr wrap="square">
            <a:spAutoFit/>
          </a:bodyPr>
          <a:lstStyle/>
          <a:p>
            <a:r>
              <a:rPr lang="en-GB" sz="1600" dirty="0">
                <a:solidFill>
                  <a:schemeClr val="tx2">
                    <a:lumMod val="75000"/>
                  </a:schemeClr>
                </a:solidFill>
              </a:rPr>
              <a:t>http://</a:t>
            </a:r>
            <a:r>
              <a:rPr lang="en-GB" sz="1600" dirty="0" smtClean="0">
                <a:solidFill>
                  <a:schemeClr val="tx2">
                    <a:lumMod val="75000"/>
                  </a:schemeClr>
                </a:solidFill>
              </a:rPr>
              <a:t>www-ns.iaea.org/reviews/etres.asp?s=7&amp;l=59</a:t>
            </a:r>
          </a:p>
          <a:p>
            <a:endParaRPr lang="en-GB" sz="2000" dirty="0"/>
          </a:p>
        </p:txBody>
      </p:sp>
    </p:spTree>
    <p:extLst>
      <p:ext uri="{BB962C8B-B14F-4D97-AF65-F5344CB8AC3E}">
        <p14:creationId xmlns:p14="http://schemas.microsoft.com/office/powerpoint/2010/main" val="2913356444"/>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0"/>
            <a:ext cx="9217024" cy="1143000"/>
          </a:xfrm>
        </p:spPr>
        <p:txBody>
          <a:bodyPr>
            <a:normAutofit/>
          </a:bodyPr>
          <a:lstStyle/>
          <a:p>
            <a:pPr>
              <a:defRPr/>
            </a:pPr>
            <a:r>
              <a:rPr lang="en-GB" sz="2000" kern="1200" dirty="0" smtClean="0"/>
              <a:t>4Q Knowledge Mapping: Identifying  Competence </a:t>
            </a:r>
            <a:r>
              <a:rPr lang="en-GB" sz="2000" kern="1200" dirty="0"/>
              <a:t>Needs </a:t>
            </a:r>
            <a:r>
              <a:rPr lang="en-GB" sz="2000" kern="1200" dirty="0" smtClean="0"/>
              <a:t/>
            </a:r>
            <a:br>
              <a:rPr lang="en-GB" sz="2000" kern="1200" dirty="0" smtClean="0"/>
            </a:br>
            <a:r>
              <a:rPr lang="en-GB" sz="2000" b="0" kern="1200" dirty="0" smtClean="0"/>
              <a:t>Systematic Assessment of Competence Needs (SARCoN)</a:t>
            </a:r>
            <a:endParaRPr lang="en-GB" sz="2000" kern="1200" dirty="0"/>
          </a:p>
        </p:txBody>
      </p:sp>
      <p:pic>
        <p:nvPicPr>
          <p:cNvPr id="8" name="Picture 7"/>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047" t="17758" r="8530" b="10824"/>
          <a:stretch/>
        </p:blipFill>
        <p:spPr bwMode="auto">
          <a:xfrm>
            <a:off x="471569" y="3645024"/>
            <a:ext cx="4786838"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Content Placeholder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125806"/>
            <a:ext cx="5400601" cy="2544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6136" y="980728"/>
            <a:ext cx="2795200"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0511" t="10329" r="33473"/>
          <a:stretch/>
        </p:blipFill>
        <p:spPr bwMode="auto">
          <a:xfrm>
            <a:off x="5364088" y="4221088"/>
            <a:ext cx="1490013" cy="2241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74005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i="1" kern="1200" dirty="0">
                <a:solidFill>
                  <a:srgbClr val="003399"/>
                </a:solidFill>
              </a:rPr>
              <a:t>Filling the Gaps: sustainability</a:t>
            </a:r>
            <a:endParaRPr lang="en-GB" dirty="0"/>
          </a:p>
        </p:txBody>
      </p:sp>
      <p:sp>
        <p:nvSpPr>
          <p:cNvPr id="4" name="Slide Number Placeholder 3"/>
          <p:cNvSpPr>
            <a:spLocks noGrp="1"/>
          </p:cNvSpPr>
          <p:nvPr>
            <p:ph type="sldNum" sz="quarter" idx="12"/>
          </p:nvPr>
        </p:nvSpPr>
        <p:spPr/>
        <p:txBody>
          <a:bodyPr/>
          <a:lstStyle/>
          <a:p>
            <a:fld id="{8F25D2BF-40DD-4153-8CA3-FA72C0D116DE}" type="slidenum">
              <a:rPr lang="en-US" smtClean="0"/>
              <a:pPr/>
              <a:t>12</a:t>
            </a:fld>
            <a:endParaRPr lang="en-US"/>
          </a:p>
        </p:txBody>
      </p:sp>
      <p:pic>
        <p:nvPicPr>
          <p:cNvPr id="5" name="Content Placeholder 8"/>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35696" y="1340768"/>
            <a:ext cx="5184576" cy="4248472"/>
          </a:xfrm>
          <a:prstGeom prst="rect">
            <a:avLst/>
          </a:prstGeom>
        </p:spPr>
      </p:pic>
      <p:sp>
        <p:nvSpPr>
          <p:cNvPr id="6" name="Rectangle 5"/>
          <p:cNvSpPr>
            <a:spLocks noChangeArrowheads="1"/>
          </p:cNvSpPr>
          <p:nvPr/>
        </p:nvSpPr>
        <p:spPr bwMode="auto">
          <a:xfrm>
            <a:off x="3419872" y="2865675"/>
            <a:ext cx="792088" cy="2088232"/>
          </a:xfrm>
          <a:prstGeom prst="rect">
            <a:avLst/>
          </a:prstGeom>
          <a:noFill/>
          <a:ln w="25400" algn="ctr">
            <a:solidFill>
              <a:schemeClr val="accent1">
                <a:lumMod val="50000"/>
              </a:schemeClr>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800" b="1">
                <a:solidFill>
                  <a:schemeClr val="tx1"/>
                </a:solidFill>
                <a:latin typeface="Arial" pitchFamily="34" charset="0"/>
                <a:cs typeface="Arial" pitchFamily="34" charset="0"/>
              </a:defRPr>
            </a:lvl1pPr>
            <a:lvl2pPr marL="742950" indent="-285750" eaLnBrk="0" hangingPunct="0">
              <a:spcBef>
                <a:spcPct val="20000"/>
              </a:spcBef>
              <a:buChar char="–"/>
              <a:defRPr sz="2600" i="1">
                <a:solidFill>
                  <a:schemeClr val="tx1"/>
                </a:solidFill>
                <a:latin typeface="Arial" pitchFamily="34" charset="0"/>
                <a:cs typeface="Arial" pitchFamily="34" charset="0"/>
              </a:defRPr>
            </a:lvl2pPr>
            <a:lvl3pPr marL="1143000" indent="-228600" eaLnBrk="0" hangingPunct="0">
              <a:spcBef>
                <a:spcPct val="20000"/>
              </a:spcBef>
              <a:buChar char="•"/>
              <a:defRPr sz="2200">
                <a:solidFill>
                  <a:schemeClr val="tx1"/>
                </a:solidFill>
                <a:latin typeface="Arial" pitchFamily="34" charset="0"/>
                <a:cs typeface="Arial" pitchFamily="34" charset="0"/>
              </a:defRPr>
            </a:lvl3pPr>
            <a:lvl4pPr marL="1600200" indent="-228600" eaLnBrk="0" hangingPunct="0">
              <a:spcBef>
                <a:spcPct val="20000"/>
              </a:spcBef>
              <a:buChar char="–"/>
              <a:defRPr>
                <a:solidFill>
                  <a:schemeClr val="tx1"/>
                </a:solidFill>
                <a:latin typeface="Arial" pitchFamily="34" charset="0"/>
                <a:cs typeface="Arial" pitchFamily="34" charset="0"/>
              </a:defRPr>
            </a:lvl4pPr>
            <a:lvl5pPr marL="2057400" indent="-228600" eaLnBrk="0" hangingPunct="0">
              <a:spcBef>
                <a:spcPct val="20000"/>
              </a:spcBef>
              <a:buChar char="»"/>
              <a:defRPr i="1">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i="1">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i="1">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i="1">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i="1">
                <a:solidFill>
                  <a:schemeClr val="tx1"/>
                </a:solidFill>
                <a:latin typeface="Arial" pitchFamily="34" charset="0"/>
                <a:cs typeface="Arial" pitchFamily="34" charset="0"/>
              </a:defRPr>
            </a:lvl9pPr>
          </a:lstStyle>
          <a:p>
            <a:pPr eaLnBrk="1" hangingPunct="1">
              <a:spcBef>
                <a:spcPct val="0"/>
              </a:spcBef>
              <a:buFontTx/>
              <a:buNone/>
            </a:pPr>
            <a:endParaRPr lang="en-US" altLang="en-US" sz="1800" b="0"/>
          </a:p>
        </p:txBody>
      </p:sp>
      <p:sp>
        <p:nvSpPr>
          <p:cNvPr id="7" name="Rectangle 6"/>
          <p:cNvSpPr>
            <a:spLocks noChangeArrowheads="1"/>
          </p:cNvSpPr>
          <p:nvPr/>
        </p:nvSpPr>
        <p:spPr bwMode="auto">
          <a:xfrm>
            <a:off x="4499992" y="3014464"/>
            <a:ext cx="936104" cy="1944216"/>
          </a:xfrm>
          <a:prstGeom prst="rect">
            <a:avLst/>
          </a:prstGeom>
          <a:noFill/>
          <a:ln w="25400" algn="ctr">
            <a:solidFill>
              <a:schemeClr val="bg1">
                <a:lumMod val="50000"/>
              </a:schemeClr>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800" b="1">
                <a:solidFill>
                  <a:schemeClr val="tx1"/>
                </a:solidFill>
                <a:latin typeface="Arial" pitchFamily="34" charset="0"/>
                <a:cs typeface="Arial" pitchFamily="34" charset="0"/>
              </a:defRPr>
            </a:lvl1pPr>
            <a:lvl2pPr marL="742950" indent="-285750" eaLnBrk="0" hangingPunct="0">
              <a:spcBef>
                <a:spcPct val="20000"/>
              </a:spcBef>
              <a:buChar char="–"/>
              <a:defRPr sz="2600" i="1">
                <a:solidFill>
                  <a:schemeClr val="tx1"/>
                </a:solidFill>
                <a:latin typeface="Arial" pitchFamily="34" charset="0"/>
                <a:cs typeface="Arial" pitchFamily="34" charset="0"/>
              </a:defRPr>
            </a:lvl2pPr>
            <a:lvl3pPr marL="1143000" indent="-228600" eaLnBrk="0" hangingPunct="0">
              <a:spcBef>
                <a:spcPct val="20000"/>
              </a:spcBef>
              <a:buChar char="•"/>
              <a:defRPr sz="2200">
                <a:solidFill>
                  <a:schemeClr val="tx1"/>
                </a:solidFill>
                <a:latin typeface="Arial" pitchFamily="34" charset="0"/>
                <a:cs typeface="Arial" pitchFamily="34" charset="0"/>
              </a:defRPr>
            </a:lvl3pPr>
            <a:lvl4pPr marL="1600200" indent="-228600" eaLnBrk="0" hangingPunct="0">
              <a:spcBef>
                <a:spcPct val="20000"/>
              </a:spcBef>
              <a:buChar char="–"/>
              <a:defRPr>
                <a:solidFill>
                  <a:schemeClr val="tx1"/>
                </a:solidFill>
                <a:latin typeface="Arial" pitchFamily="34" charset="0"/>
                <a:cs typeface="Arial" pitchFamily="34" charset="0"/>
              </a:defRPr>
            </a:lvl4pPr>
            <a:lvl5pPr marL="2057400" indent="-228600" eaLnBrk="0" hangingPunct="0">
              <a:spcBef>
                <a:spcPct val="20000"/>
              </a:spcBef>
              <a:buChar char="»"/>
              <a:defRPr i="1">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i="1">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i="1">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i="1">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i="1">
                <a:solidFill>
                  <a:schemeClr val="tx1"/>
                </a:solidFill>
                <a:latin typeface="Arial" pitchFamily="34" charset="0"/>
                <a:cs typeface="Arial" pitchFamily="34" charset="0"/>
              </a:defRPr>
            </a:lvl9pPr>
          </a:lstStyle>
          <a:p>
            <a:pPr eaLnBrk="1" hangingPunct="1">
              <a:spcBef>
                <a:spcPct val="0"/>
              </a:spcBef>
              <a:buFontTx/>
              <a:buNone/>
            </a:pPr>
            <a:endParaRPr lang="en-US" altLang="en-US" sz="1800" b="0"/>
          </a:p>
        </p:txBody>
      </p:sp>
    </p:spTree>
    <p:extLst>
      <p:ext uri="{BB962C8B-B14F-4D97-AF65-F5344CB8AC3E}">
        <p14:creationId xmlns:p14="http://schemas.microsoft.com/office/powerpoint/2010/main" val="3481486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F25D2BF-40DD-4153-8CA3-FA72C0D116DE}" type="slidenum">
              <a:rPr lang="en-US" smtClean="0"/>
              <a:pPr/>
              <a:t>13</a:t>
            </a:fld>
            <a:endParaRPr lang="en-US"/>
          </a:p>
        </p:txBody>
      </p:sp>
      <p:sp>
        <p:nvSpPr>
          <p:cNvPr id="6" name="Title 1"/>
          <p:cNvSpPr>
            <a:spLocks noGrp="1"/>
          </p:cNvSpPr>
          <p:nvPr>
            <p:ph type="title"/>
          </p:nvPr>
        </p:nvSpPr>
        <p:spPr>
          <a:xfrm>
            <a:off x="350810" y="188640"/>
            <a:ext cx="8766103" cy="762000"/>
          </a:xfrm>
        </p:spPr>
        <p:txBody>
          <a:bodyPr/>
          <a:lstStyle/>
          <a:p>
            <a:r>
              <a:rPr lang="en-GB" sz="2000" i="1" kern="1200" dirty="0" smtClean="0"/>
              <a:t>Filling </a:t>
            </a:r>
            <a:r>
              <a:rPr lang="en-GB" sz="2000" i="1" kern="1200" dirty="0"/>
              <a:t>the </a:t>
            </a:r>
            <a:r>
              <a:rPr lang="en-GB" sz="2000" i="1" kern="1200" dirty="0" smtClean="0"/>
              <a:t>Gaps: sustainability and training providers</a:t>
            </a:r>
            <a:r>
              <a:rPr lang="en-IN" sz="2800" dirty="0"/>
              <a:t/>
            </a:r>
            <a:br>
              <a:rPr lang="en-IN" sz="2800" dirty="0"/>
            </a:br>
            <a:r>
              <a:rPr lang="en-IN" sz="1600" b="0" dirty="0" smtClean="0"/>
              <a:t>Specialised courses, self study e learning in all areas of safety &amp; security</a:t>
            </a:r>
            <a:endParaRPr lang="en-IN" sz="1600" b="0" dirty="0"/>
          </a:p>
        </p:txBody>
      </p:sp>
      <p:grpSp>
        <p:nvGrpSpPr>
          <p:cNvPr id="16" name="Group 15"/>
          <p:cNvGrpSpPr/>
          <p:nvPr/>
        </p:nvGrpSpPr>
        <p:grpSpPr>
          <a:xfrm>
            <a:off x="112487" y="1129198"/>
            <a:ext cx="5611641" cy="4892090"/>
            <a:chOff x="2983852" y="1784521"/>
            <a:chExt cx="4928529" cy="4454000"/>
          </a:xfrm>
        </p:grpSpPr>
        <p:grpSp>
          <p:nvGrpSpPr>
            <p:cNvPr id="7" name="Group 6"/>
            <p:cNvGrpSpPr/>
            <p:nvPr/>
          </p:nvGrpSpPr>
          <p:grpSpPr>
            <a:xfrm>
              <a:off x="2983852" y="1784521"/>
              <a:ext cx="4928529" cy="4453999"/>
              <a:chOff x="82638" y="963720"/>
              <a:chExt cx="5671584" cy="5602613"/>
            </a:xfrm>
          </p:grpSpPr>
          <p:pic>
            <p:nvPicPr>
              <p:cNvPr id="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l="31377" t="32813" r="32607" b="25996"/>
              <a:stretch>
                <a:fillRect/>
              </a:stretch>
            </p:blipFill>
            <p:spPr bwMode="auto">
              <a:xfrm>
                <a:off x="82638" y="963720"/>
                <a:ext cx="2113099" cy="1412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noChangeArrowheads="1"/>
              </p:cNvPicPr>
              <p:nvPr/>
            </p:nvPicPr>
            <p:blipFill>
              <a:blip r:embed="rId3">
                <a:extLst>
                  <a:ext uri="{28A0092B-C50C-407E-A947-70E740481C1C}">
                    <a14:useLocalDpi xmlns:a14="http://schemas.microsoft.com/office/drawing/2010/main" val="0"/>
                  </a:ext>
                </a:extLst>
              </a:blip>
              <a:srcRect l="27319" t="19365" r="25635" b="5313"/>
              <a:stretch>
                <a:fillRect/>
              </a:stretch>
            </p:blipFill>
            <p:spPr bwMode="auto">
              <a:xfrm>
                <a:off x="2123729" y="995840"/>
                <a:ext cx="3630493" cy="3895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0"/>
              <p:cNvPicPr>
                <a:picLocks noChangeAspect="1" noChangeArrowheads="1"/>
              </p:cNvPicPr>
              <p:nvPr/>
            </p:nvPicPr>
            <p:blipFill>
              <a:blip r:embed="rId4">
                <a:extLst>
                  <a:ext uri="{28A0092B-C50C-407E-A947-70E740481C1C}">
                    <a14:useLocalDpi xmlns:a14="http://schemas.microsoft.com/office/drawing/2010/main" val="0"/>
                  </a:ext>
                </a:extLst>
              </a:blip>
              <a:srcRect l="30746" t="41656" r="31830" b="6250"/>
              <a:stretch>
                <a:fillRect/>
              </a:stretch>
            </p:blipFill>
            <p:spPr bwMode="auto">
              <a:xfrm>
                <a:off x="82638" y="1704852"/>
                <a:ext cx="2473863" cy="1936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l="30849" t="31876" r="31903" b="23239"/>
              <a:stretch>
                <a:fillRect/>
              </a:stretch>
            </p:blipFill>
            <p:spPr bwMode="auto">
              <a:xfrm>
                <a:off x="755576" y="2106581"/>
                <a:ext cx="2203103" cy="1492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6"/>
              <p:cNvPicPr>
                <a:picLocks noChangeAspect="1" noChangeArrowheads="1"/>
              </p:cNvPicPr>
              <p:nvPr/>
            </p:nvPicPr>
            <p:blipFill>
              <a:blip r:embed="rId6">
                <a:extLst>
                  <a:ext uri="{28A0092B-C50C-407E-A947-70E740481C1C}">
                    <a14:useLocalDpi xmlns:a14="http://schemas.microsoft.com/office/drawing/2010/main" val="0"/>
                  </a:ext>
                </a:extLst>
              </a:blip>
              <a:srcRect l="13455" t="8749" r="27512" b="5312"/>
              <a:stretch>
                <a:fillRect/>
              </a:stretch>
            </p:blipFill>
            <p:spPr bwMode="auto">
              <a:xfrm>
                <a:off x="82638" y="3356992"/>
                <a:ext cx="4070240" cy="3204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l="31552" t="33125" r="33485" b="5624"/>
              <a:stretch>
                <a:fillRect/>
              </a:stretch>
            </p:blipFill>
            <p:spPr bwMode="auto">
              <a:xfrm>
                <a:off x="110170" y="4447500"/>
                <a:ext cx="2016224" cy="2118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noChangeArrowheads="1"/>
              </p:cNvPicPr>
              <p:nvPr/>
            </p:nvPicPr>
            <p:blipFill>
              <a:blip r:embed="rId8" cstate="print">
                <a:extLst>
                  <a:ext uri="{28A0092B-C50C-407E-A947-70E740481C1C}">
                    <a14:useLocalDpi xmlns:a14="http://schemas.microsoft.com/office/drawing/2010/main" val="0"/>
                  </a:ext>
                </a:extLst>
              </a:blip>
              <a:srcRect l="30322" t="8440" r="31905" b="6656"/>
              <a:stretch>
                <a:fillRect/>
              </a:stretch>
            </p:blipFill>
            <p:spPr bwMode="auto">
              <a:xfrm>
                <a:off x="3368318" y="3630220"/>
                <a:ext cx="2385904" cy="29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5" name="Rectangle 14"/>
            <p:cNvSpPr/>
            <p:nvPr/>
          </p:nvSpPr>
          <p:spPr>
            <a:xfrm>
              <a:off x="2983852" y="1784521"/>
              <a:ext cx="4918493" cy="445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1" name="Picture 8"/>
          <p:cNvPicPr>
            <a:picLocks noChangeAspect="1" noChangeArrowheads="1"/>
          </p:cNvPicPr>
          <p:nvPr/>
        </p:nvPicPr>
        <p:blipFill rotWithShape="1">
          <a:blip r:embed="rId9">
            <a:extLst>
              <a:ext uri="{28A0092B-C50C-407E-A947-70E740481C1C}">
                <a14:useLocalDpi xmlns:a14="http://schemas.microsoft.com/office/drawing/2010/main" val="0"/>
              </a:ext>
            </a:extLst>
          </a:blip>
          <a:srcRect l="29268" t="21982" r="30849" b="39621"/>
          <a:stretch/>
        </p:blipFill>
        <p:spPr bwMode="auto">
          <a:xfrm>
            <a:off x="1693945" y="3175114"/>
            <a:ext cx="3312367" cy="2068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5"/>
          <p:cNvPicPr>
            <a:picLocks noChangeAspect="1" noChangeArrowheads="1"/>
          </p:cNvPicPr>
          <p:nvPr/>
        </p:nvPicPr>
        <p:blipFill>
          <a:blip r:embed="rId10">
            <a:extLst>
              <a:ext uri="{28A0092B-C50C-407E-A947-70E740481C1C}">
                <a14:useLocalDpi xmlns:a14="http://schemas.microsoft.com/office/drawing/2010/main" val="0"/>
              </a:ext>
            </a:extLst>
          </a:blip>
          <a:srcRect l="30614" t="34203" r="31438" b="41789"/>
          <a:stretch>
            <a:fillRect/>
          </a:stretch>
        </p:blipFill>
        <p:spPr bwMode="auto">
          <a:xfrm>
            <a:off x="3984509" y="1924355"/>
            <a:ext cx="1728192"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182144" y="6165303"/>
            <a:ext cx="5078934" cy="307777"/>
          </a:xfrm>
          <a:prstGeom prst="rect">
            <a:avLst/>
          </a:prstGeom>
          <a:noFill/>
        </p:spPr>
        <p:txBody>
          <a:bodyPr wrap="square" rtlCol="0">
            <a:spAutoFit/>
          </a:bodyPr>
          <a:lstStyle/>
          <a:p>
            <a:r>
              <a:rPr lang="en-GB" sz="1400" dirty="0"/>
              <a:t>http://</a:t>
            </a:r>
            <a:r>
              <a:rPr lang="en-GB" sz="1400" dirty="0" smtClean="0"/>
              <a:t>www-ns.iaea.org/training/default.asp?s=9&amp;l=78</a:t>
            </a:r>
            <a:endParaRPr lang="en-GB" sz="1400" dirty="0"/>
          </a:p>
        </p:txBody>
      </p:sp>
      <p:pic>
        <p:nvPicPr>
          <p:cNvPr id="32" name="Picture 4" descr="C:\Users\morachoram\AppData\Local\Microsoft\Windows\Temporary Internet Files\Content.IE5\KWNPC2LJ\MC910216337[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875460" y="1456788"/>
            <a:ext cx="4151818" cy="232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ounded Rectangle 4"/>
          <p:cNvSpPr/>
          <p:nvPr/>
        </p:nvSpPr>
        <p:spPr>
          <a:xfrm>
            <a:off x="5788117" y="3813760"/>
            <a:ext cx="3355884" cy="52909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i="1" kern="1200" dirty="0" smtClean="0">
                <a:solidFill>
                  <a:schemeClr val="tx2">
                    <a:lumMod val="75000"/>
                  </a:schemeClr>
                </a:solidFill>
              </a:rPr>
              <a:t>Regional</a:t>
            </a:r>
            <a:r>
              <a:rPr lang="en-GB" sz="1400" b="1" i="1" kern="1200" dirty="0" smtClean="0">
                <a:solidFill>
                  <a:schemeClr val="tx2">
                    <a:lumMod val="75000"/>
                  </a:schemeClr>
                </a:solidFill>
              </a:rPr>
              <a:t>, International Cooperation and networking</a:t>
            </a:r>
            <a:endParaRPr lang="en-GB" sz="1400" kern="1200" dirty="0">
              <a:solidFill>
                <a:schemeClr val="tx2">
                  <a:lumMod val="75000"/>
                </a:schemeClr>
              </a:solidFill>
            </a:endParaRPr>
          </a:p>
        </p:txBody>
      </p:sp>
      <p:sp>
        <p:nvSpPr>
          <p:cNvPr id="34" name="Rounded Rectangle 4"/>
          <p:cNvSpPr/>
          <p:nvPr/>
        </p:nvSpPr>
        <p:spPr>
          <a:xfrm>
            <a:off x="5788116" y="4584092"/>
            <a:ext cx="3240360" cy="52909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n-GB" sz="1400" b="1" i="1" kern="1200" dirty="0" smtClean="0">
              <a:solidFill>
                <a:schemeClr val="tx2">
                  <a:lumMod val="75000"/>
                </a:schemeClr>
              </a:solidFill>
            </a:endParaRPr>
          </a:p>
          <a:p>
            <a:pPr lvl="0" algn="ctr" defTabSz="622300">
              <a:lnSpc>
                <a:spcPct val="90000"/>
              </a:lnSpc>
              <a:spcBef>
                <a:spcPct val="0"/>
              </a:spcBef>
              <a:spcAft>
                <a:spcPct val="35000"/>
              </a:spcAft>
            </a:pPr>
            <a:r>
              <a:rPr lang="en-GB" sz="1400" b="1" i="1" kern="1200" dirty="0" smtClean="0">
                <a:solidFill>
                  <a:schemeClr val="tx2">
                    <a:lumMod val="75000"/>
                  </a:schemeClr>
                </a:solidFill>
              </a:rPr>
              <a:t>Cooperation with training institutes, regional centres and training organisations are key </a:t>
            </a:r>
            <a:r>
              <a:rPr lang="en-GB" sz="1400" b="1" i="1" kern="1200" dirty="0" smtClean="0">
                <a:solidFill>
                  <a:schemeClr val="tx2">
                    <a:lumMod val="75000"/>
                  </a:schemeClr>
                </a:solidFill>
              </a:rPr>
              <a:t>for implementation</a:t>
            </a:r>
            <a:endParaRPr lang="en-GB" sz="1400" b="1" i="1" kern="1200" dirty="0" smtClean="0">
              <a:solidFill>
                <a:schemeClr val="tx2">
                  <a:lumMod val="75000"/>
                </a:schemeClr>
              </a:solidFill>
            </a:endParaRPr>
          </a:p>
          <a:p>
            <a:pPr lvl="0" algn="ctr" defTabSz="622300">
              <a:lnSpc>
                <a:spcPct val="90000"/>
              </a:lnSpc>
              <a:spcBef>
                <a:spcPct val="0"/>
              </a:spcBef>
              <a:spcAft>
                <a:spcPct val="35000"/>
              </a:spcAft>
            </a:pPr>
            <a:endParaRPr lang="en-GB" sz="1400" kern="1200" dirty="0">
              <a:solidFill>
                <a:schemeClr val="tx2">
                  <a:lumMod val="75000"/>
                </a:schemeClr>
              </a:solidFill>
            </a:endParaRPr>
          </a:p>
        </p:txBody>
      </p:sp>
      <p:sp>
        <p:nvSpPr>
          <p:cNvPr id="2" name="TextBox 1"/>
          <p:cNvSpPr txBox="1"/>
          <p:nvPr/>
        </p:nvSpPr>
        <p:spPr>
          <a:xfrm>
            <a:off x="5996140" y="5278224"/>
            <a:ext cx="2896340" cy="830997"/>
          </a:xfrm>
          <a:prstGeom prst="rect">
            <a:avLst/>
          </a:prstGeom>
          <a:noFill/>
        </p:spPr>
        <p:txBody>
          <a:bodyPr wrap="square" rtlCol="0">
            <a:spAutoFit/>
          </a:bodyPr>
          <a:lstStyle/>
          <a:p>
            <a:r>
              <a:rPr lang="en-GB" sz="1600" dirty="0" smtClean="0">
                <a:solidFill>
                  <a:srgbClr val="C00000"/>
                </a:solidFill>
              </a:rPr>
              <a:t>EC founded new IAEA Basic Professional Training Course for Trainers the Trainers package</a:t>
            </a:r>
            <a:endParaRPr lang="en-GB" sz="1600" dirty="0">
              <a:solidFill>
                <a:srgbClr val="C00000"/>
              </a:solidFill>
            </a:endParaRPr>
          </a:p>
        </p:txBody>
      </p:sp>
    </p:spTree>
    <p:extLst>
      <p:ext uri="{BB962C8B-B14F-4D97-AF65-F5344CB8AC3E}">
        <p14:creationId xmlns:p14="http://schemas.microsoft.com/office/powerpoint/2010/main" val="12638393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F25D2BF-40DD-4153-8CA3-FA72C0D116DE}" type="slidenum">
              <a:rPr lang="en-US" smtClean="0"/>
              <a:pPr/>
              <a:t>14</a:t>
            </a:fld>
            <a:endParaRPr lang="en-US"/>
          </a:p>
        </p:txBody>
      </p:sp>
      <p:pic>
        <p:nvPicPr>
          <p:cNvPr id="5" name="Content Placeholder 8"/>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47664" y="1196752"/>
            <a:ext cx="5688632" cy="4824536"/>
          </a:xfrm>
          <a:prstGeom prst="rect">
            <a:avLst/>
          </a:prstGeom>
        </p:spPr>
      </p:pic>
      <p:sp>
        <p:nvSpPr>
          <p:cNvPr id="7" name="Rectangle 6"/>
          <p:cNvSpPr/>
          <p:nvPr/>
        </p:nvSpPr>
        <p:spPr>
          <a:xfrm>
            <a:off x="323528" y="188640"/>
            <a:ext cx="4570482" cy="400110"/>
          </a:xfrm>
          <a:prstGeom prst="rect">
            <a:avLst/>
          </a:prstGeom>
        </p:spPr>
        <p:txBody>
          <a:bodyPr wrap="none">
            <a:spAutoFit/>
          </a:bodyPr>
          <a:lstStyle/>
          <a:p>
            <a:r>
              <a:rPr lang="en-GB" sz="2000" b="1" i="1" dirty="0">
                <a:solidFill>
                  <a:schemeClr val="tx2"/>
                </a:solidFill>
                <a:latin typeface="+mj-lt"/>
                <a:ea typeface="+mj-ea"/>
                <a:cs typeface="+mj-cs"/>
              </a:rPr>
              <a:t>Steering </a:t>
            </a:r>
            <a:r>
              <a:rPr lang="en-GB" sz="2000" b="1" i="1" dirty="0" smtClean="0">
                <a:solidFill>
                  <a:schemeClr val="tx2"/>
                </a:solidFill>
                <a:latin typeface="+mj-lt"/>
                <a:ea typeface="+mj-ea"/>
                <a:cs typeface="+mj-cs"/>
              </a:rPr>
              <a:t>Committees and Networks </a:t>
            </a:r>
            <a:endParaRPr lang="en-GB" sz="2000" b="1" i="1" dirty="0">
              <a:solidFill>
                <a:schemeClr val="tx2"/>
              </a:solidFill>
              <a:latin typeface="+mj-lt"/>
              <a:ea typeface="+mj-ea"/>
              <a:cs typeface="+mj-cs"/>
            </a:endParaRPr>
          </a:p>
        </p:txBody>
      </p:sp>
      <p:sp>
        <p:nvSpPr>
          <p:cNvPr id="9" name="Rectangle 8"/>
          <p:cNvSpPr>
            <a:spLocks noChangeArrowheads="1"/>
          </p:cNvSpPr>
          <p:nvPr/>
        </p:nvSpPr>
        <p:spPr bwMode="auto">
          <a:xfrm>
            <a:off x="5652120" y="2780928"/>
            <a:ext cx="1152128" cy="2448272"/>
          </a:xfrm>
          <a:prstGeom prst="rect">
            <a:avLst/>
          </a:prstGeom>
          <a:noFill/>
          <a:ln w="25400" algn="ctr">
            <a:solidFill>
              <a:srgbClr val="FF7C8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800" b="1">
                <a:solidFill>
                  <a:schemeClr val="tx1"/>
                </a:solidFill>
                <a:latin typeface="Arial" pitchFamily="34" charset="0"/>
                <a:cs typeface="Arial" pitchFamily="34" charset="0"/>
              </a:defRPr>
            </a:lvl1pPr>
            <a:lvl2pPr marL="742950" indent="-285750" eaLnBrk="0" hangingPunct="0">
              <a:spcBef>
                <a:spcPct val="20000"/>
              </a:spcBef>
              <a:buChar char="–"/>
              <a:defRPr sz="2600" i="1">
                <a:solidFill>
                  <a:schemeClr val="tx1"/>
                </a:solidFill>
                <a:latin typeface="Arial" pitchFamily="34" charset="0"/>
                <a:cs typeface="Arial" pitchFamily="34" charset="0"/>
              </a:defRPr>
            </a:lvl2pPr>
            <a:lvl3pPr marL="1143000" indent="-228600" eaLnBrk="0" hangingPunct="0">
              <a:spcBef>
                <a:spcPct val="20000"/>
              </a:spcBef>
              <a:buChar char="•"/>
              <a:defRPr sz="2200">
                <a:solidFill>
                  <a:schemeClr val="tx1"/>
                </a:solidFill>
                <a:latin typeface="Arial" pitchFamily="34" charset="0"/>
                <a:cs typeface="Arial" pitchFamily="34" charset="0"/>
              </a:defRPr>
            </a:lvl3pPr>
            <a:lvl4pPr marL="1600200" indent="-228600" eaLnBrk="0" hangingPunct="0">
              <a:spcBef>
                <a:spcPct val="20000"/>
              </a:spcBef>
              <a:buChar char="–"/>
              <a:defRPr>
                <a:solidFill>
                  <a:schemeClr val="tx1"/>
                </a:solidFill>
                <a:latin typeface="Arial" pitchFamily="34" charset="0"/>
                <a:cs typeface="Arial" pitchFamily="34" charset="0"/>
              </a:defRPr>
            </a:lvl4pPr>
            <a:lvl5pPr marL="2057400" indent="-228600" eaLnBrk="0" hangingPunct="0">
              <a:spcBef>
                <a:spcPct val="20000"/>
              </a:spcBef>
              <a:buChar char="»"/>
              <a:defRPr i="1">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i="1">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i="1">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i="1">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i="1">
                <a:solidFill>
                  <a:schemeClr val="tx1"/>
                </a:solidFill>
                <a:latin typeface="Arial" pitchFamily="34" charset="0"/>
                <a:cs typeface="Arial" pitchFamily="34" charset="0"/>
              </a:defRPr>
            </a:lvl9pPr>
          </a:lstStyle>
          <a:p>
            <a:pPr eaLnBrk="1" hangingPunct="1">
              <a:spcBef>
                <a:spcPct val="0"/>
              </a:spcBef>
              <a:buFontTx/>
              <a:buNone/>
            </a:pPr>
            <a:endParaRPr lang="en-US" altLang="en-US" sz="1800" b="0"/>
          </a:p>
        </p:txBody>
      </p:sp>
    </p:spTree>
    <p:extLst>
      <p:ext uri="{BB962C8B-B14F-4D97-AF65-F5344CB8AC3E}">
        <p14:creationId xmlns:p14="http://schemas.microsoft.com/office/powerpoint/2010/main" val="2199417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323528" y="4331080"/>
            <a:ext cx="3771056" cy="1569660"/>
          </a:xfrm>
          <a:prstGeom prst="rect">
            <a:avLst/>
          </a:prstGeom>
        </p:spPr>
        <p:txBody>
          <a:bodyPr wrap="square">
            <a:spAutoFit/>
          </a:bodyPr>
          <a:lstStyle/>
          <a:p>
            <a:r>
              <a:rPr lang="en-GB" sz="1600" b="1" dirty="0" err="1" smtClean="0">
                <a:solidFill>
                  <a:srgbClr val="CCCCFF">
                    <a:lumMod val="25000"/>
                  </a:srgbClr>
                </a:solidFill>
                <a:latin typeface="Garamond"/>
                <a:cs typeface="Arial"/>
              </a:rPr>
              <a:t>ToR</a:t>
            </a:r>
            <a:r>
              <a:rPr lang="en-GB" sz="1600" b="1" dirty="0" smtClean="0">
                <a:solidFill>
                  <a:srgbClr val="CCCCFF">
                    <a:lumMod val="25000"/>
                  </a:srgbClr>
                </a:solidFill>
                <a:latin typeface="Garamond"/>
                <a:cs typeface="Arial"/>
              </a:rPr>
              <a:t> and Work Programme</a:t>
            </a:r>
          </a:p>
          <a:p>
            <a:r>
              <a:rPr lang="en-GB" sz="1600" dirty="0" smtClean="0">
                <a:solidFill>
                  <a:srgbClr val="CCCCFF">
                    <a:lumMod val="25000"/>
                  </a:srgbClr>
                </a:solidFill>
                <a:latin typeface="Garamond"/>
                <a:cs typeface="Arial"/>
              </a:rPr>
              <a:t>Annual Plenary meeting</a:t>
            </a:r>
          </a:p>
          <a:p>
            <a:r>
              <a:rPr lang="en-GB" sz="1600" b="1" dirty="0" smtClean="0">
                <a:solidFill>
                  <a:srgbClr val="CCCCFF">
                    <a:lumMod val="25000"/>
                  </a:srgbClr>
                </a:solidFill>
                <a:latin typeface="Garamond"/>
                <a:cs typeface="Arial"/>
              </a:rPr>
              <a:t>Bureau Meeting</a:t>
            </a:r>
          </a:p>
          <a:p>
            <a:r>
              <a:rPr lang="en-GB" sz="1600" dirty="0" smtClean="0">
                <a:solidFill>
                  <a:srgbClr val="CCCCFF">
                    <a:lumMod val="25000"/>
                  </a:srgbClr>
                </a:solidFill>
                <a:latin typeface="Garamond"/>
                <a:cs typeface="Arial"/>
              </a:rPr>
              <a:t>Limited number of SC members meet 1-2 per year to assess and contribute to the work programme</a:t>
            </a:r>
            <a:endParaRPr lang="en-GB" sz="1600" dirty="0">
              <a:solidFill>
                <a:srgbClr val="CCCCFF">
                  <a:lumMod val="25000"/>
                </a:srgbClr>
              </a:solidFill>
              <a:latin typeface="Garamond"/>
              <a:cs typeface="Arial"/>
            </a:endParaRPr>
          </a:p>
        </p:txBody>
      </p:sp>
      <p:sp>
        <p:nvSpPr>
          <p:cNvPr id="2" name="Title 1"/>
          <p:cNvSpPr>
            <a:spLocks noGrp="1"/>
          </p:cNvSpPr>
          <p:nvPr>
            <p:ph type="title"/>
          </p:nvPr>
        </p:nvSpPr>
        <p:spPr/>
        <p:txBody>
          <a:bodyPr/>
          <a:lstStyle/>
          <a:p>
            <a:r>
              <a:rPr lang="en-GB" sz="2000" dirty="0" smtClean="0"/>
              <a:t>IAEA Steering Committee on Regulatory Capacity Building and Knowledge Management</a:t>
            </a:r>
            <a:endParaRPr lang="en-GB" sz="2000" dirty="0"/>
          </a:p>
        </p:txBody>
      </p:sp>
      <p:sp>
        <p:nvSpPr>
          <p:cNvPr id="4" name="Slide Number Placeholder 3"/>
          <p:cNvSpPr>
            <a:spLocks noGrp="1"/>
          </p:cNvSpPr>
          <p:nvPr>
            <p:ph type="sldNum" sz="quarter" idx="12"/>
          </p:nvPr>
        </p:nvSpPr>
        <p:spPr/>
        <p:txBody>
          <a:bodyPr/>
          <a:lstStyle/>
          <a:p>
            <a:fld id="{8F25D2BF-40DD-4153-8CA3-FA72C0D116DE}" type="slidenum">
              <a:rPr lang="en-US" smtClean="0"/>
              <a:pPr/>
              <a:t>15</a:t>
            </a:fld>
            <a:endParaRPr lang="en-US"/>
          </a:p>
        </p:txBody>
      </p:sp>
      <p:pic>
        <p:nvPicPr>
          <p:cNvPr id="1027" name="Picture 3" descr="X:\26_Forums_Conf_Netw\SC_Capacity_KNM\SC Online\sc-main-20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3933056"/>
            <a:ext cx="4408578" cy="227741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259632" y="1988840"/>
            <a:ext cx="1512168" cy="461665"/>
          </a:xfrm>
          <a:prstGeom prst="rect">
            <a:avLst/>
          </a:prstGeom>
          <a:noFill/>
        </p:spPr>
        <p:txBody>
          <a:bodyPr wrap="square" rtlCol="0">
            <a:spAutoFit/>
          </a:bodyPr>
          <a:lstStyle/>
          <a:p>
            <a:r>
              <a:rPr lang="en-GB" dirty="0" smtClean="0"/>
              <a:t> </a:t>
            </a:r>
            <a:endParaRPr lang="en-GB" dirty="0"/>
          </a:p>
        </p:txBody>
      </p:sp>
      <p:sp>
        <p:nvSpPr>
          <p:cNvPr id="18" name="Rectangle 17"/>
          <p:cNvSpPr/>
          <p:nvPr/>
        </p:nvSpPr>
        <p:spPr>
          <a:xfrm>
            <a:off x="1" y="1183829"/>
            <a:ext cx="4788023" cy="1323439"/>
          </a:xfrm>
          <a:prstGeom prst="rect">
            <a:avLst/>
          </a:prstGeom>
        </p:spPr>
        <p:txBody>
          <a:bodyPr wrap="square">
            <a:spAutoFit/>
          </a:bodyPr>
          <a:lstStyle/>
          <a:p>
            <a:r>
              <a:rPr lang="en-GB" sz="1600" b="1" dirty="0" smtClean="0">
                <a:solidFill>
                  <a:srgbClr val="CCCCFF">
                    <a:lumMod val="25000"/>
                  </a:srgbClr>
                </a:solidFill>
                <a:latin typeface="Garamond"/>
                <a:cs typeface="Arial"/>
              </a:rPr>
              <a:t>Objectives:  </a:t>
            </a:r>
          </a:p>
          <a:p>
            <a:pPr marL="285750" indent="-285750">
              <a:buFont typeface="Wingdings" panose="05000000000000000000" pitchFamily="2" charset="2"/>
              <a:buChar char="ü"/>
            </a:pPr>
            <a:r>
              <a:rPr lang="en-GB" sz="1600" dirty="0" smtClean="0">
                <a:solidFill>
                  <a:srgbClr val="CCCCFF">
                    <a:lumMod val="25000"/>
                  </a:srgbClr>
                </a:solidFill>
                <a:latin typeface="Garamond"/>
                <a:cs typeface="Arial"/>
              </a:rPr>
              <a:t>To </a:t>
            </a:r>
            <a:r>
              <a:rPr lang="en-GB" sz="1600" dirty="0">
                <a:solidFill>
                  <a:srgbClr val="CCCCFF">
                    <a:lumMod val="25000"/>
                  </a:srgbClr>
                </a:solidFill>
                <a:latin typeface="Garamond"/>
                <a:cs typeface="Arial"/>
              </a:rPr>
              <a:t>exchange information and knowledge</a:t>
            </a:r>
          </a:p>
          <a:p>
            <a:pPr marL="285750" indent="-285750">
              <a:buFont typeface="Wingdings" panose="05000000000000000000" pitchFamily="2" charset="2"/>
              <a:buChar char="ü"/>
            </a:pPr>
            <a:r>
              <a:rPr lang="en-GB" sz="1600" dirty="0" smtClean="0">
                <a:solidFill>
                  <a:srgbClr val="CCCCFF">
                    <a:lumMod val="25000"/>
                  </a:srgbClr>
                </a:solidFill>
                <a:latin typeface="Garamond"/>
                <a:cs typeface="Arial"/>
              </a:rPr>
              <a:t>To advise </a:t>
            </a:r>
            <a:r>
              <a:rPr lang="en-GB" sz="1600" dirty="0">
                <a:solidFill>
                  <a:srgbClr val="CCCCFF">
                    <a:lumMod val="25000"/>
                  </a:srgbClr>
                </a:solidFill>
                <a:latin typeface="Garamond"/>
                <a:cs typeface="Arial"/>
              </a:rPr>
              <a:t>the </a:t>
            </a:r>
            <a:r>
              <a:rPr lang="en-GB" sz="1600" dirty="0" smtClean="0">
                <a:solidFill>
                  <a:srgbClr val="CCCCFF">
                    <a:lumMod val="25000"/>
                  </a:srgbClr>
                </a:solidFill>
                <a:latin typeface="Garamond"/>
                <a:cs typeface="Arial"/>
              </a:rPr>
              <a:t>IAEA’s activities in </a:t>
            </a:r>
            <a:r>
              <a:rPr lang="en-GB" sz="1600" dirty="0">
                <a:solidFill>
                  <a:srgbClr val="CCCCFF">
                    <a:lumMod val="25000"/>
                  </a:srgbClr>
                </a:solidFill>
                <a:latin typeface="Garamond"/>
                <a:cs typeface="Arial"/>
              </a:rPr>
              <a:t>support the Member States</a:t>
            </a:r>
            <a:r>
              <a:rPr lang="en-GB" sz="1600" dirty="0" smtClean="0">
                <a:solidFill>
                  <a:srgbClr val="CCCCFF">
                    <a:lumMod val="25000"/>
                  </a:srgbClr>
                </a:solidFill>
                <a:latin typeface="Garamond"/>
                <a:cs typeface="Arial"/>
              </a:rPr>
              <a:t>’ capacity building and knowledge management programmes</a:t>
            </a:r>
            <a:endParaRPr lang="en-GB" sz="1600" b="1" dirty="0">
              <a:solidFill>
                <a:srgbClr val="CCCCFF">
                  <a:lumMod val="25000"/>
                </a:srgbClr>
              </a:solidFill>
              <a:latin typeface="Garamond"/>
              <a:cs typeface="Arial"/>
            </a:endParaRPr>
          </a:p>
        </p:txBody>
      </p:sp>
      <p:pic>
        <p:nvPicPr>
          <p:cNvPr id="1042" name="Picture 18"/>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031" t="14599" r="9766"/>
          <a:stretch/>
        </p:blipFill>
        <p:spPr bwMode="auto">
          <a:xfrm>
            <a:off x="4788024" y="1159385"/>
            <a:ext cx="3835268" cy="26792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Rectangle 27"/>
          <p:cNvSpPr/>
          <p:nvPr/>
        </p:nvSpPr>
        <p:spPr>
          <a:xfrm>
            <a:off x="216023" y="2561365"/>
            <a:ext cx="3635897" cy="2800767"/>
          </a:xfrm>
          <a:prstGeom prst="rect">
            <a:avLst/>
          </a:prstGeom>
        </p:spPr>
        <p:txBody>
          <a:bodyPr wrap="square">
            <a:spAutoFit/>
          </a:bodyPr>
          <a:lstStyle/>
          <a:p>
            <a:r>
              <a:rPr lang="en-GB" sz="1600" b="1" dirty="0" smtClean="0">
                <a:solidFill>
                  <a:srgbClr val="CCCCFF">
                    <a:lumMod val="25000"/>
                  </a:srgbClr>
                </a:solidFill>
                <a:latin typeface="Garamond"/>
                <a:cs typeface="Arial"/>
              </a:rPr>
              <a:t>Members: </a:t>
            </a:r>
            <a:r>
              <a:rPr lang="en-GB" sz="1600" dirty="0" smtClean="0">
                <a:solidFill>
                  <a:srgbClr val="CCCCFF">
                    <a:lumMod val="25000"/>
                  </a:srgbClr>
                </a:solidFill>
                <a:latin typeface="Garamond"/>
                <a:cs typeface="Arial"/>
              </a:rPr>
              <a:t>Currently 35 Member </a:t>
            </a:r>
            <a:r>
              <a:rPr lang="en-GB" sz="1600" dirty="0">
                <a:solidFill>
                  <a:srgbClr val="CCCCFF">
                    <a:lumMod val="25000"/>
                  </a:srgbClr>
                </a:solidFill>
                <a:latin typeface="Garamond"/>
                <a:cs typeface="Arial"/>
              </a:rPr>
              <a:t>States operating and expanding a Nuclear Power Programme and </a:t>
            </a:r>
            <a:r>
              <a:rPr lang="en-GB" sz="1600" dirty="0" smtClean="0">
                <a:solidFill>
                  <a:srgbClr val="CCCCFF">
                    <a:lumMod val="25000"/>
                  </a:srgbClr>
                </a:solidFill>
                <a:latin typeface="Garamond"/>
                <a:cs typeface="Arial"/>
              </a:rPr>
              <a:t> those </a:t>
            </a:r>
            <a:r>
              <a:rPr lang="en-GB" sz="1600" dirty="0">
                <a:solidFill>
                  <a:srgbClr val="CCCCFF">
                    <a:lumMod val="25000"/>
                  </a:srgbClr>
                </a:solidFill>
                <a:latin typeface="Garamond"/>
                <a:cs typeface="Arial"/>
              </a:rPr>
              <a:t>actively pursuing their first </a:t>
            </a:r>
            <a:r>
              <a:rPr lang="en-GB" sz="1600" dirty="0" smtClean="0">
                <a:solidFill>
                  <a:srgbClr val="CCCCFF">
                    <a:lumMod val="25000"/>
                  </a:srgbClr>
                </a:solidFill>
                <a:latin typeface="Garamond"/>
                <a:cs typeface="Arial"/>
              </a:rPr>
              <a:t>Nuclear Power Programme, </a:t>
            </a:r>
          </a:p>
          <a:p>
            <a:r>
              <a:rPr lang="en-GB" sz="1600" b="1" i="1" dirty="0" smtClean="0">
                <a:solidFill>
                  <a:srgbClr val="CCCCFF">
                    <a:lumMod val="25000"/>
                  </a:srgbClr>
                </a:solidFill>
                <a:latin typeface="Garamond"/>
                <a:cs typeface="Arial"/>
              </a:rPr>
              <a:t>Observers</a:t>
            </a:r>
            <a:r>
              <a:rPr lang="en-GB" sz="1600" dirty="0" smtClean="0">
                <a:solidFill>
                  <a:srgbClr val="CCCCFF">
                    <a:lumMod val="25000"/>
                  </a:srgbClr>
                </a:solidFill>
                <a:latin typeface="Garamond"/>
                <a:cs typeface="Arial"/>
              </a:rPr>
              <a:t>:  Training Institutions, the EC and OECD/NEA</a:t>
            </a:r>
          </a:p>
          <a:p>
            <a:endParaRPr lang="en-GB" sz="1600" dirty="0" smtClean="0">
              <a:solidFill>
                <a:srgbClr val="CCCCFF">
                  <a:lumMod val="25000"/>
                </a:srgbClr>
              </a:solidFill>
              <a:latin typeface="Garamond"/>
              <a:cs typeface="Arial"/>
            </a:endParaRPr>
          </a:p>
          <a:p>
            <a:endParaRPr lang="en-GB" sz="1600" dirty="0" smtClean="0">
              <a:solidFill>
                <a:srgbClr val="CCCCFF">
                  <a:lumMod val="25000"/>
                </a:srgbClr>
              </a:solidFill>
              <a:latin typeface="Garamond"/>
              <a:cs typeface="Arial"/>
            </a:endParaRPr>
          </a:p>
          <a:p>
            <a:endParaRPr lang="en-GB" sz="1600" dirty="0">
              <a:solidFill>
                <a:srgbClr val="CCCCFF">
                  <a:lumMod val="25000"/>
                </a:srgbClr>
              </a:solidFill>
              <a:latin typeface="Garamond"/>
              <a:cs typeface="Arial"/>
            </a:endParaRPr>
          </a:p>
          <a:p>
            <a:endParaRPr lang="en-GB" sz="1600" b="1" dirty="0" smtClean="0">
              <a:solidFill>
                <a:srgbClr val="CCCCFF">
                  <a:lumMod val="25000"/>
                </a:srgbClr>
              </a:solidFill>
              <a:latin typeface="Garamond"/>
              <a:cs typeface="Arial"/>
            </a:endParaRPr>
          </a:p>
          <a:p>
            <a:endParaRPr lang="en-GB" sz="1600" b="1" dirty="0">
              <a:solidFill>
                <a:srgbClr val="CCCCFF">
                  <a:lumMod val="25000"/>
                </a:srgbClr>
              </a:solidFill>
              <a:latin typeface="Garamond"/>
              <a:cs typeface="Arial"/>
            </a:endParaRPr>
          </a:p>
        </p:txBody>
      </p:sp>
    </p:spTree>
    <p:extLst>
      <p:ext uri="{BB962C8B-B14F-4D97-AF65-F5344CB8AC3E}">
        <p14:creationId xmlns:p14="http://schemas.microsoft.com/office/powerpoint/2010/main" val="39264397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F25D2BF-40DD-4153-8CA3-FA72C0D116DE}" type="slidenum">
              <a:rPr lang="en-US" smtClean="0"/>
              <a:pPr/>
              <a:t>16</a:t>
            </a:fld>
            <a:endParaRPr lang="en-US"/>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05611" y="1524000"/>
            <a:ext cx="653119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4143" y="1124744"/>
            <a:ext cx="6695031" cy="4896544"/>
          </a:xfrm>
          <a:prstGeom prst="rect">
            <a:avLst/>
          </a:prstGeom>
        </p:spPr>
      </p:pic>
      <p:sp>
        <p:nvSpPr>
          <p:cNvPr id="6" name="Rectangle 5"/>
          <p:cNvSpPr/>
          <p:nvPr/>
        </p:nvSpPr>
        <p:spPr>
          <a:xfrm>
            <a:off x="395536" y="116632"/>
            <a:ext cx="8208912" cy="707886"/>
          </a:xfrm>
          <a:prstGeom prst="rect">
            <a:avLst/>
          </a:prstGeom>
        </p:spPr>
        <p:txBody>
          <a:bodyPr wrap="square">
            <a:spAutoFit/>
          </a:bodyPr>
          <a:lstStyle/>
          <a:p>
            <a:r>
              <a:rPr lang="en-GB" sz="2000" b="1" kern="0" dirty="0">
                <a:solidFill>
                  <a:srgbClr val="003399"/>
                </a:solidFill>
                <a:latin typeface="Arial"/>
                <a:ea typeface="+mj-ea"/>
                <a:cs typeface="+mj-cs"/>
              </a:rPr>
              <a:t>IAEA Steering Committee on Regulatory Capacity Building and Knowledge Management</a:t>
            </a:r>
            <a:endParaRPr lang="en-GB" dirty="0"/>
          </a:p>
        </p:txBody>
      </p:sp>
    </p:spTree>
    <p:extLst>
      <p:ext uri="{BB962C8B-B14F-4D97-AF65-F5344CB8AC3E}">
        <p14:creationId xmlns:p14="http://schemas.microsoft.com/office/powerpoint/2010/main" val="14717821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smtClean="0"/>
              <a:t>Achievements </a:t>
            </a:r>
            <a:r>
              <a:rPr lang="en-GB" sz="2000" dirty="0"/>
              <a:t>of the Steering Committee</a:t>
            </a:r>
          </a:p>
        </p:txBody>
      </p:sp>
      <p:sp>
        <p:nvSpPr>
          <p:cNvPr id="3" name="Content Placeholder 2"/>
          <p:cNvSpPr>
            <a:spLocks noGrp="1"/>
          </p:cNvSpPr>
          <p:nvPr>
            <p:ph idx="1"/>
          </p:nvPr>
        </p:nvSpPr>
        <p:spPr>
          <a:xfrm>
            <a:off x="179512" y="1268760"/>
            <a:ext cx="4608512" cy="3888432"/>
          </a:xfrm>
        </p:spPr>
        <p:txBody>
          <a:bodyPr/>
          <a:lstStyle/>
          <a:p>
            <a:pPr marL="0" lvl="0" indent="0">
              <a:spcBef>
                <a:spcPct val="0"/>
              </a:spcBef>
              <a:buClrTx/>
              <a:buSzTx/>
              <a:buNone/>
            </a:pPr>
            <a:r>
              <a:rPr lang="en-GB" sz="1600" b="1" kern="1200" dirty="0" smtClean="0">
                <a:solidFill>
                  <a:srgbClr val="CCCCFF">
                    <a:lumMod val="25000"/>
                  </a:srgbClr>
                </a:solidFill>
                <a:latin typeface="Garamond"/>
                <a:cs typeface="Arial"/>
              </a:rPr>
              <a:t>Some of the achievements since 2008:</a:t>
            </a:r>
          </a:p>
          <a:p>
            <a:pPr marL="0" lvl="0" indent="0">
              <a:spcBef>
                <a:spcPct val="0"/>
              </a:spcBef>
              <a:buClrTx/>
              <a:buSzTx/>
              <a:buNone/>
            </a:pPr>
            <a:endParaRPr lang="en-GB" sz="1600" b="1" kern="1200" dirty="0">
              <a:solidFill>
                <a:srgbClr val="CCCCFF">
                  <a:lumMod val="25000"/>
                </a:srgbClr>
              </a:solidFill>
              <a:latin typeface="Garamond"/>
              <a:cs typeface="Arial"/>
            </a:endParaRPr>
          </a:p>
          <a:p>
            <a:pPr lvl="0">
              <a:spcBef>
                <a:spcPct val="0"/>
              </a:spcBef>
              <a:buClrTx/>
              <a:buSzTx/>
              <a:buFont typeface="Wingdings" panose="05000000000000000000" pitchFamily="2" charset="2"/>
              <a:buChar char="ü"/>
            </a:pPr>
            <a:r>
              <a:rPr lang="en-GB" sz="1600" b="1" kern="1200" dirty="0" smtClean="0">
                <a:solidFill>
                  <a:srgbClr val="CCCCFF">
                    <a:lumMod val="25000"/>
                  </a:srgbClr>
                </a:solidFill>
                <a:latin typeface="Garamond"/>
                <a:cs typeface="Arial"/>
              </a:rPr>
              <a:t>Advise, development and assessment of Strategic </a:t>
            </a:r>
            <a:r>
              <a:rPr lang="en-GB" sz="1600" b="1" kern="1200" dirty="0">
                <a:solidFill>
                  <a:srgbClr val="CCCCFF">
                    <a:lumMod val="25000"/>
                  </a:srgbClr>
                </a:solidFill>
                <a:latin typeface="Garamond"/>
                <a:cs typeface="Arial"/>
              </a:rPr>
              <a:t>Approach to NS E&amp;T </a:t>
            </a:r>
            <a:endParaRPr lang="en-GB" sz="1600" b="1" kern="1200" dirty="0" smtClean="0">
              <a:solidFill>
                <a:srgbClr val="CCCCFF">
                  <a:lumMod val="25000"/>
                </a:srgbClr>
              </a:solidFill>
              <a:latin typeface="Garamond"/>
              <a:cs typeface="Arial"/>
            </a:endParaRPr>
          </a:p>
          <a:p>
            <a:pPr marL="0" lvl="0" indent="0">
              <a:spcBef>
                <a:spcPct val="0"/>
              </a:spcBef>
              <a:buClrTx/>
              <a:buSzTx/>
              <a:buNone/>
            </a:pPr>
            <a:endParaRPr lang="en-GB" sz="1600" b="1" kern="1200" dirty="0">
              <a:solidFill>
                <a:srgbClr val="CCCCFF">
                  <a:lumMod val="25000"/>
                </a:srgbClr>
              </a:solidFill>
              <a:latin typeface="Garamond"/>
              <a:cs typeface="Arial"/>
            </a:endParaRPr>
          </a:p>
          <a:p>
            <a:pPr lvl="0">
              <a:spcBef>
                <a:spcPct val="0"/>
              </a:spcBef>
              <a:buClrTx/>
              <a:buSzTx/>
              <a:buFont typeface="Wingdings" panose="05000000000000000000" pitchFamily="2" charset="2"/>
              <a:buChar char="ü"/>
            </a:pPr>
            <a:r>
              <a:rPr lang="en-GB" sz="1600" b="1" kern="1200" dirty="0" smtClean="0">
                <a:solidFill>
                  <a:srgbClr val="CCCCFF">
                    <a:lumMod val="25000"/>
                  </a:srgbClr>
                </a:solidFill>
                <a:latin typeface="Garamond"/>
                <a:cs typeface="Arial"/>
              </a:rPr>
              <a:t>Development and annual review of SARCoN </a:t>
            </a:r>
            <a:r>
              <a:rPr lang="en-GB" sz="1600" b="1" kern="1200" dirty="0">
                <a:solidFill>
                  <a:srgbClr val="CCCCFF">
                    <a:lumMod val="25000"/>
                  </a:srgbClr>
                </a:solidFill>
                <a:latin typeface="Garamond"/>
                <a:cs typeface="Arial"/>
              </a:rPr>
              <a:t>(Systematic Assessment of </a:t>
            </a:r>
            <a:r>
              <a:rPr lang="en-GB" sz="1600" b="1" kern="1200" dirty="0" err="1">
                <a:solidFill>
                  <a:srgbClr val="CCCCFF">
                    <a:lumMod val="25000"/>
                  </a:srgbClr>
                </a:solidFill>
                <a:latin typeface="Garamond"/>
                <a:cs typeface="Arial"/>
              </a:rPr>
              <a:t>COmpetence</a:t>
            </a:r>
            <a:r>
              <a:rPr lang="en-GB" sz="1600" b="1" kern="1200" dirty="0">
                <a:solidFill>
                  <a:srgbClr val="CCCCFF">
                    <a:lumMod val="25000"/>
                  </a:srgbClr>
                </a:solidFill>
                <a:latin typeface="Garamond"/>
                <a:cs typeface="Arial"/>
              </a:rPr>
              <a:t> Needs</a:t>
            </a:r>
            <a:r>
              <a:rPr lang="en-GB" sz="1600" b="1" kern="1200" dirty="0" smtClean="0">
                <a:solidFill>
                  <a:srgbClr val="CCCCFF">
                    <a:lumMod val="25000"/>
                  </a:srgbClr>
                </a:solidFill>
                <a:latin typeface="Garamond"/>
                <a:cs typeface="Arial"/>
              </a:rPr>
              <a:t>)</a:t>
            </a:r>
          </a:p>
          <a:p>
            <a:pPr marL="0" lvl="0" indent="0">
              <a:spcBef>
                <a:spcPct val="0"/>
              </a:spcBef>
              <a:buClrTx/>
              <a:buSzTx/>
              <a:buNone/>
            </a:pPr>
            <a:endParaRPr lang="en-GB" sz="1600" b="1" kern="1200" dirty="0" smtClean="0">
              <a:solidFill>
                <a:srgbClr val="CCCCFF">
                  <a:lumMod val="25000"/>
                </a:srgbClr>
              </a:solidFill>
              <a:latin typeface="Garamond"/>
              <a:cs typeface="Arial"/>
            </a:endParaRPr>
          </a:p>
          <a:p>
            <a:pPr lvl="0">
              <a:spcBef>
                <a:spcPct val="0"/>
              </a:spcBef>
              <a:buClrTx/>
              <a:buSzTx/>
              <a:buFont typeface="Wingdings" panose="05000000000000000000" pitchFamily="2" charset="2"/>
              <a:buChar char="ü"/>
            </a:pPr>
            <a:r>
              <a:rPr lang="en-GB" sz="1600" b="1" kern="1200" dirty="0" smtClean="0">
                <a:solidFill>
                  <a:srgbClr val="CCCCFF">
                    <a:lumMod val="25000"/>
                  </a:srgbClr>
                </a:solidFill>
                <a:latin typeface="Garamond"/>
                <a:cs typeface="Arial"/>
              </a:rPr>
              <a:t>Sharing </a:t>
            </a:r>
            <a:r>
              <a:rPr lang="en-GB" sz="1600" b="1" kern="1200" dirty="0">
                <a:solidFill>
                  <a:srgbClr val="CCCCFF">
                    <a:lumMod val="25000"/>
                  </a:srgbClr>
                </a:solidFill>
                <a:latin typeface="Garamond"/>
                <a:cs typeface="Arial"/>
              </a:rPr>
              <a:t>training courses documentation amongst its members and creating a compilation of websites and internet </a:t>
            </a:r>
            <a:r>
              <a:rPr lang="en-GB" sz="1600" b="1" kern="1200" dirty="0" smtClean="0">
                <a:solidFill>
                  <a:srgbClr val="CCCCFF">
                    <a:lumMod val="25000"/>
                  </a:srgbClr>
                </a:solidFill>
                <a:latin typeface="Garamond"/>
                <a:cs typeface="Arial"/>
              </a:rPr>
              <a:t>resources </a:t>
            </a:r>
          </a:p>
          <a:p>
            <a:pPr marL="0" lvl="0" indent="0">
              <a:spcBef>
                <a:spcPct val="0"/>
              </a:spcBef>
              <a:buClrTx/>
              <a:buSzTx/>
              <a:buNone/>
            </a:pPr>
            <a:endParaRPr lang="en-GB" sz="1600" b="1" kern="1200" dirty="0">
              <a:solidFill>
                <a:srgbClr val="CCCCFF">
                  <a:lumMod val="25000"/>
                </a:srgbClr>
              </a:solidFill>
              <a:latin typeface="Garamond"/>
              <a:cs typeface="Arial"/>
            </a:endParaRPr>
          </a:p>
          <a:p>
            <a:pPr lvl="0">
              <a:spcBef>
                <a:spcPct val="0"/>
              </a:spcBef>
              <a:buClrTx/>
              <a:buSzTx/>
              <a:buFont typeface="Wingdings" panose="05000000000000000000" pitchFamily="2" charset="2"/>
              <a:buChar char="ü"/>
            </a:pPr>
            <a:r>
              <a:rPr lang="en-GB" sz="1600" b="1" kern="1200" dirty="0">
                <a:solidFill>
                  <a:srgbClr val="CCCCFF">
                    <a:lumMod val="25000"/>
                  </a:srgbClr>
                </a:solidFill>
                <a:latin typeface="Garamond"/>
                <a:cs typeface="Arial"/>
              </a:rPr>
              <a:t>Promoting and giving advice on the IAEA safety standards related to developing, ensuring and managing regulatory competence.  </a:t>
            </a:r>
          </a:p>
          <a:p>
            <a:pPr marL="285750" lvl="0" indent="-285750">
              <a:spcBef>
                <a:spcPct val="0"/>
              </a:spcBef>
              <a:buClrTx/>
              <a:buSzTx/>
              <a:buFont typeface="Arial" panose="020B0604020202020204" pitchFamily="34" charset="0"/>
              <a:buChar char="•"/>
            </a:pPr>
            <a:endParaRPr lang="en-GB" sz="1600" b="1" kern="1200" dirty="0">
              <a:solidFill>
                <a:srgbClr val="CCCCFF">
                  <a:lumMod val="25000"/>
                </a:srgbClr>
              </a:solidFill>
              <a:latin typeface="Garamond"/>
              <a:cs typeface="Arial"/>
            </a:endParaRPr>
          </a:p>
          <a:p>
            <a:endParaRPr lang="en-GB" dirty="0"/>
          </a:p>
        </p:txBody>
      </p:sp>
      <p:sp>
        <p:nvSpPr>
          <p:cNvPr id="4" name="Slide Number Placeholder 3"/>
          <p:cNvSpPr>
            <a:spLocks noGrp="1"/>
          </p:cNvSpPr>
          <p:nvPr>
            <p:ph type="sldNum" sz="quarter" idx="12"/>
          </p:nvPr>
        </p:nvSpPr>
        <p:spPr/>
        <p:txBody>
          <a:bodyPr/>
          <a:lstStyle/>
          <a:p>
            <a:fld id="{8F25D2BF-40DD-4153-8CA3-FA72C0D116DE}" type="slidenum">
              <a:rPr lang="en-US" smtClean="0"/>
              <a:pPr/>
              <a:t>17</a:t>
            </a:fld>
            <a:endParaRPr lang="en-US"/>
          </a:p>
        </p:txBody>
      </p:sp>
      <p:sp>
        <p:nvSpPr>
          <p:cNvPr id="5" name="TextBox 4"/>
          <p:cNvSpPr txBox="1"/>
          <p:nvPr/>
        </p:nvSpPr>
        <p:spPr>
          <a:xfrm>
            <a:off x="5580112" y="3284984"/>
            <a:ext cx="2714525" cy="1077218"/>
          </a:xfrm>
          <a:prstGeom prst="rect">
            <a:avLst/>
          </a:prstGeom>
          <a:noFill/>
        </p:spPr>
        <p:txBody>
          <a:bodyPr wrap="square" rtlCol="0">
            <a:spAutoFit/>
          </a:bodyPr>
          <a:lstStyle/>
          <a:p>
            <a:pPr lvl="0"/>
            <a:r>
              <a:rPr lang="en-GB" sz="1600" b="1" dirty="0" smtClean="0">
                <a:solidFill>
                  <a:srgbClr val="C00000"/>
                </a:solidFill>
                <a:latin typeface="Garamond"/>
                <a:cs typeface="Arial"/>
              </a:rPr>
              <a:t>NEW  </a:t>
            </a:r>
            <a:r>
              <a:rPr lang="en-GB" sz="1600" b="1" dirty="0">
                <a:solidFill>
                  <a:srgbClr val="C00000"/>
                </a:solidFill>
                <a:latin typeface="Garamond"/>
                <a:cs typeface="Arial"/>
              </a:rPr>
              <a:t>safety </a:t>
            </a:r>
            <a:r>
              <a:rPr lang="en-GB" sz="1600" b="1" dirty="0" smtClean="0">
                <a:solidFill>
                  <a:srgbClr val="C00000"/>
                </a:solidFill>
                <a:latin typeface="Garamond"/>
                <a:cs typeface="Arial"/>
              </a:rPr>
              <a:t>report on  Knowledge Management for Regulators and TSO under Preparation</a:t>
            </a:r>
            <a:endParaRPr lang="en-GB" sz="1600" b="1" dirty="0">
              <a:solidFill>
                <a:srgbClr val="C00000"/>
              </a:solidFill>
              <a:latin typeface="Garamond"/>
              <a:cs typeface="Arial"/>
            </a:endParaRPr>
          </a:p>
        </p:txBody>
      </p:sp>
      <p:sp>
        <p:nvSpPr>
          <p:cNvPr id="6" name="TextBox 5"/>
          <p:cNvSpPr txBox="1"/>
          <p:nvPr/>
        </p:nvSpPr>
        <p:spPr>
          <a:xfrm>
            <a:off x="4860032" y="1484784"/>
            <a:ext cx="3744416" cy="584775"/>
          </a:xfrm>
          <a:prstGeom prst="rect">
            <a:avLst/>
          </a:prstGeom>
          <a:noFill/>
        </p:spPr>
        <p:txBody>
          <a:bodyPr wrap="square" rtlCol="0">
            <a:spAutoFit/>
          </a:bodyPr>
          <a:lstStyle/>
          <a:p>
            <a:pPr lvl="0"/>
            <a:r>
              <a:rPr lang="en-GB" sz="1600" b="1" dirty="0" smtClean="0">
                <a:solidFill>
                  <a:srgbClr val="CCCCFF">
                    <a:lumMod val="25000"/>
                  </a:srgbClr>
                </a:solidFill>
                <a:latin typeface="Garamond"/>
                <a:cs typeface="Arial"/>
              </a:rPr>
              <a:t>7</a:t>
            </a:r>
            <a:r>
              <a:rPr lang="en-GB" sz="1600" b="1" baseline="30000" dirty="0" smtClean="0">
                <a:solidFill>
                  <a:srgbClr val="CCCCFF">
                    <a:lumMod val="25000"/>
                  </a:srgbClr>
                </a:solidFill>
                <a:latin typeface="Garamond"/>
                <a:cs typeface="Arial"/>
              </a:rPr>
              <a:t>th</a:t>
            </a:r>
            <a:r>
              <a:rPr lang="en-GB" sz="1600" b="1" dirty="0" smtClean="0">
                <a:solidFill>
                  <a:srgbClr val="CCCCFF">
                    <a:lumMod val="25000"/>
                  </a:srgbClr>
                </a:solidFill>
                <a:latin typeface="Garamond"/>
                <a:cs typeface="Arial"/>
              </a:rPr>
              <a:t> Plenary meeting in Vienna 7-11 December </a:t>
            </a:r>
            <a:endParaRPr lang="en-GB" sz="1600" b="1" dirty="0">
              <a:solidFill>
                <a:srgbClr val="CCCCFF">
                  <a:lumMod val="25000"/>
                </a:srgbClr>
              </a:solidFill>
              <a:latin typeface="Garamond"/>
              <a:cs typeface="Arial"/>
            </a:endParaRPr>
          </a:p>
        </p:txBody>
      </p:sp>
      <p:sp>
        <p:nvSpPr>
          <p:cNvPr id="7" name="TextBox 6"/>
          <p:cNvSpPr txBox="1"/>
          <p:nvPr/>
        </p:nvSpPr>
        <p:spPr>
          <a:xfrm>
            <a:off x="5472100" y="2204864"/>
            <a:ext cx="2520280" cy="830997"/>
          </a:xfrm>
          <a:prstGeom prst="rect">
            <a:avLst/>
          </a:prstGeom>
          <a:noFill/>
        </p:spPr>
        <p:txBody>
          <a:bodyPr wrap="square" rtlCol="0">
            <a:spAutoFit/>
          </a:bodyPr>
          <a:lstStyle/>
          <a:p>
            <a:pPr lvl="0"/>
            <a:r>
              <a:rPr lang="en-GB" sz="1600" b="1" dirty="0" smtClean="0">
                <a:solidFill>
                  <a:srgbClr val="CCCCFF">
                    <a:lumMod val="25000"/>
                  </a:srgbClr>
                </a:solidFill>
                <a:latin typeface="Garamond"/>
                <a:cs typeface="Arial"/>
              </a:rPr>
              <a:t>Focus on SARCoN, KM and training for regulatory leadership</a:t>
            </a:r>
            <a:endParaRPr lang="en-GB" sz="1600" b="1" dirty="0">
              <a:solidFill>
                <a:srgbClr val="CCCCFF">
                  <a:lumMod val="25000"/>
                </a:srgbClr>
              </a:solidFill>
              <a:latin typeface="Garamond"/>
              <a:cs typeface="Arial"/>
            </a:endParaRPr>
          </a:p>
        </p:txBody>
      </p:sp>
    </p:spTree>
    <p:extLst>
      <p:ext uri="{BB962C8B-B14F-4D97-AF65-F5344CB8AC3E}">
        <p14:creationId xmlns:p14="http://schemas.microsoft.com/office/powerpoint/2010/main" val="5205078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7813" r="25050" b="9688"/>
          <a:stretch>
            <a:fillRect/>
          </a:stretch>
        </p:blipFill>
        <p:spPr>
          <a:xfrm>
            <a:off x="0" y="1124744"/>
            <a:ext cx="6049561" cy="3744416"/>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l="2637" t="23282" r="42972" b="33907"/>
          <a:stretch>
            <a:fillRect/>
          </a:stretch>
        </p:blipFill>
        <p:spPr bwMode="auto">
          <a:xfrm>
            <a:off x="611560" y="3068960"/>
            <a:ext cx="4464496" cy="2594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itle 1"/>
          <p:cNvSpPr>
            <a:spLocks noGrp="1"/>
          </p:cNvSpPr>
          <p:nvPr>
            <p:ph type="title"/>
          </p:nvPr>
        </p:nvSpPr>
        <p:spPr>
          <a:xfrm>
            <a:off x="239724" y="188640"/>
            <a:ext cx="8534400" cy="762000"/>
          </a:xfrm>
        </p:spPr>
        <p:txBody>
          <a:bodyPr/>
          <a:lstStyle/>
          <a:p>
            <a:pPr algn="ctr">
              <a:spcBef>
                <a:spcPct val="0"/>
              </a:spcBef>
            </a:pPr>
            <a:r>
              <a:rPr lang="en-IN" sz="2000" dirty="0">
                <a:solidFill>
                  <a:srgbClr val="003399"/>
                </a:solidFill>
              </a:rPr>
              <a:t/>
            </a:r>
            <a:br>
              <a:rPr lang="en-IN" sz="2000" dirty="0">
                <a:solidFill>
                  <a:srgbClr val="003399"/>
                </a:solidFill>
              </a:rPr>
            </a:br>
            <a:r>
              <a:rPr lang="en-IN" sz="2000" dirty="0" smtClean="0">
                <a:solidFill>
                  <a:srgbClr val="003399"/>
                </a:solidFill>
              </a:rPr>
              <a:t>Education and Training Topical Group of the Asian nuclear Safety Network </a:t>
            </a:r>
            <a:r>
              <a:rPr lang="en-IN" sz="2000" i="1" kern="1200" dirty="0">
                <a:solidFill>
                  <a:srgbClr val="003399">
                    <a:lumMod val="75000"/>
                  </a:srgbClr>
                </a:solidFill>
              </a:rPr>
              <a:t/>
            </a:r>
            <a:br>
              <a:rPr lang="en-IN" sz="2000" i="1" kern="1200" dirty="0">
                <a:solidFill>
                  <a:srgbClr val="003399">
                    <a:lumMod val="75000"/>
                  </a:srgbClr>
                </a:solidFill>
              </a:rPr>
            </a:br>
            <a:endParaRPr lang="en-IN" sz="2000" i="1" kern="1200" dirty="0">
              <a:solidFill>
                <a:srgbClr val="003399">
                  <a:lumMod val="75000"/>
                </a:srgbClr>
              </a:solidFill>
            </a:endParaRPr>
          </a:p>
        </p:txBody>
      </p:sp>
      <p:sp>
        <p:nvSpPr>
          <p:cNvPr id="12" name="Rectangle 11"/>
          <p:cNvSpPr/>
          <p:nvPr/>
        </p:nvSpPr>
        <p:spPr>
          <a:xfrm>
            <a:off x="6171020" y="1268760"/>
            <a:ext cx="2664296" cy="4832092"/>
          </a:xfrm>
          <a:prstGeom prst="rect">
            <a:avLst/>
          </a:prstGeom>
        </p:spPr>
        <p:txBody>
          <a:bodyPr wrap="square">
            <a:spAutoFit/>
          </a:bodyPr>
          <a:lstStyle/>
          <a:p>
            <a:r>
              <a:rPr lang="en-GB" sz="1100" dirty="0">
                <a:solidFill>
                  <a:schemeClr val="tx2">
                    <a:lumMod val="75000"/>
                  </a:schemeClr>
                </a:solidFill>
              </a:rPr>
              <a:t>Between 2006 and 2010 </a:t>
            </a:r>
            <a:r>
              <a:rPr lang="en-GB" sz="1100" dirty="0" smtClean="0">
                <a:solidFill>
                  <a:schemeClr val="tx2">
                    <a:lumMod val="75000"/>
                  </a:schemeClr>
                </a:solidFill>
              </a:rPr>
              <a:t> and using the </a:t>
            </a:r>
            <a:r>
              <a:rPr lang="en-GB" sz="1100" b="1" dirty="0" smtClean="0">
                <a:solidFill>
                  <a:schemeClr val="bg1">
                    <a:lumMod val="25000"/>
                  </a:schemeClr>
                </a:solidFill>
              </a:rPr>
              <a:t>4 Quadrant Knowledge map </a:t>
            </a:r>
            <a:r>
              <a:rPr lang="en-GB" sz="1100" dirty="0" smtClean="0">
                <a:solidFill>
                  <a:schemeClr val="tx2">
                    <a:lumMod val="75000"/>
                  </a:schemeClr>
                </a:solidFill>
              </a:rPr>
              <a:t>of the IAEA,</a:t>
            </a:r>
          </a:p>
          <a:p>
            <a:endParaRPr lang="en-GB" sz="1100" dirty="0">
              <a:solidFill>
                <a:schemeClr val="tx2">
                  <a:lumMod val="75000"/>
                </a:schemeClr>
              </a:solidFill>
            </a:endParaRPr>
          </a:p>
          <a:p>
            <a:r>
              <a:rPr lang="en-GB" sz="1100" dirty="0" smtClean="0">
                <a:solidFill>
                  <a:schemeClr val="tx2">
                    <a:lumMod val="75000"/>
                  </a:schemeClr>
                </a:solidFill>
              </a:rPr>
              <a:t>(Mr. </a:t>
            </a:r>
            <a:r>
              <a:rPr lang="en-GB" sz="1100" dirty="0" err="1" smtClean="0">
                <a:solidFill>
                  <a:schemeClr val="tx2">
                    <a:lumMod val="75000"/>
                  </a:schemeClr>
                </a:solidFill>
              </a:rPr>
              <a:t>Lokollo</a:t>
            </a:r>
            <a:r>
              <a:rPr lang="en-GB" sz="1100" dirty="0" smtClean="0">
                <a:solidFill>
                  <a:schemeClr val="tx2">
                    <a:lumMod val="75000"/>
                  </a:schemeClr>
                </a:solidFill>
              </a:rPr>
              <a:t>, Mr </a:t>
            </a:r>
            <a:r>
              <a:rPr lang="en-GB" sz="1100" dirty="0">
                <a:solidFill>
                  <a:schemeClr val="tx2">
                    <a:lumMod val="75000"/>
                  </a:schemeClr>
                </a:solidFill>
              </a:rPr>
              <a:t>T</a:t>
            </a:r>
            <a:r>
              <a:rPr lang="en-GB" sz="1100" dirty="0" smtClean="0">
                <a:solidFill>
                  <a:schemeClr val="tx2">
                    <a:lumMod val="75000"/>
                  </a:schemeClr>
                </a:solidFill>
              </a:rPr>
              <a:t>omita)</a:t>
            </a:r>
          </a:p>
          <a:p>
            <a:endParaRPr lang="en-GB" sz="1100" dirty="0">
              <a:solidFill>
                <a:schemeClr val="tx2">
                  <a:lumMod val="75000"/>
                </a:schemeClr>
              </a:solidFill>
            </a:endParaRPr>
          </a:p>
          <a:p>
            <a:r>
              <a:rPr lang="en-GB" sz="1100" dirty="0">
                <a:solidFill>
                  <a:schemeClr val="tx2">
                    <a:lumMod val="75000"/>
                  </a:schemeClr>
                </a:solidFill>
              </a:rPr>
              <a:t>t</a:t>
            </a:r>
            <a:r>
              <a:rPr lang="en-GB" sz="1100" dirty="0" smtClean="0">
                <a:solidFill>
                  <a:schemeClr val="tx2">
                    <a:lumMod val="75000"/>
                  </a:schemeClr>
                </a:solidFill>
              </a:rPr>
              <a:t>he </a:t>
            </a:r>
            <a:r>
              <a:rPr lang="en-GB" sz="1100" b="1" dirty="0">
                <a:solidFill>
                  <a:schemeClr val="bg1">
                    <a:lumMod val="25000"/>
                  </a:schemeClr>
                </a:solidFill>
              </a:rPr>
              <a:t>ETTG </a:t>
            </a:r>
            <a:r>
              <a:rPr lang="en-GB" sz="1100" b="1" dirty="0" smtClean="0">
                <a:solidFill>
                  <a:schemeClr val="bg1">
                    <a:lumMod val="25000"/>
                  </a:schemeClr>
                </a:solidFill>
              </a:rPr>
              <a:t>built </a:t>
            </a:r>
            <a:r>
              <a:rPr lang="en-GB" sz="1100" b="1" dirty="0">
                <a:solidFill>
                  <a:schemeClr val="bg1">
                    <a:lumMod val="25000"/>
                  </a:schemeClr>
                </a:solidFill>
              </a:rPr>
              <a:t>a General Competencies Framework (GCF) </a:t>
            </a:r>
            <a:r>
              <a:rPr lang="en-GB" sz="1100" dirty="0">
                <a:solidFill>
                  <a:schemeClr val="tx2">
                    <a:lumMod val="75000"/>
                  </a:schemeClr>
                </a:solidFill>
              </a:rPr>
              <a:t>with more than 100 Competencies in the area of nuclear safety based on the IAEA documents. </a:t>
            </a:r>
            <a:endParaRPr lang="en-GB" sz="1100" dirty="0" smtClean="0">
              <a:solidFill>
                <a:schemeClr val="tx2">
                  <a:lumMod val="75000"/>
                </a:schemeClr>
              </a:solidFill>
            </a:endParaRPr>
          </a:p>
          <a:p>
            <a:endParaRPr lang="en-GB" sz="1100" dirty="0">
              <a:solidFill>
                <a:schemeClr val="tx2">
                  <a:lumMod val="75000"/>
                </a:schemeClr>
              </a:solidFill>
            </a:endParaRPr>
          </a:p>
          <a:p>
            <a:r>
              <a:rPr lang="en-GB" sz="1100" dirty="0" smtClean="0">
                <a:solidFill>
                  <a:schemeClr val="tx2">
                    <a:lumMod val="75000"/>
                  </a:schemeClr>
                </a:solidFill>
              </a:rPr>
              <a:t>The </a:t>
            </a:r>
            <a:r>
              <a:rPr lang="en-GB" sz="1100" dirty="0">
                <a:solidFill>
                  <a:schemeClr val="tx2">
                    <a:lumMod val="75000"/>
                  </a:schemeClr>
                </a:solidFill>
              </a:rPr>
              <a:t>GCF identified </a:t>
            </a:r>
            <a:r>
              <a:rPr lang="en-GB" sz="1100" b="1" dirty="0">
                <a:solidFill>
                  <a:schemeClr val="bg1">
                    <a:lumMod val="25000"/>
                  </a:schemeClr>
                </a:solidFill>
              </a:rPr>
              <a:t>different levels of knowledge (basic, medium and expert) </a:t>
            </a:r>
            <a:r>
              <a:rPr lang="en-GB" sz="1100" dirty="0">
                <a:solidFill>
                  <a:schemeClr val="tx2">
                    <a:lumMod val="75000"/>
                  </a:schemeClr>
                </a:solidFill>
              </a:rPr>
              <a:t>and target audiences (regulators, operators, technical support organisations, and the general public). </a:t>
            </a:r>
            <a:endParaRPr lang="en-GB" sz="1100" dirty="0" smtClean="0">
              <a:solidFill>
                <a:schemeClr val="tx2">
                  <a:lumMod val="75000"/>
                </a:schemeClr>
              </a:solidFill>
            </a:endParaRPr>
          </a:p>
          <a:p>
            <a:endParaRPr lang="en-GB" sz="1100" dirty="0">
              <a:solidFill>
                <a:schemeClr val="tx2">
                  <a:lumMod val="75000"/>
                </a:schemeClr>
              </a:solidFill>
            </a:endParaRPr>
          </a:p>
          <a:p>
            <a:r>
              <a:rPr lang="en-GB" sz="1100" dirty="0" smtClean="0">
                <a:solidFill>
                  <a:schemeClr val="tx2">
                    <a:lumMod val="75000"/>
                  </a:schemeClr>
                </a:solidFill>
              </a:rPr>
              <a:t>Most  </a:t>
            </a:r>
            <a:r>
              <a:rPr lang="en-GB" sz="1100" b="1" dirty="0">
                <a:solidFill>
                  <a:schemeClr val="bg1">
                    <a:lumMod val="25000"/>
                  </a:schemeClr>
                </a:solidFill>
              </a:rPr>
              <a:t>ETTG countries conducted </a:t>
            </a:r>
            <a:r>
              <a:rPr lang="en-GB" sz="1100" b="1" dirty="0" smtClean="0">
                <a:solidFill>
                  <a:schemeClr val="bg1">
                    <a:lumMod val="25000"/>
                  </a:schemeClr>
                </a:solidFill>
              </a:rPr>
              <a:t>Needs Assessment against the GTF and defined their </a:t>
            </a:r>
            <a:r>
              <a:rPr lang="en-GB" sz="1100" b="1" dirty="0">
                <a:solidFill>
                  <a:schemeClr val="bg1">
                    <a:lumMod val="25000"/>
                  </a:schemeClr>
                </a:solidFill>
              </a:rPr>
              <a:t>National Training Framework (NTF) </a:t>
            </a:r>
            <a:r>
              <a:rPr lang="en-GB" sz="1100" dirty="0">
                <a:solidFill>
                  <a:schemeClr val="tx2">
                    <a:lumMod val="75000"/>
                  </a:schemeClr>
                </a:solidFill>
              </a:rPr>
              <a:t>which they used as a basis for </a:t>
            </a:r>
            <a:r>
              <a:rPr lang="en-GB" sz="1100" dirty="0" smtClean="0">
                <a:solidFill>
                  <a:schemeClr val="tx2">
                    <a:lumMod val="75000"/>
                  </a:schemeClr>
                </a:solidFill>
              </a:rPr>
              <a:t>planning and </a:t>
            </a:r>
            <a:r>
              <a:rPr lang="en-GB" sz="1100" dirty="0">
                <a:solidFill>
                  <a:schemeClr val="tx2">
                    <a:lumMod val="75000"/>
                  </a:schemeClr>
                </a:solidFill>
              </a:rPr>
              <a:t>prioritising external </a:t>
            </a:r>
            <a:r>
              <a:rPr lang="en-GB" sz="1100" dirty="0" smtClean="0">
                <a:solidFill>
                  <a:schemeClr val="tx2">
                    <a:lumMod val="75000"/>
                  </a:schemeClr>
                </a:solidFill>
              </a:rPr>
              <a:t>assistance</a:t>
            </a:r>
            <a:endParaRPr lang="en-GB" sz="1100" dirty="0">
              <a:solidFill>
                <a:schemeClr val="tx2">
                  <a:lumMod val="75000"/>
                </a:schemeClr>
              </a:solidFill>
            </a:endParaRPr>
          </a:p>
          <a:p>
            <a:endParaRPr lang="en-GB" sz="1100" dirty="0" smtClean="0">
              <a:solidFill>
                <a:schemeClr val="tx2">
                  <a:lumMod val="75000"/>
                </a:schemeClr>
              </a:solidFill>
            </a:endParaRPr>
          </a:p>
          <a:p>
            <a:r>
              <a:rPr lang="en-GB" sz="1100" dirty="0" smtClean="0">
                <a:solidFill>
                  <a:schemeClr val="tx2">
                    <a:lumMod val="75000"/>
                  </a:schemeClr>
                </a:solidFill>
              </a:rPr>
              <a:t>The </a:t>
            </a:r>
            <a:r>
              <a:rPr lang="en-GB" sz="1100" b="1" dirty="0">
                <a:solidFill>
                  <a:schemeClr val="bg1">
                    <a:lumMod val="25000"/>
                  </a:schemeClr>
                </a:solidFill>
              </a:rPr>
              <a:t>ETTG then populated each of the competence framework with available training materials </a:t>
            </a:r>
            <a:r>
              <a:rPr lang="en-GB" sz="1100" dirty="0">
                <a:solidFill>
                  <a:schemeClr val="tx2">
                    <a:lumMod val="75000"/>
                  </a:schemeClr>
                </a:solidFill>
              </a:rPr>
              <a:t>and courses in the ANSN countries and in the IAEA</a:t>
            </a:r>
          </a:p>
          <a:p>
            <a:endParaRPr lang="en-GB" sz="1100" dirty="0">
              <a:solidFill>
                <a:schemeClr val="tx2">
                  <a:lumMod val="75000"/>
                </a:schemeClr>
              </a:solidFill>
            </a:endParaRPr>
          </a:p>
          <a:p>
            <a:endParaRPr lang="en-GB" sz="1100" dirty="0"/>
          </a:p>
        </p:txBody>
      </p:sp>
    </p:spTree>
    <p:extLst>
      <p:ext uri="{BB962C8B-B14F-4D97-AF65-F5344CB8AC3E}">
        <p14:creationId xmlns:p14="http://schemas.microsoft.com/office/powerpoint/2010/main" val="25644867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gtEl>
                                        <p:attrNameLst>
                                          <p:attrName>style.visibility</p:attrName>
                                        </p:attrNameLst>
                                      </p:cBhvr>
                                      <p:to>
                                        <p:strVal val="visible"/>
                                      </p:to>
                                    </p:set>
                                    <p:animEffect transition="in" filter="fade">
                                      <p:cBhvr>
                                        <p:cTn id="14" dur="1000"/>
                                        <p:tgtEl>
                                          <p:spTgt spid="7171"/>
                                        </p:tgtEl>
                                      </p:cBhvr>
                                    </p:animEffect>
                                    <p:anim calcmode="lin" valueType="num">
                                      <p:cBhvr>
                                        <p:cTn id="15" dur="1000" fill="hold"/>
                                        <p:tgtEl>
                                          <p:spTgt spid="7171"/>
                                        </p:tgtEl>
                                        <p:attrNameLst>
                                          <p:attrName>ppt_x</p:attrName>
                                        </p:attrNameLst>
                                      </p:cBhvr>
                                      <p:tavLst>
                                        <p:tav tm="0">
                                          <p:val>
                                            <p:strVal val="#ppt_x"/>
                                          </p:val>
                                        </p:tav>
                                        <p:tav tm="100000">
                                          <p:val>
                                            <p:strVal val="#ppt_x"/>
                                          </p:val>
                                        </p:tav>
                                      </p:tavLst>
                                    </p:anim>
                                    <p:anim calcmode="lin" valueType="num">
                                      <p:cBhvr>
                                        <p:cTn id="16" dur="1000" fill="hold"/>
                                        <p:tgtEl>
                                          <p:spTgt spid="717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534400" cy="762000"/>
          </a:xfrm>
        </p:spPr>
        <p:txBody>
          <a:bodyPr/>
          <a:lstStyle/>
          <a:p>
            <a:r>
              <a:rPr lang="en-IN" sz="2000" dirty="0"/>
              <a:t>Strategic Approach Assessment of Activities</a:t>
            </a:r>
            <a:br>
              <a:rPr lang="en-IN" sz="2000" dirty="0"/>
            </a:br>
            <a:r>
              <a:rPr lang="en-GB" sz="1700" b="0" dirty="0"/>
              <a:t>Breakdown per component of the Strategic Approach</a:t>
            </a:r>
          </a:p>
        </p:txBody>
      </p:sp>
      <p:sp>
        <p:nvSpPr>
          <p:cNvPr id="5" name="Slide Number Placeholder 4"/>
          <p:cNvSpPr>
            <a:spLocks noGrp="1"/>
          </p:cNvSpPr>
          <p:nvPr>
            <p:ph type="sldNum" sz="quarter" idx="12"/>
          </p:nvPr>
        </p:nvSpPr>
        <p:spPr/>
        <p:txBody>
          <a:bodyPr/>
          <a:lstStyle/>
          <a:p>
            <a:fld id="{8F25D2BF-40DD-4153-8CA3-FA72C0D116DE}" type="slidenum">
              <a:rPr lang="en-US" smtClean="0"/>
              <a:pPr/>
              <a:t>19</a:t>
            </a:fld>
            <a:endParaRPr lang="en-US"/>
          </a:p>
        </p:txBody>
      </p:sp>
      <p:sp>
        <p:nvSpPr>
          <p:cNvPr id="11" name="Footer Placeholder 2"/>
          <p:cNvSpPr>
            <a:spLocks noGrp="1"/>
          </p:cNvSpPr>
          <p:nvPr>
            <p:ph type="ftr" sz="quarter" idx="4294967295"/>
          </p:nvPr>
        </p:nvSpPr>
        <p:spPr>
          <a:xfrm>
            <a:off x="395536" y="5445224"/>
            <a:ext cx="8208912" cy="293688"/>
          </a:xfrm>
          <a:prstGeom prst="rect">
            <a:avLst/>
          </a:prstGeom>
        </p:spPr>
        <p:txBody>
          <a:bodyPr/>
          <a:lstStyle/>
          <a:p>
            <a:pPr algn="ctr"/>
            <a:r>
              <a:rPr lang="en-GB" sz="2000" dirty="0"/>
              <a:t>Report on the implementation </a:t>
            </a:r>
            <a:r>
              <a:rPr lang="en-GB" sz="2000" dirty="0" smtClean="0"/>
              <a:t>“</a:t>
            </a:r>
            <a:r>
              <a:rPr lang="en-GB" sz="2000" dirty="0"/>
              <a:t>Strategic approach to </a:t>
            </a:r>
            <a:r>
              <a:rPr lang="en-GB" sz="2000" dirty="0" smtClean="0"/>
              <a:t>E&amp;T </a:t>
            </a:r>
            <a:r>
              <a:rPr lang="en-GB" sz="2000" dirty="0"/>
              <a:t>in </a:t>
            </a:r>
            <a:r>
              <a:rPr lang="en-GB" sz="2000" dirty="0" smtClean="0"/>
              <a:t>NS </a:t>
            </a:r>
            <a:r>
              <a:rPr lang="en-GB" sz="2000" dirty="0"/>
              <a:t>2013-2020</a:t>
            </a:r>
            <a:r>
              <a:rPr lang="en-GB" sz="2000" dirty="0" smtClean="0"/>
              <a:t>”. Period 2013-2015</a:t>
            </a:r>
            <a:endParaRPr lang="en-US" sz="2000" dirty="0"/>
          </a:p>
        </p:txBody>
      </p:sp>
      <p:graphicFrame>
        <p:nvGraphicFramePr>
          <p:cNvPr id="4" name="Table 3"/>
          <p:cNvGraphicFramePr>
            <a:graphicFrameLocks noGrp="1"/>
          </p:cNvGraphicFramePr>
          <p:nvPr>
            <p:extLst>
              <p:ext uri="{D42A27DB-BD31-4B8C-83A1-F6EECF244321}">
                <p14:modId xmlns:p14="http://schemas.microsoft.com/office/powerpoint/2010/main" val="1699062415"/>
              </p:ext>
            </p:extLst>
          </p:nvPr>
        </p:nvGraphicFramePr>
        <p:xfrm>
          <a:off x="4427984" y="3356992"/>
          <a:ext cx="4536504" cy="1652070"/>
        </p:xfrm>
        <a:graphic>
          <a:graphicData uri="http://schemas.openxmlformats.org/drawingml/2006/table">
            <a:tbl>
              <a:tblPr/>
              <a:tblGrid>
                <a:gridCol w="1152128"/>
                <a:gridCol w="3384376"/>
              </a:tblGrid>
              <a:tr h="351992">
                <a:tc>
                  <a:txBody>
                    <a:bodyPr/>
                    <a:lstStyle/>
                    <a:p>
                      <a:pPr algn="l" fontAlgn="b"/>
                      <a:r>
                        <a:rPr lang="en-GB" sz="1200" kern="1200" dirty="0" smtClean="0">
                          <a:solidFill>
                            <a:schemeClr val="tx1"/>
                          </a:solidFill>
                          <a:latin typeface="+mn-lt"/>
                          <a:ea typeface="+mn-ea"/>
                          <a:cs typeface="+mn-cs"/>
                        </a:rPr>
                        <a:t>Component 1</a:t>
                      </a:r>
                      <a:endParaRPr lang="en-GB" sz="1200" kern="1200" dirty="0">
                        <a:solidFill>
                          <a:schemeClr val="tx1"/>
                        </a:solidFill>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D9D9D9"/>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National strategies for capacity building</a:t>
                      </a:r>
                    </a:p>
                    <a:p>
                      <a:pPr algn="l" fontAlgn="b"/>
                      <a:endParaRPr lang="en-GB" sz="1200" kern="1200" dirty="0">
                        <a:solidFill>
                          <a:schemeClr val="tx1"/>
                        </a:solidFill>
                        <a:latin typeface="+mn-lt"/>
                        <a:ea typeface="+mn-ea"/>
                        <a:cs typeface="+mn-cs"/>
                      </a:endParaRPr>
                    </a:p>
                  </a:txBody>
                  <a:tcPr marL="9525" marR="9525" marT="9525"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D9D9D9"/>
                    </a:solidFill>
                  </a:tcPr>
                </a:tc>
              </a:tr>
              <a:tr h="351992">
                <a:tc>
                  <a:txBody>
                    <a:bodyPr/>
                    <a:lstStyle/>
                    <a:p>
                      <a:pPr algn="l" fontAlgn="b"/>
                      <a:r>
                        <a:rPr lang="en-GB" sz="1200" kern="1200" dirty="0" smtClean="0">
                          <a:solidFill>
                            <a:schemeClr val="tx1"/>
                          </a:solidFill>
                          <a:latin typeface="+mn-lt"/>
                          <a:ea typeface="+mn-ea"/>
                          <a:cs typeface="+mn-cs"/>
                        </a:rPr>
                        <a:t>Component 2</a:t>
                      </a:r>
                      <a:endParaRPr lang="en-GB" sz="1200" kern="1200" dirty="0">
                        <a:solidFill>
                          <a:schemeClr val="tx1"/>
                        </a:solidFill>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a:noFill/>
                    </a:lnR>
                    <a:lnT>
                      <a:noFill/>
                    </a:lnT>
                    <a:lnB>
                      <a:noFill/>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Capacity Building Mechanisms</a:t>
                      </a:r>
                    </a:p>
                    <a:p>
                      <a:pPr algn="l" fontAlgn="b"/>
                      <a:endParaRPr lang="en-GB" sz="1200" kern="1200" dirty="0" smtClean="0">
                        <a:solidFill>
                          <a:schemeClr val="tx1"/>
                        </a:solidFill>
                        <a:latin typeface="+mn-lt"/>
                        <a:ea typeface="+mn-ea"/>
                        <a:cs typeface="+mn-cs"/>
                      </a:endParaRPr>
                    </a:p>
                  </a:txBody>
                  <a:tcPr marL="9525" marR="9525" marT="9525" marB="0">
                    <a:lnL>
                      <a:noFill/>
                    </a:lnL>
                    <a:lnR w="12700" cap="flat" cmpd="sng" algn="ctr">
                      <a:solidFill>
                        <a:schemeClr val="tx1"/>
                      </a:solidFill>
                      <a:prstDash val="solid"/>
                      <a:round/>
                      <a:headEnd type="none" w="med" len="med"/>
                      <a:tailEnd type="none" w="med" len="med"/>
                    </a:lnR>
                    <a:lnT>
                      <a:noFill/>
                    </a:lnT>
                    <a:lnB>
                      <a:noFill/>
                    </a:lnB>
                  </a:tcPr>
                </a:tc>
              </a:tr>
              <a:tr h="377979">
                <a:tc>
                  <a:txBody>
                    <a:bodyPr/>
                    <a:lstStyle/>
                    <a:p>
                      <a:pPr algn="l" fontAlgn="b"/>
                      <a:r>
                        <a:rPr lang="en-GB" sz="1200" kern="1200" dirty="0" smtClean="0">
                          <a:solidFill>
                            <a:schemeClr val="tx1"/>
                          </a:solidFill>
                          <a:latin typeface="+mn-lt"/>
                          <a:ea typeface="+mn-ea"/>
                          <a:cs typeface="+mn-cs"/>
                        </a:rPr>
                        <a:t>Component 3</a:t>
                      </a:r>
                      <a:endParaRPr lang="en-GB" sz="1200" kern="1200" dirty="0">
                        <a:solidFill>
                          <a:schemeClr val="tx1"/>
                        </a:solidFill>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D9D9D9"/>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Networking &amp; regional &amp; international cooperation</a:t>
                      </a:r>
                    </a:p>
                    <a:p>
                      <a:pPr algn="l" fontAlgn="b"/>
                      <a:endParaRPr lang="en-GB" sz="1200" kern="1200" dirty="0">
                        <a:solidFill>
                          <a:schemeClr val="tx1"/>
                        </a:solidFill>
                        <a:latin typeface="+mn-lt"/>
                        <a:ea typeface="+mn-ea"/>
                        <a:cs typeface="+mn-cs"/>
                      </a:endParaRP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D9D9D9"/>
                    </a:solidFill>
                  </a:tcPr>
                </a:tc>
              </a:tr>
              <a:tr h="523521">
                <a:tc>
                  <a:txBody>
                    <a:bodyPr/>
                    <a:lstStyle/>
                    <a:p>
                      <a:pPr algn="l" fontAlgn="b"/>
                      <a:r>
                        <a:rPr lang="en-GB" sz="1200" kern="1200" dirty="0" smtClean="0">
                          <a:solidFill>
                            <a:schemeClr val="tx1"/>
                          </a:solidFill>
                          <a:latin typeface="+mn-lt"/>
                          <a:ea typeface="+mn-ea"/>
                          <a:cs typeface="+mn-cs"/>
                        </a:rPr>
                        <a:t>Component 4</a:t>
                      </a:r>
                      <a:endParaRPr lang="en-GB" sz="1200" kern="1200" dirty="0">
                        <a:solidFill>
                          <a:schemeClr val="tx1"/>
                        </a:solidFill>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Management systems, management of competence &amp; knowledge management</a:t>
                      </a:r>
                    </a:p>
                  </a:txBody>
                  <a:tcPr marL="9525" marR="9525" marT="9525"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r>
            </a:tbl>
          </a:graphicData>
        </a:graphic>
      </p:graphicFrame>
      <p:graphicFrame>
        <p:nvGraphicFramePr>
          <p:cNvPr id="9" name="Chart 8"/>
          <p:cNvGraphicFramePr>
            <a:graphicFrameLocks/>
          </p:cNvGraphicFramePr>
          <p:nvPr>
            <p:extLst>
              <p:ext uri="{D42A27DB-BD31-4B8C-83A1-F6EECF244321}">
                <p14:modId xmlns:p14="http://schemas.microsoft.com/office/powerpoint/2010/main" val="996129374"/>
              </p:ext>
            </p:extLst>
          </p:nvPr>
        </p:nvGraphicFramePr>
        <p:xfrm>
          <a:off x="179512" y="1124744"/>
          <a:ext cx="5402907" cy="3105026"/>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5796136" y="1412776"/>
            <a:ext cx="1296144" cy="461665"/>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1602962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88640"/>
            <a:ext cx="8534400" cy="762000"/>
          </a:xfrm>
        </p:spPr>
        <p:txBody>
          <a:bodyPr/>
          <a:lstStyle/>
          <a:p>
            <a:r>
              <a:rPr lang="en-GB" sz="2000" dirty="0" smtClean="0"/>
              <a:t>CONTENT</a:t>
            </a:r>
            <a:endParaRPr lang="en-GB" sz="2000" dirty="0"/>
          </a:p>
        </p:txBody>
      </p:sp>
      <p:sp>
        <p:nvSpPr>
          <p:cNvPr id="3" name="Content Placeholder 2"/>
          <p:cNvSpPr>
            <a:spLocks noGrp="1"/>
          </p:cNvSpPr>
          <p:nvPr>
            <p:ph sz="half" idx="1"/>
          </p:nvPr>
        </p:nvSpPr>
        <p:spPr>
          <a:xfrm>
            <a:off x="395536" y="1340768"/>
            <a:ext cx="5256584" cy="4827240"/>
          </a:xfrm>
          <a:ln w="0">
            <a:noFill/>
          </a:ln>
        </p:spPr>
        <p:txBody>
          <a:bodyPr/>
          <a:lstStyle/>
          <a:p>
            <a:pPr marL="0" indent="0" eaLnBrk="0" hangingPunct="0">
              <a:buClrTx/>
              <a:buSzTx/>
              <a:buNone/>
              <a:defRPr/>
            </a:pPr>
            <a:endParaRPr lang="en-GB" sz="1600" b="1" dirty="0">
              <a:solidFill>
                <a:srgbClr val="CCCCFF">
                  <a:lumMod val="25000"/>
                </a:srgbClr>
              </a:solidFill>
              <a:latin typeface="Garamond"/>
              <a:cs typeface="Arial"/>
            </a:endParaRPr>
          </a:p>
          <a:p>
            <a:pPr eaLnBrk="0" hangingPunct="0">
              <a:buClrTx/>
              <a:buSzTx/>
              <a:buFont typeface="Wingdings" panose="05000000000000000000" pitchFamily="2" charset="2"/>
              <a:buChar char="Ø"/>
              <a:defRPr/>
            </a:pPr>
            <a:r>
              <a:rPr lang="en-GB" sz="1600" b="1" dirty="0" smtClean="0">
                <a:solidFill>
                  <a:srgbClr val="CCCCFF">
                    <a:lumMod val="25000"/>
                  </a:srgbClr>
                </a:solidFill>
                <a:latin typeface="Garamond"/>
                <a:cs typeface="Arial"/>
              </a:rPr>
              <a:t>Concept </a:t>
            </a:r>
            <a:r>
              <a:rPr lang="en-GB" sz="1600" b="1" dirty="0">
                <a:solidFill>
                  <a:srgbClr val="CCCCFF">
                    <a:lumMod val="25000"/>
                  </a:srgbClr>
                </a:solidFill>
                <a:latin typeface="Garamond"/>
                <a:cs typeface="Arial"/>
              </a:rPr>
              <a:t>of Building Capacity </a:t>
            </a:r>
            <a:r>
              <a:rPr lang="en-GB" sz="1600" b="1" dirty="0" smtClean="0">
                <a:solidFill>
                  <a:srgbClr val="CCCCFF">
                    <a:lumMod val="25000"/>
                  </a:srgbClr>
                </a:solidFill>
                <a:latin typeface="Garamond"/>
                <a:cs typeface="Arial"/>
              </a:rPr>
              <a:t>.The IAEA Strategic Approach in </a:t>
            </a:r>
            <a:r>
              <a:rPr lang="en-GB" sz="1600" b="1" dirty="0">
                <a:solidFill>
                  <a:srgbClr val="CCCCFF">
                    <a:lumMod val="25000"/>
                  </a:srgbClr>
                </a:solidFill>
                <a:latin typeface="Garamond"/>
                <a:cs typeface="Arial"/>
              </a:rPr>
              <a:t>N</a:t>
            </a:r>
            <a:r>
              <a:rPr lang="en-GB" sz="1600" b="1" dirty="0" smtClean="0">
                <a:solidFill>
                  <a:srgbClr val="CCCCFF">
                    <a:lumMod val="25000"/>
                  </a:srgbClr>
                </a:solidFill>
                <a:latin typeface="Garamond"/>
                <a:cs typeface="Arial"/>
              </a:rPr>
              <a:t>uclear Safety  E&amp;T 2020</a:t>
            </a:r>
          </a:p>
          <a:p>
            <a:pPr eaLnBrk="0" hangingPunct="0">
              <a:buClrTx/>
              <a:buSzTx/>
              <a:buFont typeface="Wingdings" panose="05000000000000000000" pitchFamily="2" charset="2"/>
              <a:buChar char="Ø"/>
              <a:defRPr/>
            </a:pPr>
            <a:endParaRPr lang="en-GB" sz="1600" b="1" dirty="0" smtClean="0">
              <a:solidFill>
                <a:srgbClr val="CCCCFF">
                  <a:lumMod val="25000"/>
                </a:srgbClr>
              </a:solidFill>
              <a:latin typeface="Garamond"/>
              <a:cs typeface="Arial"/>
            </a:endParaRPr>
          </a:p>
          <a:p>
            <a:pPr eaLnBrk="0" hangingPunct="0">
              <a:buClrTx/>
              <a:buSzTx/>
              <a:buFont typeface="Wingdings" panose="05000000000000000000" pitchFamily="2" charset="2"/>
              <a:buChar char="Ø"/>
              <a:defRPr/>
            </a:pPr>
            <a:r>
              <a:rPr lang="en-GB" sz="1600" b="1" dirty="0" smtClean="0">
                <a:solidFill>
                  <a:srgbClr val="CCCCFF">
                    <a:lumMod val="25000"/>
                  </a:srgbClr>
                </a:solidFill>
                <a:latin typeface="Garamond"/>
                <a:cs typeface="Arial"/>
              </a:rPr>
              <a:t>IAEA </a:t>
            </a:r>
            <a:r>
              <a:rPr lang="en-GB" sz="1600" b="1" dirty="0">
                <a:solidFill>
                  <a:srgbClr val="CCCCFF">
                    <a:lumMod val="25000"/>
                  </a:srgbClr>
                </a:solidFill>
                <a:latin typeface="Garamond"/>
                <a:cs typeface="Arial"/>
              </a:rPr>
              <a:t>Steering Committee on Regulatory Capacity Building and </a:t>
            </a:r>
            <a:r>
              <a:rPr lang="en-GB" sz="1600" b="1" dirty="0" smtClean="0">
                <a:solidFill>
                  <a:srgbClr val="CCCCFF">
                    <a:lumMod val="25000"/>
                  </a:srgbClr>
                </a:solidFill>
                <a:latin typeface="Garamond"/>
                <a:cs typeface="Arial"/>
              </a:rPr>
              <a:t>Knowledge Management</a:t>
            </a:r>
            <a:r>
              <a:rPr lang="en-GB" sz="1600" b="1" dirty="0">
                <a:solidFill>
                  <a:srgbClr val="CCCCFF">
                    <a:lumMod val="25000"/>
                  </a:srgbClr>
                </a:solidFill>
                <a:latin typeface="Garamond"/>
                <a:cs typeface="Arial"/>
              </a:rPr>
              <a:t>. Mission and </a:t>
            </a:r>
            <a:r>
              <a:rPr lang="en-GB" sz="1600" b="1" dirty="0" smtClean="0">
                <a:solidFill>
                  <a:srgbClr val="CCCCFF">
                    <a:lumMod val="25000"/>
                  </a:srgbClr>
                </a:solidFill>
                <a:latin typeface="Garamond"/>
                <a:cs typeface="Arial"/>
              </a:rPr>
              <a:t>Achievements</a:t>
            </a:r>
          </a:p>
          <a:p>
            <a:pPr eaLnBrk="0" hangingPunct="0">
              <a:buClrTx/>
              <a:buSzTx/>
              <a:buFont typeface="Wingdings" panose="05000000000000000000" pitchFamily="2" charset="2"/>
              <a:buChar char="Ø"/>
              <a:defRPr/>
            </a:pPr>
            <a:endParaRPr lang="en-GB" sz="1600" b="1" dirty="0" smtClean="0">
              <a:solidFill>
                <a:srgbClr val="CCCCFF">
                  <a:lumMod val="25000"/>
                </a:srgbClr>
              </a:solidFill>
              <a:latin typeface="Garamond"/>
              <a:cs typeface="Arial"/>
            </a:endParaRPr>
          </a:p>
          <a:p>
            <a:pPr eaLnBrk="0" hangingPunct="0">
              <a:buClrTx/>
              <a:buSzTx/>
              <a:buFont typeface="Wingdings" panose="05000000000000000000" pitchFamily="2" charset="2"/>
              <a:buChar char="Ø"/>
              <a:defRPr/>
            </a:pPr>
            <a:r>
              <a:rPr lang="en-GB" sz="1600" b="1" dirty="0" smtClean="0">
                <a:solidFill>
                  <a:srgbClr val="CCCCFF">
                    <a:lumMod val="25000"/>
                  </a:srgbClr>
                </a:solidFill>
                <a:latin typeface="Garamond"/>
                <a:cs typeface="Arial"/>
              </a:rPr>
              <a:t>The ANSN/ Education and Training Topical Group</a:t>
            </a:r>
          </a:p>
          <a:p>
            <a:pPr eaLnBrk="0" hangingPunct="0">
              <a:buClrTx/>
              <a:buSzTx/>
              <a:buFont typeface="Wingdings" panose="05000000000000000000" pitchFamily="2" charset="2"/>
              <a:buChar char="Ø"/>
              <a:defRPr/>
            </a:pPr>
            <a:endParaRPr lang="en-GB" sz="1600" b="1" dirty="0" smtClean="0">
              <a:solidFill>
                <a:srgbClr val="CCCCFF">
                  <a:lumMod val="25000"/>
                </a:srgbClr>
              </a:solidFill>
              <a:latin typeface="Garamond"/>
              <a:cs typeface="Arial"/>
            </a:endParaRPr>
          </a:p>
          <a:p>
            <a:pPr eaLnBrk="0" hangingPunct="0">
              <a:buClrTx/>
              <a:buSzTx/>
              <a:buFont typeface="Wingdings" panose="05000000000000000000" pitchFamily="2" charset="2"/>
              <a:buChar char="Ø"/>
              <a:defRPr/>
            </a:pPr>
            <a:r>
              <a:rPr lang="en-GB" sz="1600" b="1" dirty="0" smtClean="0">
                <a:solidFill>
                  <a:srgbClr val="CCCCFF">
                    <a:lumMod val="25000"/>
                  </a:srgbClr>
                </a:solidFill>
                <a:latin typeface="Garamond"/>
                <a:cs typeface="Arial"/>
              </a:rPr>
              <a:t>Preliminary analysis of </a:t>
            </a:r>
            <a:r>
              <a:rPr lang="en-GB" sz="1600" b="1" dirty="0">
                <a:solidFill>
                  <a:srgbClr val="CCCCFF">
                    <a:lumMod val="25000"/>
                  </a:srgbClr>
                </a:solidFill>
                <a:latin typeface="Garamond"/>
                <a:cs typeface="Arial"/>
              </a:rPr>
              <a:t>implementation of </a:t>
            </a:r>
            <a:r>
              <a:rPr lang="en-GB" sz="1600" b="1" dirty="0" smtClean="0">
                <a:solidFill>
                  <a:srgbClr val="CCCCFF">
                    <a:lumMod val="25000"/>
                  </a:srgbClr>
                </a:solidFill>
                <a:latin typeface="Garamond"/>
                <a:cs typeface="Arial"/>
              </a:rPr>
              <a:t> the Strategic </a:t>
            </a:r>
            <a:r>
              <a:rPr lang="en-GB" sz="1600" b="1" dirty="0">
                <a:solidFill>
                  <a:srgbClr val="CCCCFF">
                    <a:lumMod val="25000"/>
                  </a:srgbClr>
                </a:solidFill>
                <a:latin typeface="Garamond"/>
                <a:cs typeface="Arial"/>
              </a:rPr>
              <a:t>Approach in Nuclear Safety  E&amp;T 2020</a:t>
            </a:r>
            <a:endParaRPr lang="en-GB" sz="1600" b="1" dirty="0" smtClean="0">
              <a:solidFill>
                <a:srgbClr val="CCCCFF">
                  <a:lumMod val="25000"/>
                </a:srgbClr>
              </a:solidFill>
              <a:latin typeface="Garamond"/>
              <a:cs typeface="Arial"/>
            </a:endParaRPr>
          </a:p>
          <a:p>
            <a:pPr eaLnBrk="0" hangingPunct="0">
              <a:buClrTx/>
              <a:buSzTx/>
              <a:buFont typeface="Wingdings" panose="05000000000000000000" pitchFamily="2" charset="2"/>
              <a:buChar char="Ø"/>
              <a:defRPr/>
            </a:pPr>
            <a:endParaRPr lang="en-GB" sz="1600" b="1" dirty="0" smtClean="0">
              <a:solidFill>
                <a:srgbClr val="CCCCFF">
                  <a:lumMod val="25000"/>
                </a:srgbClr>
              </a:solidFill>
              <a:latin typeface="Garamond"/>
              <a:cs typeface="Arial"/>
            </a:endParaRPr>
          </a:p>
          <a:p>
            <a:pPr eaLnBrk="0" hangingPunct="0">
              <a:buClrTx/>
              <a:buSzTx/>
              <a:buFont typeface="Wingdings" panose="05000000000000000000" pitchFamily="2" charset="2"/>
              <a:buChar char="Ø"/>
              <a:defRPr/>
            </a:pPr>
            <a:r>
              <a:rPr lang="en-GB" sz="1600" b="1" dirty="0" smtClean="0">
                <a:solidFill>
                  <a:srgbClr val="CCCCFF">
                    <a:lumMod val="25000"/>
                  </a:srgbClr>
                </a:solidFill>
                <a:latin typeface="Garamond"/>
                <a:cs typeface="Arial"/>
              </a:rPr>
              <a:t>Good practices and challenges. Reference to the IAEA safety standards</a:t>
            </a:r>
            <a:endParaRPr lang="en-GB" sz="1600" b="1" dirty="0">
              <a:solidFill>
                <a:srgbClr val="CCCCFF">
                  <a:lumMod val="25000"/>
                </a:srgbClr>
              </a:solidFill>
              <a:latin typeface="Garamond"/>
              <a:cs typeface="Arial"/>
            </a:endParaRPr>
          </a:p>
        </p:txBody>
      </p:sp>
      <p:sp>
        <p:nvSpPr>
          <p:cNvPr id="6" name="Slide Number Placeholder 5"/>
          <p:cNvSpPr>
            <a:spLocks noGrp="1"/>
          </p:cNvSpPr>
          <p:nvPr>
            <p:ph type="sldNum" sz="quarter" idx="12"/>
          </p:nvPr>
        </p:nvSpPr>
        <p:spPr/>
        <p:txBody>
          <a:bodyPr/>
          <a:lstStyle/>
          <a:p>
            <a:fld id="{00328EFB-EE01-4A70-9A4E-807F4C30E73B}" type="slidenum">
              <a:rPr lang="en-US" smtClean="0"/>
              <a:pPr/>
              <a:t>2</a:t>
            </a:fld>
            <a:endParaRPr lang="en-US"/>
          </a:p>
        </p:txBody>
      </p:sp>
    </p:spTree>
    <p:extLst>
      <p:ext uri="{BB962C8B-B14F-4D97-AF65-F5344CB8AC3E}">
        <p14:creationId xmlns:p14="http://schemas.microsoft.com/office/powerpoint/2010/main" val="3532273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8F25D2BF-40DD-4153-8CA3-FA72C0D116DE}" type="slidenum">
              <a:rPr lang="en-US" smtClean="0"/>
              <a:pPr/>
              <a:t>20</a:t>
            </a:fld>
            <a:endParaRPr lang="en-US"/>
          </a:p>
        </p:txBody>
      </p:sp>
      <p:graphicFrame>
        <p:nvGraphicFramePr>
          <p:cNvPr id="7" name="Chart 6"/>
          <p:cNvGraphicFramePr>
            <a:graphicFrameLocks/>
          </p:cNvGraphicFramePr>
          <p:nvPr>
            <p:extLst>
              <p:ext uri="{D42A27DB-BD31-4B8C-83A1-F6EECF244321}">
                <p14:modId xmlns:p14="http://schemas.microsoft.com/office/powerpoint/2010/main" val="3773206239"/>
              </p:ext>
            </p:extLst>
          </p:nvPr>
        </p:nvGraphicFramePr>
        <p:xfrm>
          <a:off x="1187624" y="1484784"/>
          <a:ext cx="5279851" cy="324199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415549260"/>
              </p:ext>
            </p:extLst>
          </p:nvPr>
        </p:nvGraphicFramePr>
        <p:xfrm>
          <a:off x="4139952" y="4437112"/>
          <a:ext cx="4536504" cy="1605484"/>
        </p:xfrm>
        <a:graphic>
          <a:graphicData uri="http://schemas.openxmlformats.org/drawingml/2006/table">
            <a:tbl>
              <a:tblPr/>
              <a:tblGrid>
                <a:gridCol w="1224136"/>
                <a:gridCol w="3312368"/>
              </a:tblGrid>
              <a:tr h="351992">
                <a:tc>
                  <a:txBody>
                    <a:bodyPr/>
                    <a:lstStyle/>
                    <a:p>
                      <a:pPr algn="l" fontAlgn="b"/>
                      <a:r>
                        <a:rPr lang="en-GB" sz="1200" kern="1200" dirty="0" smtClean="0">
                          <a:solidFill>
                            <a:schemeClr val="tx1"/>
                          </a:solidFill>
                          <a:latin typeface="+mn-lt"/>
                          <a:ea typeface="+mn-ea"/>
                          <a:cs typeface="+mn-cs"/>
                        </a:rPr>
                        <a:t>Subcomponent 1</a:t>
                      </a:r>
                      <a:endParaRPr lang="en-GB" sz="1200" kern="1200" dirty="0">
                        <a:solidFill>
                          <a:schemeClr val="tx1"/>
                        </a:solidFill>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D9D9D9"/>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200" dirty="0" smtClean="0"/>
                        <a:t>Review services and tools</a:t>
                      </a:r>
                      <a:endParaRPr lang="en-GB" sz="1200" kern="1200" dirty="0">
                        <a:solidFill>
                          <a:schemeClr val="tx1"/>
                        </a:solidFill>
                        <a:latin typeface="+mn-lt"/>
                        <a:ea typeface="+mn-ea"/>
                        <a:cs typeface="+mn-cs"/>
                      </a:endParaRPr>
                    </a:p>
                  </a:txBody>
                  <a:tcPr marL="9525" marR="9525" marT="9525"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D9D9D9"/>
                    </a:solidFill>
                  </a:tcPr>
                </a:tc>
              </a:tr>
              <a:tr h="351992">
                <a:tc>
                  <a:txBody>
                    <a:bodyPr/>
                    <a:lstStyle/>
                    <a:p>
                      <a:pPr algn="l" fontAlgn="b"/>
                      <a:r>
                        <a:rPr lang="en-GB" sz="1200" kern="1200" dirty="0" smtClean="0">
                          <a:solidFill>
                            <a:schemeClr val="tx1"/>
                          </a:solidFill>
                          <a:latin typeface="+mn-lt"/>
                          <a:ea typeface="+mn-ea"/>
                          <a:cs typeface="+mn-cs"/>
                        </a:rPr>
                        <a:t>Subcomponent 2</a:t>
                      </a:r>
                      <a:endParaRPr lang="en-GB" sz="1200" kern="1200" dirty="0">
                        <a:solidFill>
                          <a:schemeClr val="tx1"/>
                        </a:solidFill>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a:noFill/>
                    </a:lnR>
                    <a:lnT>
                      <a:noFill/>
                    </a:lnT>
                    <a:lnB>
                      <a:noFill/>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200" dirty="0" smtClean="0"/>
                        <a:t>Courses and Practical Learning</a:t>
                      </a:r>
                      <a:endParaRPr lang="en-GB" sz="1200" kern="1200" dirty="0" smtClean="0">
                        <a:solidFill>
                          <a:schemeClr val="tx1"/>
                        </a:solidFill>
                        <a:latin typeface="+mn-lt"/>
                        <a:ea typeface="+mn-ea"/>
                        <a:cs typeface="+mn-cs"/>
                      </a:endParaRPr>
                    </a:p>
                  </a:txBody>
                  <a:tcPr marL="9525" marR="9525" marT="9525" marB="0">
                    <a:lnL>
                      <a:noFill/>
                    </a:lnL>
                    <a:lnR w="12700" cap="flat" cmpd="sng" algn="ctr">
                      <a:solidFill>
                        <a:schemeClr val="tx1"/>
                      </a:solidFill>
                      <a:prstDash val="solid"/>
                      <a:round/>
                      <a:headEnd type="none" w="med" len="med"/>
                      <a:tailEnd type="none" w="med" len="med"/>
                    </a:lnR>
                    <a:lnT>
                      <a:noFill/>
                    </a:lnT>
                    <a:lnB>
                      <a:noFill/>
                    </a:lnB>
                  </a:tcPr>
                </a:tc>
              </a:tr>
              <a:tr h="377979">
                <a:tc>
                  <a:txBody>
                    <a:bodyPr/>
                    <a:lstStyle/>
                    <a:p>
                      <a:pPr algn="l" fontAlgn="b"/>
                      <a:r>
                        <a:rPr lang="en-GB" sz="1200" kern="1200" dirty="0" smtClean="0">
                          <a:solidFill>
                            <a:schemeClr val="tx1"/>
                          </a:solidFill>
                          <a:latin typeface="+mn-lt"/>
                          <a:ea typeface="+mn-ea"/>
                          <a:cs typeface="+mn-cs"/>
                        </a:rPr>
                        <a:t>Subcomponent 3</a:t>
                      </a:r>
                      <a:endParaRPr lang="en-GB" sz="1200" kern="1200" dirty="0">
                        <a:solidFill>
                          <a:schemeClr val="tx1"/>
                        </a:solidFill>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D9D9D9"/>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Sustainability (eLearning, train the trainers, etc.)</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D9D9D9"/>
                    </a:solidFill>
                  </a:tcPr>
                </a:tc>
              </a:tr>
              <a:tr h="523521">
                <a:tc>
                  <a:txBody>
                    <a:bodyPr/>
                    <a:lstStyle/>
                    <a:p>
                      <a:pPr algn="l" fontAlgn="b"/>
                      <a:r>
                        <a:rPr lang="en-GB" sz="1200" kern="1200" dirty="0" smtClean="0">
                          <a:solidFill>
                            <a:schemeClr val="tx1"/>
                          </a:solidFill>
                          <a:latin typeface="+mn-lt"/>
                          <a:ea typeface="+mn-ea"/>
                          <a:cs typeface="+mn-cs"/>
                        </a:rPr>
                        <a:t>Subcomponent 4</a:t>
                      </a:r>
                      <a:endParaRPr lang="en-GB" sz="1200" kern="1200" dirty="0">
                        <a:solidFill>
                          <a:schemeClr val="tx1"/>
                        </a:solidFill>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Steering committees and networks</a:t>
                      </a:r>
                    </a:p>
                  </a:txBody>
                  <a:tcPr marL="9525" marR="9525" marT="9525"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r>
            </a:tbl>
          </a:graphicData>
        </a:graphic>
      </p:graphicFrame>
      <p:sp>
        <p:nvSpPr>
          <p:cNvPr id="9" name="Title 1"/>
          <p:cNvSpPr>
            <a:spLocks noGrp="1"/>
          </p:cNvSpPr>
          <p:nvPr>
            <p:ph type="title"/>
          </p:nvPr>
        </p:nvSpPr>
        <p:spPr>
          <a:xfrm>
            <a:off x="282574" y="98425"/>
            <a:ext cx="8609905" cy="762000"/>
          </a:xfrm>
        </p:spPr>
        <p:txBody>
          <a:bodyPr/>
          <a:lstStyle/>
          <a:p>
            <a:r>
              <a:rPr lang="en-IN" sz="2000" dirty="0"/>
              <a:t>Strategic Approach Assessment of CB </a:t>
            </a:r>
            <a:r>
              <a:rPr lang="en-IN" sz="2000" dirty="0" smtClean="0"/>
              <a:t>mechanisms</a:t>
            </a:r>
            <a:r>
              <a:rPr lang="en-IN" sz="2000" dirty="0"/>
              <a:t/>
            </a:r>
            <a:br>
              <a:rPr lang="en-IN" sz="2000" dirty="0"/>
            </a:br>
            <a:r>
              <a:rPr lang="en-GB" sz="1700" b="0" dirty="0">
                <a:solidFill>
                  <a:srgbClr val="003399"/>
                </a:solidFill>
              </a:rPr>
              <a:t>Breakdown per component of the Strategic Approach</a:t>
            </a:r>
          </a:p>
        </p:txBody>
      </p:sp>
    </p:spTree>
    <p:extLst>
      <p:ext uri="{BB962C8B-B14F-4D97-AF65-F5344CB8AC3E}">
        <p14:creationId xmlns:p14="http://schemas.microsoft.com/office/powerpoint/2010/main" val="3051112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534400" cy="762000"/>
          </a:xfrm>
        </p:spPr>
        <p:txBody>
          <a:bodyPr/>
          <a:lstStyle/>
          <a:p>
            <a:r>
              <a:rPr lang="en-IN" sz="2000" dirty="0">
                <a:solidFill>
                  <a:srgbClr val="003399"/>
                </a:solidFill>
              </a:rPr>
              <a:t>Strategic Approach </a:t>
            </a:r>
            <a:r>
              <a:rPr lang="en-IN" sz="2000" dirty="0" smtClean="0">
                <a:solidFill>
                  <a:srgbClr val="003399"/>
                </a:solidFill>
              </a:rPr>
              <a:t>Assessment</a:t>
            </a:r>
            <a:r>
              <a:rPr lang="en-IN" sz="2800" dirty="0" smtClean="0"/>
              <a:t/>
            </a:r>
            <a:br>
              <a:rPr lang="en-IN" sz="2800" dirty="0" smtClean="0"/>
            </a:br>
            <a:r>
              <a:rPr lang="en-GB" sz="1700" b="0" dirty="0">
                <a:solidFill>
                  <a:srgbClr val="003399"/>
                </a:solidFill>
              </a:rPr>
              <a:t>Breakdown per Region</a:t>
            </a:r>
          </a:p>
        </p:txBody>
      </p:sp>
      <p:sp>
        <p:nvSpPr>
          <p:cNvPr id="5" name="Slide Number Placeholder 4"/>
          <p:cNvSpPr>
            <a:spLocks noGrp="1"/>
          </p:cNvSpPr>
          <p:nvPr>
            <p:ph type="sldNum" sz="quarter" idx="12"/>
          </p:nvPr>
        </p:nvSpPr>
        <p:spPr/>
        <p:txBody>
          <a:bodyPr/>
          <a:lstStyle/>
          <a:p>
            <a:fld id="{8F25D2BF-40DD-4153-8CA3-FA72C0D116DE}" type="slidenum">
              <a:rPr lang="en-US" smtClean="0"/>
              <a:pPr/>
              <a:t>21</a:t>
            </a:fld>
            <a:endParaRPr lang="en-US"/>
          </a:p>
        </p:txBody>
      </p:sp>
      <p:graphicFrame>
        <p:nvGraphicFramePr>
          <p:cNvPr id="6" name="Chart 5"/>
          <p:cNvGraphicFramePr>
            <a:graphicFrameLocks/>
          </p:cNvGraphicFramePr>
          <p:nvPr>
            <p:extLst>
              <p:ext uri="{D42A27DB-BD31-4B8C-83A1-F6EECF244321}">
                <p14:modId xmlns:p14="http://schemas.microsoft.com/office/powerpoint/2010/main" val="2359665153"/>
              </p:ext>
            </p:extLst>
          </p:nvPr>
        </p:nvGraphicFramePr>
        <p:xfrm>
          <a:off x="827584" y="1484784"/>
          <a:ext cx="7272808" cy="43204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91765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534400" cy="762000"/>
          </a:xfrm>
        </p:spPr>
        <p:txBody>
          <a:bodyPr/>
          <a:lstStyle/>
          <a:p>
            <a:r>
              <a:rPr lang="en-IN" sz="2000" dirty="0">
                <a:solidFill>
                  <a:srgbClr val="003399"/>
                </a:solidFill>
              </a:rPr>
              <a:t>Strategic Approach </a:t>
            </a:r>
            <a:r>
              <a:rPr lang="en-IN" sz="2000" dirty="0" smtClean="0">
                <a:solidFill>
                  <a:srgbClr val="003399"/>
                </a:solidFill>
              </a:rPr>
              <a:t>Assessment: </a:t>
            </a:r>
            <a:br>
              <a:rPr lang="en-IN" sz="2000" dirty="0" smtClean="0">
                <a:solidFill>
                  <a:srgbClr val="003399"/>
                </a:solidFill>
              </a:rPr>
            </a:br>
            <a:r>
              <a:rPr lang="en-IN" sz="1700" b="0" dirty="0" smtClean="0">
                <a:solidFill>
                  <a:srgbClr val="003399"/>
                </a:solidFill>
              </a:rPr>
              <a:t>Member States Implementation and Needs Survey</a:t>
            </a:r>
            <a:r>
              <a:rPr lang="en-IN" sz="2800" dirty="0">
                <a:solidFill>
                  <a:srgbClr val="003399"/>
                </a:solidFill>
              </a:rPr>
              <a:t/>
            </a:r>
            <a:br>
              <a:rPr lang="en-IN" sz="2800" dirty="0">
                <a:solidFill>
                  <a:srgbClr val="003399"/>
                </a:solidFill>
              </a:rPr>
            </a:br>
            <a:endParaRPr lang="en-GB" dirty="0"/>
          </a:p>
        </p:txBody>
      </p:sp>
      <p:sp>
        <p:nvSpPr>
          <p:cNvPr id="4" name="Slide Number Placeholder 3"/>
          <p:cNvSpPr>
            <a:spLocks noGrp="1"/>
          </p:cNvSpPr>
          <p:nvPr>
            <p:ph type="sldNum" sz="quarter" idx="12"/>
          </p:nvPr>
        </p:nvSpPr>
        <p:spPr/>
        <p:txBody>
          <a:bodyPr/>
          <a:lstStyle/>
          <a:p>
            <a:fld id="{8F25D2BF-40DD-4153-8CA3-FA72C0D116DE}" type="slidenum">
              <a:rPr lang="en-US" smtClean="0"/>
              <a:pPr/>
              <a:t>22</a:t>
            </a:fld>
            <a:endParaRPr lang="en-US"/>
          </a:p>
        </p:txBody>
      </p:sp>
      <p:graphicFrame>
        <p:nvGraphicFramePr>
          <p:cNvPr id="5" name="Content Placeholder 5"/>
          <p:cNvGraphicFramePr>
            <a:graphicFrameLocks noGrp="1"/>
          </p:cNvGraphicFramePr>
          <p:nvPr>
            <p:ph idx="1"/>
            <p:extLst>
              <p:ext uri="{D42A27DB-BD31-4B8C-83A1-F6EECF244321}">
                <p14:modId xmlns:p14="http://schemas.microsoft.com/office/powerpoint/2010/main" val="1996841717"/>
              </p:ext>
            </p:extLst>
          </p:nvPr>
        </p:nvGraphicFramePr>
        <p:xfrm>
          <a:off x="4427984" y="3140968"/>
          <a:ext cx="4824536" cy="352839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a:graphicFrameLocks/>
          </p:cNvGraphicFramePr>
          <p:nvPr>
            <p:extLst>
              <p:ext uri="{D42A27DB-BD31-4B8C-83A1-F6EECF244321}">
                <p14:modId xmlns:p14="http://schemas.microsoft.com/office/powerpoint/2010/main" val="3315375382"/>
              </p:ext>
            </p:extLst>
          </p:nvPr>
        </p:nvGraphicFramePr>
        <p:xfrm>
          <a:off x="-180528" y="836712"/>
          <a:ext cx="4896544" cy="41764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143281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smtClean="0"/>
              <a:t>IAEA Safety Standards, </a:t>
            </a:r>
            <a:r>
              <a:rPr lang="en-GB" sz="2400" dirty="0"/>
              <a:t>S</a:t>
            </a:r>
            <a:r>
              <a:rPr lang="en-GB" sz="2400" dirty="0" smtClean="0"/>
              <a:t>afety Documents</a:t>
            </a:r>
            <a:endParaRPr lang="en-GB" sz="2400" dirty="0"/>
          </a:p>
        </p:txBody>
      </p:sp>
      <p:sp>
        <p:nvSpPr>
          <p:cNvPr id="5" name="Slide Number Placeholder 4"/>
          <p:cNvSpPr>
            <a:spLocks noGrp="1"/>
          </p:cNvSpPr>
          <p:nvPr>
            <p:ph type="sldNum" sz="quarter" idx="12"/>
          </p:nvPr>
        </p:nvSpPr>
        <p:spPr/>
        <p:txBody>
          <a:bodyPr/>
          <a:lstStyle/>
          <a:p>
            <a:fld id="{00328EFB-EE01-4A70-9A4E-807F4C30E73B}" type="slidenum">
              <a:rPr lang="en-US" smtClean="0"/>
              <a:pPr/>
              <a:t>23</a:t>
            </a:fld>
            <a:endParaRPr lang="en-US"/>
          </a:p>
        </p:txBody>
      </p:sp>
      <p:pic>
        <p:nvPicPr>
          <p:cNvPr id="4098" name="Picture 2"/>
          <p:cNvPicPr>
            <a:picLocks noGrp="1" noChangeAspect="1" noChangeArrowheads="1"/>
          </p:cNvPicPr>
          <p:nvPr>
            <p:ph sz="half" idx="1"/>
          </p:nvPr>
        </p:nvPicPr>
        <p:blipFill rotWithShape="1">
          <a:blip r:embed="rId2" cstate="print">
            <a:extLst>
              <a:ext uri="{28A0092B-C50C-407E-A947-70E740481C1C}">
                <a14:useLocalDpi xmlns:a14="http://schemas.microsoft.com/office/drawing/2010/main" val="0"/>
              </a:ext>
            </a:extLst>
          </a:blip>
          <a:srcRect l="35557" t="13713" r="17277"/>
          <a:stretch/>
        </p:blipFill>
        <p:spPr bwMode="auto">
          <a:xfrm>
            <a:off x="251521" y="1197590"/>
            <a:ext cx="1368152" cy="2095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038" t="11826" r="26186"/>
          <a:stretch/>
        </p:blipFill>
        <p:spPr bwMode="auto">
          <a:xfrm>
            <a:off x="539552" y="2271594"/>
            <a:ext cx="1368152" cy="2037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0258" y="2368949"/>
            <a:ext cx="1825438"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2266810" y="1124744"/>
            <a:ext cx="6190898" cy="1384995"/>
          </a:xfrm>
          <a:prstGeom prst="rect">
            <a:avLst/>
          </a:prstGeom>
          <a:noFill/>
        </p:spPr>
        <p:txBody>
          <a:bodyPr wrap="square" rtlCol="0">
            <a:spAutoFit/>
          </a:bodyPr>
          <a:lstStyle/>
          <a:p>
            <a:r>
              <a:rPr lang="en-GB" sz="1400" b="1" dirty="0" smtClean="0"/>
              <a:t>Knowledge Management and Competence stands high in importance within  IAEA safety standards</a:t>
            </a:r>
          </a:p>
          <a:p>
            <a:endParaRPr lang="en-GB" sz="1400" dirty="0">
              <a:solidFill>
                <a:schemeClr val="tx2"/>
              </a:solidFill>
            </a:endParaRPr>
          </a:p>
          <a:p>
            <a:r>
              <a:rPr lang="en-GB" sz="1400" dirty="0" smtClean="0">
                <a:solidFill>
                  <a:schemeClr val="tx2"/>
                </a:solidFill>
              </a:rPr>
              <a:t>A specific regulatory competence model, guidance for managing regulatory competence and a systematic methodology for regulatory competence needs assessment  has been developed by the IAEA in cooperation with Member States     </a:t>
            </a:r>
            <a:endParaRPr lang="en-GB" sz="1400" dirty="0">
              <a:solidFill>
                <a:schemeClr val="tx2"/>
              </a:solidFill>
            </a:endParaRPr>
          </a:p>
        </p:txBody>
      </p:sp>
      <p:pic>
        <p:nvPicPr>
          <p:cNvPr id="15" name="Picture 2"/>
          <p:cNvPicPr>
            <a:picLocks noGrp="1" noChangeAspect="1" noChangeArrowheads="1"/>
          </p:cNvPicPr>
          <p:nvPr>
            <p:ph sz="half" idx="1"/>
          </p:nvPr>
        </p:nvPicPr>
        <p:blipFill rotWithShape="1">
          <a:blip r:embed="rId5" cstate="print">
            <a:extLst>
              <a:ext uri="{28A0092B-C50C-407E-A947-70E740481C1C}">
                <a14:useLocalDpi xmlns:a14="http://schemas.microsoft.com/office/drawing/2010/main" val="0"/>
              </a:ext>
            </a:extLst>
          </a:blip>
          <a:srcRect l="35303" t="13104" r="17022"/>
          <a:stretch/>
        </p:blipFill>
        <p:spPr bwMode="auto">
          <a:xfrm>
            <a:off x="2123728" y="2584041"/>
            <a:ext cx="1368152" cy="20878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8504" t="15047" r="64275" b="4258"/>
          <a:stretch/>
        </p:blipFill>
        <p:spPr bwMode="auto">
          <a:xfrm>
            <a:off x="3638644" y="3518479"/>
            <a:ext cx="1648108" cy="2413329"/>
          </a:xfrm>
          <a:prstGeom prst="rect">
            <a:avLst/>
          </a:prstGeom>
          <a:noFill/>
          <a:ln w="9525">
            <a:noFill/>
            <a:miter lim="800000"/>
            <a:headEnd/>
            <a:tailEnd/>
          </a:ln>
          <a:effectLst>
            <a:outerShdw blurRad="184150" dist="241300" dir="11520000" sx="110000" sy="110000" algn="ctr">
              <a:srgbClr val="000000">
                <a:alpha val="18000"/>
              </a:srgbClr>
            </a:outerShdw>
          </a:effectLst>
          <a:scene3d>
            <a:camera prst="isometricOffAxis2Left"/>
            <a:lightRig rig="threePt" dir="t"/>
          </a:scene3d>
          <a:extLst>
            <a:ext uri="{909E8E84-426E-40DD-AFC4-6F175D3DCCD1}">
              <a14:hiddenFill xmlns:a14="http://schemas.microsoft.com/office/drawing/2010/main">
                <a:solidFill>
                  <a:schemeClr val="accent1"/>
                </a:solidFill>
              </a14:hiddenFill>
            </a:ext>
          </a:extLst>
        </p:spPr>
      </p:pic>
      <p:pic>
        <p:nvPicPr>
          <p:cNvPr id="8"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4793" t="13408" r="17533"/>
          <a:stretch/>
        </p:blipFill>
        <p:spPr bwMode="auto">
          <a:xfrm>
            <a:off x="410140" y="4282899"/>
            <a:ext cx="1188500" cy="180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9604" t="14548" r="26765" b="23144"/>
          <a:stretch/>
        </p:blipFill>
        <p:spPr bwMode="auto">
          <a:xfrm>
            <a:off x="1747459" y="4725144"/>
            <a:ext cx="1103557" cy="997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2" name="Group 11"/>
          <p:cNvGrpSpPr/>
          <p:nvPr/>
        </p:nvGrpSpPr>
        <p:grpSpPr>
          <a:xfrm>
            <a:off x="5590258" y="4673205"/>
            <a:ext cx="2299925" cy="1775993"/>
            <a:chOff x="3946376" y="1220687"/>
            <a:chExt cx="4572001" cy="4759414"/>
          </a:xfrm>
        </p:grpSpPr>
        <p:grpSp>
          <p:nvGrpSpPr>
            <p:cNvPr id="14" name="Group 13"/>
            <p:cNvGrpSpPr/>
            <p:nvPr/>
          </p:nvGrpSpPr>
          <p:grpSpPr>
            <a:xfrm>
              <a:off x="4245817" y="3207032"/>
              <a:ext cx="3577478" cy="2773069"/>
              <a:chOff x="2203649" y="3017717"/>
              <a:chExt cx="4484109" cy="3585600"/>
            </a:xfrm>
          </p:grpSpPr>
          <p:pic>
            <p:nvPicPr>
              <p:cNvPr id="17" name="Picture 2"/>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8700" t="13120" r="62700"/>
              <a:stretch/>
            </p:blipFill>
            <p:spPr bwMode="auto">
              <a:xfrm>
                <a:off x="2203649" y="3146282"/>
                <a:ext cx="2111283" cy="3457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3"/>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8700" t="12960" r="63300"/>
              <a:stretch/>
            </p:blipFill>
            <p:spPr bwMode="auto">
              <a:xfrm>
                <a:off x="4314933" y="3017717"/>
                <a:ext cx="2372825" cy="358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6" name="Rectangle 15"/>
            <p:cNvSpPr/>
            <p:nvPr/>
          </p:nvSpPr>
          <p:spPr>
            <a:xfrm>
              <a:off x="3946376" y="1220687"/>
              <a:ext cx="4572001" cy="879455"/>
            </a:xfrm>
            <a:prstGeom prst="rect">
              <a:avLst/>
            </a:prstGeom>
          </p:spPr>
          <p:txBody>
            <a:bodyPr>
              <a:spAutoFit/>
            </a:bodyPr>
            <a:lstStyle/>
            <a:p>
              <a:r>
                <a:rPr lang="en-GB" sz="1400" b="1" i="1" kern="0" dirty="0">
                  <a:solidFill>
                    <a:srgbClr val="003399"/>
                  </a:solidFill>
                  <a:latin typeface="Arial"/>
                  <a:ea typeface="+mj-ea"/>
                  <a:cs typeface="+mj-cs"/>
                </a:rPr>
                <a:t>INSAG 26 recognises and recommends the 4 Q model</a:t>
              </a:r>
              <a:endParaRPr lang="en-GB" sz="1400" i="1" dirty="0"/>
            </a:p>
          </p:txBody>
        </p:sp>
      </p:grpSp>
    </p:spTree>
    <p:extLst>
      <p:ext uri="{BB962C8B-B14F-4D97-AF65-F5344CB8AC3E}">
        <p14:creationId xmlns:p14="http://schemas.microsoft.com/office/powerpoint/2010/main" val="7407243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A295C2EC-1FF7-49B2-8357-A25ED457F034}" type="slidenum">
              <a:rPr lang="en-GB" smtClean="0"/>
              <a:pPr>
                <a:defRPr/>
              </a:pPr>
              <a:t>24</a:t>
            </a:fld>
            <a:endParaRPr lang="en-GB"/>
          </a:p>
        </p:txBody>
      </p:sp>
      <p:sp>
        <p:nvSpPr>
          <p:cNvPr id="6" name="Rectangle 5"/>
          <p:cNvSpPr/>
          <p:nvPr/>
        </p:nvSpPr>
        <p:spPr>
          <a:xfrm>
            <a:off x="344406" y="1412776"/>
            <a:ext cx="8136904" cy="4185761"/>
          </a:xfrm>
          <a:prstGeom prst="rect">
            <a:avLst/>
          </a:prstGeom>
        </p:spPr>
        <p:txBody>
          <a:bodyPr wrap="square">
            <a:spAutoFit/>
          </a:bodyPr>
          <a:lstStyle/>
          <a:p>
            <a:pPr>
              <a:buClr>
                <a:srgbClr val="3366CC"/>
              </a:buClr>
              <a:buSzPct val="110000"/>
            </a:pPr>
            <a:endParaRPr lang="en-US" altLang="en-US" sz="1400" kern="0" dirty="0" smtClean="0">
              <a:solidFill>
                <a:srgbClr val="003399"/>
              </a:solidFill>
              <a:latin typeface="Arial" pitchFamily="34" charset="0"/>
            </a:endParaRPr>
          </a:p>
          <a:p>
            <a:pPr>
              <a:buClr>
                <a:srgbClr val="3366CC"/>
              </a:buClr>
              <a:buSzPct val="110000"/>
            </a:pPr>
            <a:endParaRPr lang="en-US" altLang="en-US" sz="1400" kern="0" dirty="0" smtClean="0">
              <a:solidFill>
                <a:srgbClr val="003399"/>
              </a:solidFill>
              <a:latin typeface="Arial" pitchFamily="34" charset="0"/>
            </a:endParaRPr>
          </a:p>
          <a:p>
            <a:pPr marL="285750" indent="-285750">
              <a:buClr>
                <a:srgbClr val="3366CC"/>
              </a:buClr>
              <a:buSzPct val="110000"/>
              <a:buFont typeface="Wingdings" panose="05000000000000000000" pitchFamily="2" charset="2"/>
              <a:buChar char="ü"/>
            </a:pPr>
            <a:r>
              <a:rPr lang="en-US" altLang="en-US" sz="1400" kern="0" dirty="0" smtClean="0">
                <a:solidFill>
                  <a:srgbClr val="003399"/>
                </a:solidFill>
                <a:latin typeface="Arial" pitchFamily="34" charset="0"/>
              </a:rPr>
              <a:t>	Promoting a </a:t>
            </a:r>
            <a:r>
              <a:rPr lang="en-US" altLang="en-US" sz="1400" kern="0" dirty="0">
                <a:solidFill>
                  <a:srgbClr val="003399"/>
                </a:solidFill>
                <a:latin typeface="Arial" pitchFamily="34" charset="0"/>
              </a:rPr>
              <a:t>systematic </a:t>
            </a:r>
            <a:r>
              <a:rPr lang="en-US" altLang="en-US" sz="1400" kern="0" dirty="0" smtClean="0">
                <a:solidFill>
                  <a:srgbClr val="003399"/>
                </a:solidFill>
                <a:latin typeface="Arial" pitchFamily="34" charset="0"/>
              </a:rPr>
              <a:t>process and </a:t>
            </a:r>
            <a:r>
              <a:rPr lang="en-US" altLang="en-US" sz="1400" kern="0" dirty="0">
                <a:solidFill>
                  <a:srgbClr val="003399"/>
                </a:solidFill>
                <a:latin typeface="Arial" pitchFamily="34" charset="0"/>
              </a:rPr>
              <a:t>integrated approach</a:t>
            </a:r>
            <a:endParaRPr lang="en-US" altLang="en-US" sz="1400" kern="0" dirty="0" smtClean="0">
              <a:solidFill>
                <a:srgbClr val="003399"/>
              </a:solidFill>
              <a:latin typeface="Arial" pitchFamily="34" charset="0"/>
            </a:endParaRPr>
          </a:p>
          <a:p>
            <a:pPr marL="285750" indent="-285750">
              <a:buClr>
                <a:srgbClr val="3366CC"/>
              </a:buClr>
              <a:buSzPct val="110000"/>
              <a:buFont typeface="Wingdings" panose="05000000000000000000" pitchFamily="2" charset="2"/>
              <a:buChar char="ü"/>
            </a:pPr>
            <a:endParaRPr lang="en-US" altLang="en-US" sz="1400" kern="0" dirty="0" smtClean="0">
              <a:solidFill>
                <a:srgbClr val="003399"/>
              </a:solidFill>
              <a:latin typeface="Arial" pitchFamily="34" charset="0"/>
            </a:endParaRPr>
          </a:p>
          <a:p>
            <a:pPr marL="285750" indent="-285750">
              <a:buClr>
                <a:srgbClr val="3366CC"/>
              </a:buClr>
              <a:buSzPct val="110000"/>
              <a:buFont typeface="Wingdings" panose="05000000000000000000" pitchFamily="2" charset="2"/>
              <a:buChar char="ü"/>
            </a:pPr>
            <a:r>
              <a:rPr lang="en-US" altLang="en-US" sz="1400" kern="0" dirty="0" smtClean="0">
                <a:solidFill>
                  <a:srgbClr val="003399"/>
                </a:solidFill>
                <a:latin typeface="Arial" pitchFamily="34" charset="0"/>
              </a:rPr>
              <a:t>	Regional knowledge maps and harmonizing approaches for identifying training needs 	based on safety competence models such as SARCoN </a:t>
            </a:r>
            <a:endParaRPr lang="en-US" altLang="en-US" sz="1400" kern="0" dirty="0">
              <a:solidFill>
                <a:srgbClr val="003399"/>
              </a:solidFill>
              <a:latin typeface="Arial" pitchFamily="34" charset="0"/>
            </a:endParaRPr>
          </a:p>
          <a:p>
            <a:pPr marL="742950" lvl="1" indent="-285750">
              <a:buClr>
                <a:srgbClr val="3366CC"/>
              </a:buClr>
              <a:buSzPct val="110000"/>
              <a:buFont typeface="Wingdings" panose="05000000000000000000" pitchFamily="2" charset="2"/>
              <a:buChar char="ü"/>
            </a:pPr>
            <a:endParaRPr lang="en-US" altLang="en-US" sz="1400" kern="0" dirty="0" smtClean="0">
              <a:solidFill>
                <a:srgbClr val="003399"/>
              </a:solidFill>
              <a:latin typeface="Arial" pitchFamily="34" charset="0"/>
            </a:endParaRPr>
          </a:p>
          <a:p>
            <a:pPr marL="285750" lvl="0" indent="-285750">
              <a:buClr>
                <a:srgbClr val="3366CC"/>
              </a:buClr>
              <a:buSzPct val="110000"/>
              <a:buFont typeface="Wingdings" panose="05000000000000000000" pitchFamily="2" charset="2"/>
              <a:buChar char="ü"/>
            </a:pPr>
            <a:r>
              <a:rPr lang="en-US" altLang="en-US" sz="1400" kern="0" dirty="0" smtClean="0">
                <a:solidFill>
                  <a:srgbClr val="003399"/>
                </a:solidFill>
                <a:latin typeface="Arial" pitchFamily="34" charset="0"/>
              </a:rPr>
              <a:t> 	Efficient </a:t>
            </a:r>
            <a:r>
              <a:rPr lang="en-US" altLang="en-US" sz="1400" kern="0" dirty="0">
                <a:solidFill>
                  <a:srgbClr val="003399"/>
                </a:solidFill>
                <a:latin typeface="Arial" pitchFamily="34" charset="0"/>
              </a:rPr>
              <a:t>ways of fulfilling the </a:t>
            </a:r>
            <a:r>
              <a:rPr lang="en-US" altLang="en-US" sz="1400" kern="0" dirty="0" smtClean="0">
                <a:solidFill>
                  <a:srgbClr val="003399"/>
                </a:solidFill>
                <a:latin typeface="Arial" pitchFamily="34" charset="0"/>
              </a:rPr>
              <a:t>gaps by identifying training </a:t>
            </a:r>
            <a:r>
              <a:rPr lang="en-US" altLang="en-US" sz="1400" kern="0" dirty="0">
                <a:solidFill>
                  <a:srgbClr val="003399"/>
                </a:solidFill>
                <a:latin typeface="Arial" pitchFamily="34" charset="0"/>
              </a:rPr>
              <a:t>providers i.e. TSOs, </a:t>
            </a:r>
            <a:r>
              <a:rPr lang="en-US" altLang="en-US" sz="1400" kern="0" dirty="0" smtClean="0">
                <a:solidFill>
                  <a:srgbClr val="003399"/>
                </a:solidFill>
                <a:latin typeface="Arial" pitchFamily="34" charset="0"/>
              </a:rPr>
              <a:t>	regulators</a:t>
            </a:r>
            <a:r>
              <a:rPr lang="en-US" altLang="en-US" sz="1400" kern="0" dirty="0">
                <a:solidFill>
                  <a:srgbClr val="003399"/>
                </a:solidFill>
                <a:latin typeface="Arial" pitchFamily="34" charset="0"/>
              </a:rPr>
              <a:t>, training </a:t>
            </a:r>
            <a:r>
              <a:rPr lang="en-US" altLang="en-US" sz="1400" kern="0" dirty="0" smtClean="0">
                <a:solidFill>
                  <a:srgbClr val="003399"/>
                </a:solidFill>
                <a:latin typeface="Arial" pitchFamily="34" charset="0"/>
              </a:rPr>
              <a:t>centers</a:t>
            </a:r>
          </a:p>
          <a:p>
            <a:pPr lvl="0">
              <a:buClr>
                <a:srgbClr val="3366CC"/>
              </a:buClr>
              <a:buSzPct val="110000"/>
            </a:pPr>
            <a:endParaRPr lang="en-US" altLang="en-US" sz="1400" kern="0" dirty="0" smtClean="0">
              <a:solidFill>
                <a:srgbClr val="003399"/>
              </a:solidFill>
              <a:latin typeface="Arial" pitchFamily="34" charset="0"/>
            </a:endParaRPr>
          </a:p>
          <a:p>
            <a:pPr marL="285750" lvl="0" indent="-285750">
              <a:buClr>
                <a:srgbClr val="3366CC"/>
              </a:buClr>
              <a:buSzPct val="110000"/>
              <a:buFont typeface="Wingdings" panose="05000000000000000000" pitchFamily="2" charset="2"/>
              <a:buChar char="ü"/>
            </a:pPr>
            <a:r>
              <a:rPr lang="en-US" altLang="en-US" sz="1400" kern="0" dirty="0">
                <a:solidFill>
                  <a:srgbClr val="003399"/>
                </a:solidFill>
                <a:latin typeface="Arial" pitchFamily="34" charset="0"/>
              </a:rPr>
              <a:t> </a:t>
            </a:r>
            <a:r>
              <a:rPr lang="en-US" altLang="en-US" sz="1400" kern="0" dirty="0" smtClean="0">
                <a:solidFill>
                  <a:srgbClr val="003399"/>
                </a:solidFill>
                <a:latin typeface="Arial" pitchFamily="34" charset="0"/>
              </a:rPr>
              <a:t>           Analysis </a:t>
            </a:r>
            <a:r>
              <a:rPr lang="en-US" altLang="en-US" sz="1400" kern="0" dirty="0">
                <a:solidFill>
                  <a:srgbClr val="003399"/>
                </a:solidFill>
                <a:latin typeface="Arial" pitchFamily="34" charset="0"/>
              </a:rPr>
              <a:t>of common issues and identifying priorities. Common strategic lines of action</a:t>
            </a:r>
          </a:p>
          <a:p>
            <a:pPr marL="285750" lvl="0" indent="-285750">
              <a:buClr>
                <a:srgbClr val="3366CC"/>
              </a:buClr>
              <a:buSzPct val="110000"/>
              <a:buFont typeface="Wingdings" panose="05000000000000000000" pitchFamily="2" charset="2"/>
              <a:buChar char="ü"/>
            </a:pPr>
            <a:endParaRPr lang="en-US" altLang="en-US" sz="1400" kern="0" dirty="0">
              <a:solidFill>
                <a:srgbClr val="003399"/>
              </a:solidFill>
              <a:latin typeface="Arial" pitchFamily="34" charset="0"/>
            </a:endParaRPr>
          </a:p>
          <a:p>
            <a:pPr lvl="0">
              <a:buClr>
                <a:srgbClr val="3366CC"/>
              </a:buClr>
              <a:buSzPct val="110000"/>
            </a:pPr>
            <a:endParaRPr lang="en-US" altLang="en-US" sz="1400" kern="0" dirty="0">
              <a:solidFill>
                <a:srgbClr val="003399"/>
              </a:solidFill>
              <a:latin typeface="Arial" pitchFamily="34" charset="0"/>
            </a:endParaRPr>
          </a:p>
          <a:p>
            <a:pPr marL="285750" indent="-285750">
              <a:buClr>
                <a:srgbClr val="3366CC"/>
              </a:buClr>
              <a:buSzPct val="110000"/>
              <a:buBlip>
                <a:blip r:embed="rId2"/>
              </a:buBlip>
            </a:pPr>
            <a:r>
              <a:rPr lang="en-US" altLang="en-US" sz="1400" kern="0" dirty="0" smtClean="0">
                <a:solidFill>
                  <a:srgbClr val="003399"/>
                </a:solidFill>
                <a:latin typeface="Arial" pitchFamily="34" charset="0"/>
              </a:rPr>
              <a:t>	</a:t>
            </a:r>
            <a:r>
              <a:rPr lang="en-US" altLang="en-US" sz="1400" kern="0" dirty="0">
                <a:solidFill>
                  <a:srgbClr val="003399"/>
                </a:solidFill>
                <a:latin typeface="Arial" pitchFamily="34" charset="0"/>
              </a:rPr>
              <a:t>M</a:t>
            </a:r>
            <a:r>
              <a:rPr lang="en-US" altLang="en-US" sz="1400" kern="0" dirty="0" smtClean="0">
                <a:solidFill>
                  <a:srgbClr val="003399"/>
                </a:solidFill>
                <a:latin typeface="Arial" pitchFamily="34" charset="0"/>
              </a:rPr>
              <a:t>ore focus on sustainability, knowledge transfer, Train the Trainers</a:t>
            </a:r>
          </a:p>
          <a:p>
            <a:pPr marL="342900" lvl="0" indent="-342900">
              <a:buClr>
                <a:srgbClr val="3366CC"/>
              </a:buClr>
              <a:buSzPct val="110000"/>
              <a:buBlip>
                <a:blip r:embed="rId2"/>
              </a:buBlip>
            </a:pPr>
            <a:endParaRPr lang="en-US" altLang="en-US" sz="1400" kern="0" dirty="0" smtClean="0">
              <a:solidFill>
                <a:srgbClr val="003399"/>
              </a:solidFill>
              <a:latin typeface="Arial" pitchFamily="34" charset="0"/>
            </a:endParaRPr>
          </a:p>
          <a:p>
            <a:pPr marL="285750" lvl="0" indent="-285750">
              <a:buClr>
                <a:srgbClr val="3366CC"/>
              </a:buClr>
              <a:buSzPct val="110000"/>
              <a:buBlip>
                <a:blip r:embed="rId2"/>
              </a:buBlip>
            </a:pPr>
            <a:r>
              <a:rPr lang="en-US" altLang="en-US" sz="1400" kern="0" dirty="0" smtClean="0">
                <a:solidFill>
                  <a:srgbClr val="003399"/>
                </a:solidFill>
                <a:latin typeface="Arial" pitchFamily="34" charset="0"/>
              </a:rPr>
              <a:t>	Identifying synergies </a:t>
            </a:r>
            <a:r>
              <a:rPr lang="en-US" altLang="en-US" sz="1400" kern="0" dirty="0">
                <a:solidFill>
                  <a:srgbClr val="003399"/>
                </a:solidFill>
                <a:latin typeface="Arial" pitchFamily="34" charset="0"/>
              </a:rPr>
              <a:t>and </a:t>
            </a:r>
            <a:r>
              <a:rPr lang="en-US" altLang="en-US" sz="1400" kern="0" dirty="0" smtClean="0">
                <a:solidFill>
                  <a:srgbClr val="003399"/>
                </a:solidFill>
                <a:latin typeface="Arial" pitchFamily="34" charset="0"/>
              </a:rPr>
              <a:t>overlaps globally: coordinating</a:t>
            </a:r>
            <a:r>
              <a:rPr lang="en-US" altLang="en-US" sz="1400" kern="0" dirty="0">
                <a:solidFill>
                  <a:srgbClr val="003399"/>
                </a:solidFill>
                <a:latin typeface="Arial" pitchFamily="34" charset="0"/>
              </a:rPr>
              <a:t>, synchronizing work </a:t>
            </a:r>
            <a:r>
              <a:rPr lang="en-US" altLang="en-US" sz="1400" kern="0" dirty="0" smtClean="0">
                <a:solidFill>
                  <a:srgbClr val="003399"/>
                </a:solidFill>
                <a:latin typeface="Arial" pitchFamily="34" charset="0"/>
              </a:rPr>
              <a:t>	programs </a:t>
            </a:r>
            <a:r>
              <a:rPr lang="en-US" altLang="en-US" sz="1400" kern="0" dirty="0">
                <a:solidFill>
                  <a:srgbClr val="003399"/>
                </a:solidFill>
                <a:latin typeface="Arial" pitchFamily="34" charset="0"/>
              </a:rPr>
              <a:t>amongst </a:t>
            </a:r>
            <a:r>
              <a:rPr lang="en-US" altLang="en-US" sz="1400" kern="0" dirty="0" smtClean="0">
                <a:solidFill>
                  <a:srgbClr val="003399"/>
                </a:solidFill>
                <a:latin typeface="Arial" pitchFamily="34" charset="0"/>
              </a:rPr>
              <a:t>thematic </a:t>
            </a:r>
            <a:r>
              <a:rPr lang="en-US" altLang="en-US" sz="1400" kern="0" dirty="0">
                <a:solidFill>
                  <a:srgbClr val="003399"/>
                </a:solidFill>
                <a:latin typeface="Arial" pitchFamily="34" charset="0"/>
              </a:rPr>
              <a:t>groups </a:t>
            </a:r>
          </a:p>
          <a:p>
            <a:pPr marL="285750" indent="-285750">
              <a:buClr>
                <a:srgbClr val="3366CC"/>
              </a:buClr>
              <a:buSzPct val="110000"/>
              <a:buBlip>
                <a:blip r:embed="rId2"/>
              </a:buBlip>
            </a:pPr>
            <a:endParaRPr lang="en-US" altLang="en-US" sz="1400" kern="0" dirty="0">
              <a:solidFill>
                <a:srgbClr val="003399"/>
              </a:solidFill>
              <a:latin typeface="Arial" pitchFamily="34" charset="0"/>
            </a:endParaRPr>
          </a:p>
          <a:p>
            <a:pPr marL="285750" lvl="0" indent="-285750">
              <a:buClr>
                <a:srgbClr val="3366CC"/>
              </a:buClr>
              <a:buSzPct val="110000"/>
              <a:buBlip>
                <a:blip r:embed="rId3"/>
              </a:buBlip>
            </a:pPr>
            <a:endParaRPr lang="en-US" altLang="en-US" sz="1400" kern="0" dirty="0">
              <a:solidFill>
                <a:srgbClr val="003399"/>
              </a:solidFill>
              <a:latin typeface="Arial" pitchFamily="34" charset="0"/>
            </a:endParaRPr>
          </a:p>
        </p:txBody>
      </p:sp>
      <p:sp>
        <p:nvSpPr>
          <p:cNvPr id="5" name="Rectangle 4"/>
          <p:cNvSpPr/>
          <p:nvPr/>
        </p:nvSpPr>
        <p:spPr>
          <a:xfrm>
            <a:off x="179512" y="116632"/>
            <a:ext cx="7056784" cy="1015663"/>
          </a:xfrm>
          <a:prstGeom prst="rect">
            <a:avLst/>
          </a:prstGeom>
        </p:spPr>
        <p:txBody>
          <a:bodyPr wrap="square">
            <a:spAutoFit/>
          </a:bodyPr>
          <a:lstStyle/>
          <a:p>
            <a:endParaRPr lang="en-US" altLang="en-US" sz="2000" b="1" kern="0" dirty="0" smtClean="0">
              <a:solidFill>
                <a:srgbClr val="003399"/>
              </a:solidFill>
              <a:latin typeface="Arial" pitchFamily="34" charset="0"/>
            </a:endParaRPr>
          </a:p>
          <a:p>
            <a:r>
              <a:rPr lang="en-US" altLang="en-US" sz="2000" b="1" kern="0" dirty="0" smtClean="0">
                <a:solidFill>
                  <a:srgbClr val="003399"/>
                </a:solidFill>
                <a:latin typeface="Arial" pitchFamily="34" charset="0"/>
              </a:rPr>
              <a:t>Good Practices and Challenges</a:t>
            </a:r>
            <a:endParaRPr lang="en-US" altLang="en-US" sz="2000" b="1" kern="0" dirty="0">
              <a:solidFill>
                <a:srgbClr val="003399"/>
              </a:solidFill>
              <a:latin typeface="Arial" pitchFamily="34" charset="0"/>
            </a:endParaRPr>
          </a:p>
          <a:p>
            <a:r>
              <a:rPr lang="en-US" altLang="en-US" sz="2000" b="1" kern="0" dirty="0" smtClean="0">
                <a:solidFill>
                  <a:srgbClr val="003399"/>
                </a:solidFill>
                <a:latin typeface="Arial" pitchFamily="34" charset="0"/>
              </a:rPr>
              <a:t> </a:t>
            </a:r>
            <a:endParaRPr lang="en-GB" sz="2000" b="1" dirty="0"/>
          </a:p>
        </p:txBody>
      </p:sp>
    </p:spTree>
    <p:extLst>
      <p:ext uri="{BB962C8B-B14F-4D97-AF65-F5344CB8AC3E}">
        <p14:creationId xmlns:p14="http://schemas.microsoft.com/office/powerpoint/2010/main" val="39262111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628800"/>
            <a:ext cx="8593137" cy="4572000"/>
          </a:xfrm>
        </p:spPr>
        <p:txBody>
          <a:bodyPr/>
          <a:lstStyle/>
          <a:p>
            <a:pPr marL="0" indent="0" algn="ctr">
              <a:buNone/>
            </a:pPr>
            <a:endParaRPr lang="en-GB" dirty="0" smtClean="0"/>
          </a:p>
          <a:p>
            <a:pPr marL="0" indent="0" algn="ctr">
              <a:buNone/>
            </a:pPr>
            <a:endParaRPr lang="en-GB" dirty="0"/>
          </a:p>
          <a:p>
            <a:pPr marL="0" indent="0" algn="ctr">
              <a:buNone/>
            </a:pPr>
            <a:endParaRPr lang="en-GB" sz="2400" dirty="0" smtClean="0"/>
          </a:p>
          <a:p>
            <a:pPr marL="0" indent="0" algn="ctr">
              <a:buNone/>
            </a:pPr>
            <a:endParaRPr lang="en-GB" sz="2400" dirty="0" smtClean="0"/>
          </a:p>
          <a:p>
            <a:pPr marL="0" indent="0" algn="ctr">
              <a:buNone/>
            </a:pPr>
            <a:endParaRPr lang="en-GB" sz="2400" dirty="0"/>
          </a:p>
          <a:p>
            <a:pPr marL="0" indent="0" algn="ctr">
              <a:buNone/>
            </a:pPr>
            <a:r>
              <a:rPr lang="en-GB" sz="2400" dirty="0" smtClean="0"/>
              <a:t>THANK YOU FOR YOUR ATTENTION</a:t>
            </a:r>
          </a:p>
          <a:p>
            <a:pPr marL="0" indent="0" algn="ctr">
              <a:buNone/>
            </a:pPr>
            <a:endParaRPr lang="en-GB" sz="2400" dirty="0"/>
          </a:p>
          <a:p>
            <a:pPr marL="0" lvl="0" indent="0">
              <a:spcBef>
                <a:spcPct val="0"/>
              </a:spcBef>
              <a:buClrTx/>
              <a:buSzTx/>
              <a:buNone/>
            </a:pPr>
            <a:endParaRPr lang="en-US" sz="1600" b="1" i="1" kern="1200" dirty="0">
              <a:solidFill>
                <a:srgbClr val="003399">
                  <a:lumMod val="75000"/>
                </a:srgbClr>
              </a:solidFill>
              <a:latin typeface="Times New Roman" pitchFamily="18" charset="0"/>
            </a:endParaRPr>
          </a:p>
          <a:p>
            <a:pPr marL="0" lvl="0" indent="0">
              <a:spcBef>
                <a:spcPct val="0"/>
              </a:spcBef>
              <a:buClrTx/>
              <a:buSzTx/>
              <a:buNone/>
            </a:pPr>
            <a:endParaRPr lang="en-US" sz="1600" i="1" kern="1200" dirty="0" smtClean="0">
              <a:solidFill>
                <a:srgbClr val="003399">
                  <a:lumMod val="75000"/>
                </a:srgbClr>
              </a:solidFill>
              <a:latin typeface="Times New Roman" pitchFamily="18" charset="0"/>
            </a:endParaRPr>
          </a:p>
          <a:p>
            <a:pPr marL="0" lvl="0" indent="0">
              <a:spcBef>
                <a:spcPct val="0"/>
              </a:spcBef>
              <a:buClrTx/>
              <a:buSzTx/>
              <a:buNone/>
            </a:pPr>
            <a:r>
              <a:rPr lang="en-US" sz="1600" i="1" kern="1200" dirty="0" smtClean="0">
                <a:solidFill>
                  <a:srgbClr val="003399">
                    <a:lumMod val="75000"/>
                  </a:srgbClr>
                </a:solidFill>
                <a:latin typeface="Times New Roman" pitchFamily="18" charset="0"/>
              </a:rPr>
              <a:t>m.moracho.ramriez@iaea.org</a:t>
            </a:r>
            <a:endParaRPr lang="en-US" sz="1600" i="1" kern="1200" dirty="0" smtClean="0">
              <a:solidFill>
                <a:srgbClr val="003399">
                  <a:lumMod val="75000"/>
                </a:srgbClr>
              </a:solidFill>
              <a:latin typeface="Times New Roman" pitchFamily="18" charset="0"/>
            </a:endParaRPr>
          </a:p>
          <a:p>
            <a:pPr marL="0" lvl="0" indent="0">
              <a:spcBef>
                <a:spcPct val="0"/>
              </a:spcBef>
              <a:buClrTx/>
              <a:buSzTx/>
              <a:buNone/>
            </a:pPr>
            <a:endParaRPr lang="en-US" sz="1600" i="1" kern="1200" dirty="0">
              <a:solidFill>
                <a:srgbClr val="003399">
                  <a:lumMod val="75000"/>
                </a:srgbClr>
              </a:solidFill>
              <a:latin typeface="Times New Roman" pitchFamily="18" charset="0"/>
            </a:endParaRPr>
          </a:p>
          <a:p>
            <a:pPr marL="0" indent="0">
              <a:buNone/>
            </a:pPr>
            <a:endParaRPr lang="en-GB" sz="2400" dirty="0" smtClean="0"/>
          </a:p>
        </p:txBody>
      </p:sp>
      <p:sp>
        <p:nvSpPr>
          <p:cNvPr id="5" name="Slide Number Placeholder 4"/>
          <p:cNvSpPr>
            <a:spLocks noGrp="1"/>
          </p:cNvSpPr>
          <p:nvPr>
            <p:ph type="sldNum" sz="quarter" idx="12"/>
          </p:nvPr>
        </p:nvSpPr>
        <p:spPr/>
        <p:txBody>
          <a:bodyPr/>
          <a:lstStyle/>
          <a:p>
            <a:fld id="{8F25D2BF-40DD-4153-8CA3-FA72C0D116DE}" type="slidenum">
              <a:rPr lang="en-US" smtClean="0"/>
              <a:pPr/>
              <a:t>25</a:t>
            </a:fld>
            <a:endParaRPr lang="en-US"/>
          </a:p>
        </p:txBody>
      </p:sp>
      <p:pic>
        <p:nvPicPr>
          <p:cNvPr id="4"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99792" y="1628800"/>
            <a:ext cx="2952328" cy="22083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14240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049" y="173017"/>
            <a:ext cx="4976015" cy="762000"/>
          </a:xfrm>
        </p:spPr>
        <p:txBody>
          <a:bodyPr/>
          <a:lstStyle/>
          <a:p>
            <a:r>
              <a:rPr lang="en-US" sz="2400" b="0" dirty="0" smtClean="0"/>
              <a:t/>
            </a:r>
            <a:br>
              <a:rPr lang="en-US" sz="2400" b="0" dirty="0" smtClean="0"/>
            </a:br>
            <a:r>
              <a:rPr lang="en-US" sz="2000" dirty="0" smtClean="0"/>
              <a:t>Concept </a:t>
            </a:r>
            <a:r>
              <a:rPr lang="en-US" sz="2000" dirty="0"/>
              <a:t>and Principles</a:t>
            </a:r>
            <a:r>
              <a:rPr lang="en-US" sz="2400" b="0" dirty="0" smtClean="0"/>
              <a:t/>
            </a:r>
            <a:br>
              <a:rPr lang="en-US" sz="2400" b="0" dirty="0" smtClean="0"/>
            </a:br>
            <a:endParaRPr lang="en-US" sz="2400" b="0" dirty="0"/>
          </a:p>
        </p:txBody>
      </p:sp>
      <p:sp>
        <p:nvSpPr>
          <p:cNvPr id="5" name="Slide Number Placeholder 4"/>
          <p:cNvSpPr>
            <a:spLocks noGrp="1"/>
          </p:cNvSpPr>
          <p:nvPr>
            <p:ph type="sldNum" sz="quarter" idx="12"/>
          </p:nvPr>
        </p:nvSpPr>
        <p:spPr/>
        <p:txBody>
          <a:bodyPr/>
          <a:lstStyle/>
          <a:p>
            <a:fld id="{8F25D2BF-40DD-4153-8CA3-FA72C0D116DE}" type="slidenum">
              <a:rPr lang="en-US" smtClean="0"/>
              <a:pPr/>
              <a:t>3</a:t>
            </a:fld>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1785" t="22209" r="33319" b="54632"/>
          <a:stretch/>
        </p:blipFill>
        <p:spPr bwMode="auto">
          <a:xfrm>
            <a:off x="467544" y="1628800"/>
            <a:ext cx="4052446"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flipH="1">
            <a:off x="683568" y="4077073"/>
            <a:ext cx="3384376" cy="1615827"/>
          </a:xfrm>
          <a:prstGeom prst="rect">
            <a:avLst/>
          </a:prstGeom>
          <a:noFill/>
        </p:spPr>
        <p:txBody>
          <a:bodyPr wrap="square" rtlCol="0">
            <a:spAutoFit/>
          </a:bodyPr>
          <a:lstStyle/>
          <a:p>
            <a:pPr algn="ctr"/>
            <a:r>
              <a:rPr lang="en-GB" sz="1100" b="1" i="1" dirty="0" smtClean="0">
                <a:latin typeface="Times New Roman"/>
              </a:rPr>
              <a:t>“a </a:t>
            </a:r>
            <a:r>
              <a:rPr lang="en-GB" sz="1100" b="1" i="1" dirty="0">
                <a:solidFill>
                  <a:srgbClr val="FF0000"/>
                </a:solidFill>
                <a:latin typeface="Times New Roman"/>
              </a:rPr>
              <a:t>systematic and integrated </a:t>
            </a:r>
            <a:r>
              <a:rPr lang="en-GB" sz="1100" b="1" i="1" dirty="0">
                <a:latin typeface="Times New Roman"/>
              </a:rPr>
              <a:t>approach that includes education and training, human</a:t>
            </a:r>
          </a:p>
          <a:p>
            <a:pPr algn="ctr"/>
            <a:r>
              <a:rPr lang="en-GB" sz="1100" b="1" i="1" dirty="0">
                <a:latin typeface="Times New Roman"/>
              </a:rPr>
              <a:t>resource development, knowledge management and knowledge networks to develop and</a:t>
            </a:r>
          </a:p>
          <a:p>
            <a:pPr algn="ctr"/>
            <a:r>
              <a:rPr lang="en-GB" sz="1100" b="1" i="1" dirty="0">
                <a:solidFill>
                  <a:srgbClr val="FF0000"/>
                </a:solidFill>
                <a:latin typeface="Times New Roman"/>
              </a:rPr>
              <a:t>continuously improve </a:t>
            </a:r>
            <a:r>
              <a:rPr lang="en-GB" sz="1100" b="1" i="1" dirty="0">
                <a:latin typeface="Times New Roman"/>
              </a:rPr>
              <a:t>the governmental, organizational and individual competencies and</a:t>
            </a:r>
          </a:p>
          <a:p>
            <a:pPr algn="ctr"/>
            <a:r>
              <a:rPr lang="en-GB" sz="1100" b="1" i="1" dirty="0">
                <a:latin typeface="Times New Roman"/>
              </a:rPr>
              <a:t>capabilities necessary for achieving a </a:t>
            </a:r>
            <a:r>
              <a:rPr lang="en-GB" sz="1100" b="1" i="1" dirty="0">
                <a:solidFill>
                  <a:srgbClr val="FF0000"/>
                </a:solidFill>
                <a:latin typeface="Times New Roman"/>
              </a:rPr>
              <a:t>safe, secure and sustainable nuclear power</a:t>
            </a:r>
          </a:p>
          <a:p>
            <a:pPr algn="ctr"/>
            <a:r>
              <a:rPr lang="en-US" sz="1100" b="1" i="1" dirty="0" err="1" smtClean="0">
                <a:latin typeface="Times New Roman"/>
              </a:rPr>
              <a:t>Programme</a:t>
            </a:r>
            <a:r>
              <a:rPr lang="en-US" sz="1100" b="1" i="1" dirty="0" smtClean="0">
                <a:latin typeface="Times New Roman"/>
              </a:rPr>
              <a:t>”</a:t>
            </a:r>
            <a:endParaRPr lang="en-US" sz="1100" dirty="0"/>
          </a:p>
        </p:txBody>
      </p:sp>
      <p:sp>
        <p:nvSpPr>
          <p:cNvPr id="9" name="TextBox 8"/>
          <p:cNvSpPr txBox="1"/>
          <p:nvPr/>
        </p:nvSpPr>
        <p:spPr>
          <a:xfrm>
            <a:off x="5004048" y="2014970"/>
            <a:ext cx="3672408" cy="1569660"/>
          </a:xfrm>
          <a:prstGeom prst="rect">
            <a:avLst/>
          </a:prstGeom>
          <a:noFill/>
        </p:spPr>
        <p:txBody>
          <a:bodyPr wrap="square" rtlCol="0">
            <a:spAutoFit/>
          </a:bodyPr>
          <a:lstStyle/>
          <a:p>
            <a:r>
              <a:rPr lang="en-US" sz="1600" dirty="0" smtClean="0">
                <a:solidFill>
                  <a:schemeClr val="tx2"/>
                </a:solidFill>
                <a:latin typeface="+mj-lt"/>
                <a:ea typeface="+mj-ea"/>
                <a:cs typeface="+mj-cs"/>
              </a:rPr>
              <a:t>1</a:t>
            </a:r>
            <a:r>
              <a:rPr lang="en-US" sz="1600" i="1" dirty="0" smtClean="0">
                <a:solidFill>
                  <a:schemeClr val="tx2"/>
                </a:solidFill>
                <a:latin typeface="+mj-lt"/>
                <a:ea typeface="+mj-ea"/>
                <a:cs typeface="+mj-cs"/>
              </a:rPr>
              <a:t>. </a:t>
            </a:r>
            <a:r>
              <a:rPr lang="en-US" sz="1600" b="1" i="1" dirty="0" smtClean="0">
                <a:solidFill>
                  <a:schemeClr val="tx2"/>
                </a:solidFill>
                <a:latin typeface="+mj-lt"/>
                <a:ea typeface="+mj-ea"/>
                <a:cs typeface="+mj-cs"/>
              </a:rPr>
              <a:t>Adherence</a:t>
            </a:r>
            <a:r>
              <a:rPr lang="en-US" sz="1600" i="1" dirty="0" smtClean="0">
                <a:solidFill>
                  <a:schemeClr val="tx2"/>
                </a:solidFill>
                <a:latin typeface="+mj-lt"/>
                <a:ea typeface="+mj-ea"/>
                <a:cs typeface="+mj-cs"/>
              </a:rPr>
              <a:t> to International standards and guidance</a:t>
            </a:r>
          </a:p>
          <a:p>
            <a:endParaRPr lang="en-US" sz="1600" i="1" dirty="0" smtClean="0">
              <a:solidFill>
                <a:schemeClr val="tx2"/>
              </a:solidFill>
              <a:latin typeface="+mj-lt"/>
              <a:ea typeface="+mj-ea"/>
              <a:cs typeface="+mj-cs"/>
            </a:endParaRPr>
          </a:p>
          <a:p>
            <a:r>
              <a:rPr lang="en-US" sz="1600" i="1" dirty="0" smtClean="0">
                <a:solidFill>
                  <a:schemeClr val="tx2"/>
                </a:solidFill>
                <a:latin typeface="+mj-lt"/>
                <a:ea typeface="+mj-ea"/>
                <a:cs typeface="+mj-cs"/>
              </a:rPr>
              <a:t>2. </a:t>
            </a:r>
            <a:r>
              <a:rPr lang="en-US" sz="1600" b="1" i="1" dirty="0" smtClean="0">
                <a:solidFill>
                  <a:schemeClr val="tx2"/>
                </a:solidFill>
                <a:latin typeface="+mj-lt"/>
                <a:ea typeface="+mj-ea"/>
                <a:cs typeface="+mj-cs"/>
              </a:rPr>
              <a:t>Ownership and</a:t>
            </a:r>
            <a:r>
              <a:rPr lang="en-US" sz="1600" i="1" dirty="0" smtClean="0">
                <a:solidFill>
                  <a:schemeClr val="tx2"/>
                </a:solidFill>
                <a:latin typeface="+mj-lt"/>
                <a:ea typeface="+mj-ea"/>
                <a:cs typeface="+mj-cs"/>
              </a:rPr>
              <a:t> </a:t>
            </a:r>
            <a:r>
              <a:rPr lang="en-US" sz="1600" b="1" i="1" dirty="0" smtClean="0">
                <a:solidFill>
                  <a:schemeClr val="tx2"/>
                </a:solidFill>
                <a:latin typeface="+mj-lt"/>
                <a:ea typeface="+mj-ea"/>
                <a:cs typeface="+mj-cs"/>
              </a:rPr>
              <a:t>Sustainability</a:t>
            </a:r>
          </a:p>
          <a:p>
            <a:endParaRPr lang="en-US" sz="1600" i="1" dirty="0">
              <a:solidFill>
                <a:schemeClr val="tx2"/>
              </a:solidFill>
              <a:latin typeface="+mj-lt"/>
              <a:ea typeface="+mj-ea"/>
              <a:cs typeface="+mj-cs"/>
            </a:endParaRPr>
          </a:p>
          <a:p>
            <a:r>
              <a:rPr lang="en-US" sz="1600" i="1" dirty="0" smtClean="0">
                <a:solidFill>
                  <a:schemeClr val="tx2"/>
                </a:solidFill>
                <a:latin typeface="+mj-lt"/>
                <a:ea typeface="+mj-ea"/>
                <a:cs typeface="+mj-cs"/>
              </a:rPr>
              <a:t>4. </a:t>
            </a:r>
            <a:r>
              <a:rPr lang="en-US" sz="1600" b="1" i="1" dirty="0">
                <a:solidFill>
                  <a:schemeClr val="tx2"/>
                </a:solidFill>
                <a:latin typeface="+mj-lt"/>
                <a:ea typeface="+mj-ea"/>
                <a:cs typeface="+mj-cs"/>
              </a:rPr>
              <a:t>K</a:t>
            </a:r>
            <a:r>
              <a:rPr lang="en-US" sz="1600" b="1" i="1" dirty="0" smtClean="0">
                <a:solidFill>
                  <a:schemeClr val="tx2"/>
                </a:solidFill>
                <a:latin typeface="+mj-lt"/>
                <a:ea typeface="+mj-ea"/>
                <a:cs typeface="+mj-cs"/>
              </a:rPr>
              <a:t>nowledge Sharing</a:t>
            </a:r>
            <a:endParaRPr lang="en-GB" sz="1600" b="1" i="1" dirty="0">
              <a:solidFill>
                <a:schemeClr val="tx2"/>
              </a:solidFill>
              <a:latin typeface="+mj-lt"/>
              <a:ea typeface="+mj-ea"/>
              <a:cs typeface="+mj-cs"/>
            </a:endParaRPr>
          </a:p>
        </p:txBody>
      </p:sp>
    </p:spTree>
    <p:extLst>
      <p:ext uri="{BB962C8B-B14F-4D97-AF65-F5344CB8AC3E}">
        <p14:creationId xmlns:p14="http://schemas.microsoft.com/office/powerpoint/2010/main" val="30674076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525" y="116632"/>
            <a:ext cx="8967475" cy="762000"/>
          </a:xfrm>
        </p:spPr>
        <p:txBody>
          <a:bodyPr/>
          <a:lstStyle/>
          <a:p>
            <a:r>
              <a:rPr lang="en-IN" sz="2000" dirty="0" smtClean="0"/>
              <a:t/>
            </a:r>
            <a:br>
              <a:rPr lang="en-IN" sz="2000" dirty="0" smtClean="0"/>
            </a:br>
            <a:r>
              <a:rPr lang="en-IN" sz="2000" dirty="0" smtClean="0"/>
              <a:t/>
            </a:r>
            <a:br>
              <a:rPr lang="en-IN" sz="2000" dirty="0" smtClean="0"/>
            </a:br>
            <a:r>
              <a:rPr lang="en-IN" sz="2000" dirty="0" smtClean="0"/>
              <a:t>1. </a:t>
            </a:r>
            <a:r>
              <a:rPr lang="en-GB" sz="2000" dirty="0" smtClean="0"/>
              <a:t>Strategy E&amp;T in NS until </a:t>
            </a:r>
            <a:r>
              <a:rPr lang="en-GB" sz="2000" dirty="0"/>
              <a:t>2020 </a:t>
            </a:r>
            <a:r>
              <a:rPr lang="en-GB" sz="2000" dirty="0" smtClean="0"/>
              <a:t>				H</a:t>
            </a:r>
            <a:r>
              <a:rPr lang="en-IN" sz="2000" dirty="0" err="1"/>
              <a:t>istory</a:t>
            </a:r>
            <a:r>
              <a:rPr lang="en-GB" sz="2000" dirty="0"/>
              <a:t/>
            </a:r>
            <a:br>
              <a:rPr lang="en-GB" sz="2000" dirty="0"/>
            </a:br>
            <a:r>
              <a:rPr lang="en-GB" sz="2000" dirty="0"/>
              <a:t/>
            </a:r>
            <a:br>
              <a:rPr lang="en-GB" sz="2000" dirty="0"/>
            </a:br>
            <a:r>
              <a:rPr lang="en-GB" sz="2000" dirty="0" smtClean="0"/>
              <a:t>							</a:t>
            </a:r>
            <a:endParaRPr lang="en-GB" sz="2000" dirty="0"/>
          </a:p>
        </p:txBody>
      </p:sp>
      <p:sp>
        <p:nvSpPr>
          <p:cNvPr id="5" name="Slide Number Placeholder 4"/>
          <p:cNvSpPr>
            <a:spLocks noGrp="1"/>
          </p:cNvSpPr>
          <p:nvPr>
            <p:ph type="sldNum" sz="quarter" idx="12"/>
          </p:nvPr>
        </p:nvSpPr>
        <p:spPr/>
        <p:txBody>
          <a:bodyPr/>
          <a:lstStyle/>
          <a:p>
            <a:fld id="{8F25D2BF-40DD-4153-8CA3-FA72C0D116DE}" type="slidenum">
              <a:rPr lang="en-US" smtClean="0"/>
              <a:pPr/>
              <a:t>4</a:t>
            </a:fld>
            <a:endParaRPr lang="en-US"/>
          </a:p>
        </p:txBody>
      </p:sp>
      <p:pic>
        <p:nvPicPr>
          <p:cNvPr id="13"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23981" t="9888" r="25636" b="4298"/>
          <a:stretch>
            <a:fillRect/>
          </a:stretch>
        </p:blipFill>
        <p:spPr bwMode="auto">
          <a:xfrm>
            <a:off x="6502728" y="2060848"/>
            <a:ext cx="2269490" cy="3312368"/>
          </a:xfrm>
          <a:prstGeom prst="rect">
            <a:avLst/>
          </a:prstGeom>
          <a:noFill/>
          <a:ln>
            <a:noFill/>
          </a:ln>
          <a:extLst>
            <a:ext uri="{909E8E84-426E-40DD-AFC4-6F175D3DCCD1}">
              <a14:hiddenFill xmlns:a14="http://schemas.microsoft.com/office/drawing/2010/main">
                <a:gradFill rotWithShape="0">
                  <a:gsLst>
                    <a:gs pos="0">
                      <a:schemeClr val="bg1"/>
                    </a:gs>
                    <a:gs pos="100000">
                      <a:srgbClr val="6598FF"/>
                    </a:gs>
                  </a:gsLst>
                  <a:lin ang="5400000" scaled="1"/>
                </a:gradFill>
              </a14:hiddenFill>
            </a:ext>
            <a:ext uri="{91240B29-F687-4F45-9708-019B960494DF}">
              <a14:hiddenLine xmlns:a14="http://schemas.microsoft.com/office/drawing/2010/main" w="19050">
                <a:solidFill>
                  <a:srgbClr val="6598FF"/>
                </a:solidFill>
                <a:miter lim="800000"/>
                <a:headEnd/>
                <a:tailEnd type="none" w="lg" len="lg"/>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5508045"/>
            <a:ext cx="4237278" cy="281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Up Arrow 7"/>
          <p:cNvSpPr/>
          <p:nvPr/>
        </p:nvSpPr>
        <p:spPr>
          <a:xfrm>
            <a:off x="1071171" y="2719102"/>
            <a:ext cx="504056" cy="693339"/>
          </a:xfrm>
          <a:prstGeom prst="upArrow">
            <a:avLst/>
          </a:prstGeom>
          <a:solidFill>
            <a:schemeClr val="accent6">
              <a:lumMod val="20000"/>
              <a:lumOff val="80000"/>
            </a:schemeClr>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3724160" y="4275314"/>
            <a:ext cx="1431289" cy="769441"/>
          </a:xfrm>
          <a:prstGeom prst="rect">
            <a:avLst/>
          </a:prstGeom>
        </p:spPr>
        <p:txBody>
          <a:bodyPr wrap="square">
            <a:spAutoFit/>
          </a:bodyPr>
          <a:lstStyle/>
          <a:p>
            <a:pPr lvl="0" algn="ctr">
              <a:spcBef>
                <a:spcPts val="1200"/>
              </a:spcBef>
              <a:spcAft>
                <a:spcPts val="1200"/>
              </a:spcAft>
              <a:buClr>
                <a:srgbClr val="3366CC"/>
              </a:buClr>
              <a:buSzPct val="110000"/>
              <a:defRPr/>
            </a:pPr>
            <a:r>
              <a:rPr lang="en-US" sz="1100" kern="0" dirty="0" smtClean="0">
                <a:solidFill>
                  <a:srgbClr val="003399"/>
                </a:solidFill>
                <a:latin typeface="Arial"/>
              </a:rPr>
              <a:t>2013 a Strategic Approach to E&amp;T in nuclear safety 2013-2020</a:t>
            </a:r>
            <a:endParaRPr lang="en-GB" sz="1100" kern="0" dirty="0">
              <a:solidFill>
                <a:srgbClr val="003399"/>
              </a:solidFill>
              <a:latin typeface="Arial"/>
            </a:endParaRPr>
          </a:p>
        </p:txBody>
      </p:sp>
      <p:sp>
        <p:nvSpPr>
          <p:cNvPr id="18" name="Rectangle 17"/>
          <p:cNvSpPr/>
          <p:nvPr/>
        </p:nvSpPr>
        <p:spPr>
          <a:xfrm>
            <a:off x="437059" y="4293096"/>
            <a:ext cx="2736304" cy="1492716"/>
          </a:xfrm>
          <a:prstGeom prst="rect">
            <a:avLst/>
          </a:prstGeom>
        </p:spPr>
        <p:txBody>
          <a:bodyPr wrap="square">
            <a:spAutoFit/>
          </a:bodyPr>
          <a:lstStyle/>
          <a:p>
            <a:pPr lvl="0">
              <a:spcBef>
                <a:spcPts val="1200"/>
              </a:spcBef>
              <a:spcAft>
                <a:spcPts val="1200"/>
              </a:spcAft>
              <a:buClr>
                <a:srgbClr val="3366CC"/>
              </a:buClr>
              <a:buSzPct val="110000"/>
              <a:defRPr/>
            </a:pPr>
            <a:r>
              <a:rPr lang="en-GB" sz="1100" kern="0" dirty="0" smtClean="0">
                <a:solidFill>
                  <a:srgbClr val="003399"/>
                </a:solidFill>
                <a:latin typeface="Arial"/>
              </a:rPr>
              <a:t>2009: Creation of a </a:t>
            </a:r>
            <a:r>
              <a:rPr lang="en-GB" sz="1100" kern="0" dirty="0" smtClean="0">
                <a:solidFill>
                  <a:srgbClr val="FBF6EC">
                    <a:lumMod val="25000"/>
                  </a:srgbClr>
                </a:solidFill>
                <a:latin typeface="Arial"/>
              </a:rPr>
              <a:t>Steering Committee </a:t>
            </a:r>
            <a:r>
              <a:rPr lang="en-GB" sz="1100" kern="0" dirty="0" smtClean="0">
                <a:solidFill>
                  <a:srgbClr val="003399"/>
                </a:solidFill>
                <a:latin typeface="Arial"/>
              </a:rPr>
              <a:t>comprising experts from regulatory bodies and technical support organisations  in Member States to advise the Agency on improving support to Member States in States’ education and training programmes in nuclear safety</a:t>
            </a:r>
            <a:r>
              <a:rPr lang="en-GB" sz="1400" kern="0" dirty="0" smtClean="0">
                <a:solidFill>
                  <a:srgbClr val="003399"/>
                </a:solidFill>
                <a:latin typeface="Arial"/>
              </a:rPr>
              <a:t>.</a:t>
            </a:r>
          </a:p>
        </p:txBody>
      </p:sp>
      <p:sp>
        <p:nvSpPr>
          <p:cNvPr id="19" name="Rectangle 18"/>
          <p:cNvSpPr/>
          <p:nvPr/>
        </p:nvSpPr>
        <p:spPr>
          <a:xfrm>
            <a:off x="90623" y="1484784"/>
            <a:ext cx="2465151" cy="1107996"/>
          </a:xfrm>
          <a:prstGeom prst="rect">
            <a:avLst/>
          </a:prstGeom>
        </p:spPr>
        <p:txBody>
          <a:bodyPr wrap="square">
            <a:spAutoFit/>
          </a:bodyPr>
          <a:lstStyle/>
          <a:p>
            <a:pPr lvl="0">
              <a:spcBef>
                <a:spcPts val="1200"/>
              </a:spcBef>
              <a:spcAft>
                <a:spcPts val="1200"/>
              </a:spcAft>
              <a:buClr>
                <a:srgbClr val="3366CC"/>
              </a:buClr>
              <a:buSzPct val="110000"/>
              <a:defRPr/>
            </a:pPr>
            <a:r>
              <a:rPr lang="en-US" sz="1100" kern="0" dirty="0" smtClean="0">
                <a:solidFill>
                  <a:srgbClr val="003399"/>
                </a:solidFill>
                <a:latin typeface="Arial"/>
              </a:rPr>
              <a:t>2001: </a:t>
            </a:r>
            <a:r>
              <a:rPr lang="en-GB" sz="1100" kern="0" dirty="0" smtClean="0">
                <a:solidFill>
                  <a:srgbClr val="003399"/>
                </a:solidFill>
                <a:latin typeface="Arial"/>
              </a:rPr>
              <a:t> IAEA STRATEGIC APPROACH to education and training produced with a focus on two areas: nuclear safety and the area of radiation transport and waste safety</a:t>
            </a:r>
            <a:r>
              <a:rPr lang="en-US" sz="1100" kern="0" dirty="0" smtClean="0">
                <a:solidFill>
                  <a:srgbClr val="003399"/>
                </a:solidFill>
                <a:latin typeface="Arial"/>
              </a:rPr>
              <a:t> </a:t>
            </a:r>
          </a:p>
        </p:txBody>
      </p:sp>
      <p:sp>
        <p:nvSpPr>
          <p:cNvPr id="21" name="Up Arrow 20"/>
          <p:cNvSpPr/>
          <p:nvPr/>
        </p:nvSpPr>
        <p:spPr>
          <a:xfrm>
            <a:off x="-1404664" y="6858000"/>
            <a:ext cx="62446" cy="38283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Up Arrow 27"/>
          <p:cNvSpPr/>
          <p:nvPr/>
        </p:nvSpPr>
        <p:spPr>
          <a:xfrm rot="10800000">
            <a:off x="1301155" y="3511793"/>
            <a:ext cx="504056" cy="710150"/>
          </a:xfrm>
          <a:prstGeom prst="upArrow">
            <a:avLst/>
          </a:prstGeom>
          <a:solidFill>
            <a:schemeClr val="accent6">
              <a:lumMod val="20000"/>
              <a:lumOff val="80000"/>
            </a:schemeClr>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Up Arrow 30"/>
          <p:cNvSpPr/>
          <p:nvPr/>
        </p:nvSpPr>
        <p:spPr>
          <a:xfrm rot="10800000">
            <a:off x="4116349" y="3519150"/>
            <a:ext cx="504056" cy="695435"/>
          </a:xfrm>
          <a:prstGeom prst="upArrow">
            <a:avLst/>
          </a:prstGeom>
          <a:solidFill>
            <a:schemeClr val="accent6">
              <a:lumMod val="20000"/>
              <a:lumOff val="80000"/>
            </a:schemeClr>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1785" t="22209" r="33319" b="54632"/>
          <a:stretch/>
        </p:blipFill>
        <p:spPr bwMode="auto">
          <a:xfrm>
            <a:off x="3102426" y="1404110"/>
            <a:ext cx="1265952" cy="808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368377" y="1911942"/>
            <a:ext cx="996475" cy="938719"/>
          </a:xfrm>
          <a:prstGeom prst="rect">
            <a:avLst/>
          </a:prstGeom>
          <a:noFill/>
        </p:spPr>
        <p:txBody>
          <a:bodyPr wrap="square" rtlCol="0">
            <a:spAutoFit/>
          </a:bodyPr>
          <a:lstStyle/>
          <a:p>
            <a:r>
              <a:rPr lang="en-GB" sz="1100" dirty="0" smtClean="0">
                <a:solidFill>
                  <a:schemeClr val="tx2">
                    <a:lumMod val="75000"/>
                  </a:schemeClr>
                </a:solidFill>
              </a:rPr>
              <a:t>2012</a:t>
            </a:r>
          </a:p>
          <a:p>
            <a:r>
              <a:rPr lang="en-GB" sz="1100" b="1" dirty="0" smtClean="0">
                <a:solidFill>
                  <a:schemeClr val="tx2">
                    <a:lumMod val="75000"/>
                  </a:schemeClr>
                </a:solidFill>
              </a:rPr>
              <a:t>Integrated Capacity Building concept</a:t>
            </a:r>
            <a:endParaRPr lang="en-GB" sz="1100" b="1" dirty="0">
              <a:solidFill>
                <a:schemeClr val="tx2">
                  <a:lumMod val="75000"/>
                </a:schemeClr>
              </a:solidFill>
            </a:endParaRPr>
          </a:p>
        </p:txBody>
      </p:sp>
      <p:sp>
        <p:nvSpPr>
          <p:cNvPr id="6" name="TextBox 5"/>
          <p:cNvSpPr txBox="1"/>
          <p:nvPr/>
        </p:nvSpPr>
        <p:spPr>
          <a:xfrm>
            <a:off x="5832417" y="3210452"/>
            <a:ext cx="936104" cy="400110"/>
          </a:xfrm>
          <a:prstGeom prst="rect">
            <a:avLst/>
          </a:prstGeom>
          <a:noFill/>
        </p:spPr>
        <p:txBody>
          <a:bodyPr wrap="square" rtlCol="0">
            <a:spAutoFit/>
          </a:bodyPr>
          <a:lstStyle/>
          <a:p>
            <a:r>
              <a:rPr lang="en-GB" sz="2000" b="1" dirty="0" smtClean="0">
                <a:solidFill>
                  <a:schemeClr val="accent6">
                    <a:lumMod val="75000"/>
                  </a:schemeClr>
                </a:solidFill>
              </a:rPr>
              <a:t>2020</a:t>
            </a:r>
            <a:endParaRPr lang="en-GB" sz="2000" b="1" dirty="0">
              <a:solidFill>
                <a:schemeClr val="accent6">
                  <a:lumMod val="75000"/>
                </a:schemeClr>
              </a:solidFill>
            </a:endParaRPr>
          </a:p>
        </p:txBody>
      </p:sp>
      <p:sp>
        <p:nvSpPr>
          <p:cNvPr id="25" name="TextBox 24"/>
          <p:cNvSpPr txBox="1"/>
          <p:nvPr/>
        </p:nvSpPr>
        <p:spPr>
          <a:xfrm>
            <a:off x="0" y="3212386"/>
            <a:ext cx="936104" cy="400110"/>
          </a:xfrm>
          <a:prstGeom prst="rect">
            <a:avLst/>
          </a:prstGeom>
          <a:noFill/>
        </p:spPr>
        <p:txBody>
          <a:bodyPr wrap="square" rtlCol="0">
            <a:spAutoFit/>
          </a:bodyPr>
          <a:lstStyle/>
          <a:p>
            <a:r>
              <a:rPr lang="en-GB" sz="2000" b="1" dirty="0">
                <a:solidFill>
                  <a:schemeClr val="accent6">
                    <a:lumMod val="75000"/>
                  </a:schemeClr>
                </a:solidFill>
              </a:rPr>
              <a:t>2001</a:t>
            </a:r>
          </a:p>
        </p:txBody>
      </p:sp>
      <p:sp>
        <p:nvSpPr>
          <p:cNvPr id="4" name="Right Arrow 3"/>
          <p:cNvSpPr/>
          <p:nvPr/>
        </p:nvSpPr>
        <p:spPr>
          <a:xfrm>
            <a:off x="755576" y="3267367"/>
            <a:ext cx="5040560" cy="331816"/>
          </a:xfrm>
          <a:prstGeom prst="rightArrow">
            <a:avLst/>
          </a:prstGeom>
          <a:solidFill>
            <a:schemeClr val="accent6">
              <a:lumMod val="20000"/>
              <a:lumOff val="80000"/>
            </a:schemeClr>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Up Arrow 31"/>
          <p:cNvSpPr/>
          <p:nvPr/>
        </p:nvSpPr>
        <p:spPr>
          <a:xfrm>
            <a:off x="3420773" y="2512106"/>
            <a:ext cx="504056" cy="816674"/>
          </a:xfrm>
          <a:prstGeom prst="upArrow">
            <a:avLst/>
          </a:prstGeom>
          <a:solidFill>
            <a:schemeClr val="accent6">
              <a:lumMod val="20000"/>
              <a:lumOff val="80000"/>
            </a:schemeClr>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p:cNvSpPr/>
          <p:nvPr/>
        </p:nvSpPr>
        <p:spPr>
          <a:xfrm>
            <a:off x="3514759" y="4252312"/>
            <a:ext cx="1850093" cy="261610"/>
          </a:xfrm>
          <a:prstGeom prst="rect">
            <a:avLst/>
          </a:prstGeom>
        </p:spPr>
        <p:txBody>
          <a:bodyPr wrap="square">
            <a:spAutoFit/>
          </a:bodyPr>
          <a:lstStyle/>
          <a:p>
            <a:pPr lvl="0">
              <a:spcBef>
                <a:spcPts val="1200"/>
              </a:spcBef>
              <a:spcAft>
                <a:spcPts val="1200"/>
              </a:spcAft>
              <a:buClr>
                <a:srgbClr val="3366CC"/>
              </a:buClr>
              <a:buSzPct val="110000"/>
              <a:defRPr/>
            </a:pPr>
            <a:endParaRPr lang="en-GB" sz="1100" kern="0" dirty="0">
              <a:solidFill>
                <a:srgbClr val="003399"/>
              </a:solidFill>
              <a:latin typeface="Arial"/>
            </a:endParaRPr>
          </a:p>
        </p:txBody>
      </p:sp>
      <p:sp>
        <p:nvSpPr>
          <p:cNvPr id="34" name="Rectangle 33"/>
          <p:cNvSpPr/>
          <p:nvPr/>
        </p:nvSpPr>
        <p:spPr>
          <a:xfrm>
            <a:off x="3475032" y="4308190"/>
            <a:ext cx="1850093" cy="261610"/>
          </a:xfrm>
          <a:prstGeom prst="rect">
            <a:avLst/>
          </a:prstGeom>
        </p:spPr>
        <p:txBody>
          <a:bodyPr wrap="square">
            <a:spAutoFit/>
          </a:bodyPr>
          <a:lstStyle/>
          <a:p>
            <a:pPr lvl="0">
              <a:spcBef>
                <a:spcPts val="1200"/>
              </a:spcBef>
              <a:spcAft>
                <a:spcPts val="1200"/>
              </a:spcAft>
              <a:buClr>
                <a:srgbClr val="3366CC"/>
              </a:buClr>
              <a:buSzPct val="110000"/>
              <a:defRPr/>
            </a:pPr>
            <a:endParaRPr lang="en-GB" sz="1100" kern="0" dirty="0">
              <a:solidFill>
                <a:srgbClr val="003399"/>
              </a:solidFill>
              <a:latin typeface="Arial"/>
            </a:endParaRPr>
          </a:p>
        </p:txBody>
      </p:sp>
    </p:spTree>
    <p:extLst>
      <p:ext uri="{BB962C8B-B14F-4D97-AF65-F5344CB8AC3E}">
        <p14:creationId xmlns:p14="http://schemas.microsoft.com/office/powerpoint/2010/main" val="4196520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F25D2BF-40DD-4153-8CA3-FA72C0D116DE}" type="slidenum">
              <a:rPr lang="en-US" smtClean="0"/>
              <a:pPr/>
              <a:t>5</a:t>
            </a:fld>
            <a:endParaRPr lang="en-US"/>
          </a:p>
        </p:txBody>
      </p:sp>
      <p:sp>
        <p:nvSpPr>
          <p:cNvPr id="5" name="Content Placeholder 2"/>
          <p:cNvSpPr>
            <a:spLocks noGrp="1"/>
          </p:cNvSpPr>
          <p:nvPr>
            <p:ph idx="1"/>
          </p:nvPr>
        </p:nvSpPr>
        <p:spPr>
          <a:xfrm>
            <a:off x="0" y="1700808"/>
            <a:ext cx="3096344" cy="4572000"/>
          </a:xfrm>
        </p:spPr>
        <p:txBody>
          <a:bodyPr/>
          <a:lstStyle/>
          <a:p>
            <a:pPr lvl="0">
              <a:spcBef>
                <a:spcPts val="300"/>
              </a:spcBef>
              <a:spcAft>
                <a:spcPts val="300"/>
              </a:spcAft>
              <a:buClr>
                <a:srgbClr val="3366CC"/>
              </a:buClr>
              <a:defRPr/>
            </a:pPr>
            <a:r>
              <a:rPr lang="en-GB" sz="1100" b="1" dirty="0">
                <a:solidFill>
                  <a:srgbClr val="F9F0DF">
                    <a:lumMod val="25000"/>
                  </a:srgbClr>
                </a:solidFill>
              </a:rPr>
              <a:t>M</a:t>
            </a:r>
            <a:r>
              <a:rPr lang="en-GB" sz="1100" b="1" dirty="0" smtClean="0">
                <a:solidFill>
                  <a:srgbClr val="F9F0DF">
                    <a:lumMod val="25000"/>
                  </a:srgbClr>
                </a:solidFill>
              </a:rPr>
              <a:t>aintenance </a:t>
            </a:r>
            <a:r>
              <a:rPr lang="en-GB" sz="1100" b="1" dirty="0">
                <a:solidFill>
                  <a:srgbClr val="F9F0DF">
                    <a:lumMod val="25000"/>
                  </a:srgbClr>
                </a:solidFill>
              </a:rPr>
              <a:t>and continual improvement </a:t>
            </a:r>
            <a:r>
              <a:rPr lang="en-GB" sz="1100" dirty="0">
                <a:solidFill>
                  <a:srgbClr val="003399"/>
                </a:solidFill>
              </a:rPr>
              <a:t>of Member States’ capacity building in nuclear safety, consistent with the Agency’s safety standards and best practices. </a:t>
            </a:r>
          </a:p>
          <a:p>
            <a:pPr lvl="0">
              <a:spcBef>
                <a:spcPts val="300"/>
              </a:spcBef>
              <a:spcAft>
                <a:spcPts val="300"/>
              </a:spcAft>
              <a:buClr>
                <a:srgbClr val="3366CC"/>
              </a:buClr>
              <a:defRPr/>
            </a:pPr>
            <a:r>
              <a:rPr lang="en-GB" sz="1100" dirty="0">
                <a:solidFill>
                  <a:srgbClr val="003399"/>
                </a:solidFill>
              </a:rPr>
              <a:t>Development of an </a:t>
            </a:r>
            <a:r>
              <a:rPr lang="en-GB" sz="1100" b="1" dirty="0">
                <a:solidFill>
                  <a:srgbClr val="F9F0DF">
                    <a:lumMod val="25000"/>
                  </a:srgbClr>
                </a:solidFill>
              </a:rPr>
              <a:t>education and training support programme by the Agency in cooperation </a:t>
            </a:r>
            <a:r>
              <a:rPr lang="en-GB" sz="1100" dirty="0">
                <a:solidFill>
                  <a:srgbClr val="003399"/>
                </a:solidFill>
              </a:rPr>
              <a:t>with Member States and, as appropriate, other international organizations to support Member States’ implementation of their education and training programmes at a national and regional level.</a:t>
            </a:r>
            <a:r>
              <a:rPr lang="en-IN" sz="1100" dirty="0">
                <a:solidFill>
                  <a:srgbClr val="003399"/>
                </a:solidFill>
              </a:rPr>
              <a:t> </a:t>
            </a:r>
            <a:endParaRPr lang="en-US" sz="1100" dirty="0">
              <a:solidFill>
                <a:srgbClr val="003399"/>
              </a:solidFill>
            </a:endParaRPr>
          </a:p>
          <a:p>
            <a:pPr lvl="0">
              <a:spcBef>
                <a:spcPts val="300"/>
              </a:spcBef>
              <a:spcAft>
                <a:spcPts val="300"/>
              </a:spcAft>
              <a:buClr>
                <a:srgbClr val="3366CC"/>
              </a:buClr>
              <a:defRPr/>
            </a:pPr>
            <a:r>
              <a:rPr lang="en-GB" sz="1100" dirty="0">
                <a:solidFill>
                  <a:srgbClr val="003399"/>
                </a:solidFill>
              </a:rPr>
              <a:t>Development by the Agency of a </a:t>
            </a:r>
            <a:r>
              <a:rPr lang="en-GB" sz="1100" b="1" dirty="0">
                <a:solidFill>
                  <a:srgbClr val="F9F0DF">
                    <a:lumMod val="25000"/>
                  </a:srgbClr>
                </a:solidFill>
              </a:rPr>
              <a:t>process for the effective and efficient implementation of the education and training support </a:t>
            </a:r>
            <a:r>
              <a:rPr lang="en-GB" sz="1100" dirty="0">
                <a:solidFill>
                  <a:srgbClr val="003399"/>
                </a:solidFill>
              </a:rPr>
              <a:t>programme and ensuring the continuous improvement of its implementation.</a:t>
            </a:r>
            <a:r>
              <a:rPr lang="en-IN" sz="1100" dirty="0">
                <a:solidFill>
                  <a:srgbClr val="003399"/>
                </a:solidFill>
              </a:rPr>
              <a:t> </a:t>
            </a:r>
          </a:p>
          <a:p>
            <a:pPr marL="0" indent="0">
              <a:buNone/>
            </a:pPr>
            <a:endParaRPr lang="en-US" sz="1100" dirty="0"/>
          </a:p>
        </p:txBody>
      </p:sp>
      <p:sp>
        <p:nvSpPr>
          <p:cNvPr id="9" name="Title 1"/>
          <p:cNvSpPr>
            <a:spLocks noGrp="1"/>
          </p:cNvSpPr>
          <p:nvPr>
            <p:ph type="title"/>
          </p:nvPr>
        </p:nvSpPr>
        <p:spPr>
          <a:xfrm>
            <a:off x="251520" y="260648"/>
            <a:ext cx="4361433" cy="762000"/>
          </a:xfrm>
        </p:spPr>
        <p:txBody>
          <a:bodyPr/>
          <a:lstStyle/>
          <a:p>
            <a:r>
              <a:rPr lang="en-IN" sz="2000" dirty="0" smtClean="0"/>
              <a:t/>
            </a:r>
            <a:br>
              <a:rPr lang="en-IN" sz="2000" dirty="0" smtClean="0"/>
            </a:br>
            <a:r>
              <a:rPr lang="en-GB" sz="2000" dirty="0" smtClean="0"/>
              <a:t>	</a:t>
            </a:r>
            <a:r>
              <a:rPr lang="en-GB" sz="2000" dirty="0">
                <a:solidFill>
                  <a:srgbClr val="003399"/>
                </a:solidFill>
              </a:rPr>
              <a:t> </a:t>
            </a:r>
            <a:r>
              <a:rPr lang="en-GB" sz="2000" dirty="0" smtClean="0"/>
              <a:t>	</a:t>
            </a:r>
            <a:r>
              <a:rPr lang="en-GB" sz="2000" dirty="0"/>
              <a:t/>
            </a:r>
            <a:br>
              <a:rPr lang="en-GB" sz="2000" dirty="0"/>
            </a:br>
            <a:r>
              <a:rPr lang="en-GB" sz="2000" dirty="0" smtClean="0"/>
              <a:t>							</a:t>
            </a:r>
            <a:endParaRPr lang="en-GB" sz="2000" dirty="0"/>
          </a:p>
        </p:txBody>
      </p:sp>
      <p:pic>
        <p:nvPicPr>
          <p:cNvPr id="10" name="Picture 9" descr="T:\E&amp;T\NSNI Training Strategy\Strategy\Graphics\SAT process\SAT-process_highres.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5856" y="1484784"/>
            <a:ext cx="5544616" cy="4206715"/>
          </a:xfrm>
          <a:prstGeom prst="rect">
            <a:avLst/>
          </a:prstGeom>
          <a:noFill/>
          <a:ln>
            <a:noFill/>
          </a:ln>
        </p:spPr>
      </p:pic>
      <p:sp>
        <p:nvSpPr>
          <p:cNvPr id="11" name="TextBox 10"/>
          <p:cNvSpPr txBox="1"/>
          <p:nvPr/>
        </p:nvSpPr>
        <p:spPr>
          <a:xfrm>
            <a:off x="323528" y="0"/>
            <a:ext cx="3484780" cy="707886"/>
          </a:xfrm>
          <a:prstGeom prst="rect">
            <a:avLst/>
          </a:prstGeom>
          <a:noFill/>
        </p:spPr>
        <p:txBody>
          <a:bodyPr wrap="square" rtlCol="0">
            <a:spAutoFit/>
          </a:bodyPr>
          <a:lstStyle/>
          <a:p>
            <a:endParaRPr lang="en-GB" sz="2000" b="1" kern="0" dirty="0" smtClean="0">
              <a:solidFill>
                <a:srgbClr val="003399"/>
              </a:solidFill>
              <a:latin typeface="Arial"/>
              <a:ea typeface="+mj-ea"/>
              <a:cs typeface="+mj-cs"/>
            </a:endParaRPr>
          </a:p>
          <a:p>
            <a:r>
              <a:rPr lang="en-GB" sz="2000" b="1" kern="0" dirty="0" smtClean="0">
                <a:solidFill>
                  <a:srgbClr val="003399"/>
                </a:solidFill>
                <a:latin typeface="Arial"/>
                <a:ea typeface="+mj-ea"/>
                <a:cs typeface="+mj-cs"/>
              </a:rPr>
              <a:t>A Systematic Process</a:t>
            </a:r>
            <a:endParaRPr lang="en-GB" dirty="0"/>
          </a:p>
        </p:txBody>
      </p:sp>
      <p:sp>
        <p:nvSpPr>
          <p:cNvPr id="2" name="TextBox 1"/>
          <p:cNvSpPr txBox="1"/>
          <p:nvPr/>
        </p:nvSpPr>
        <p:spPr>
          <a:xfrm>
            <a:off x="213520" y="1315507"/>
            <a:ext cx="1728192" cy="338554"/>
          </a:xfrm>
          <a:prstGeom prst="rect">
            <a:avLst/>
          </a:prstGeom>
          <a:noFill/>
        </p:spPr>
        <p:txBody>
          <a:bodyPr wrap="square" rtlCol="0">
            <a:spAutoFit/>
          </a:bodyPr>
          <a:lstStyle/>
          <a:p>
            <a:r>
              <a:rPr lang="en-GB" sz="1600" b="1" dirty="0">
                <a:solidFill>
                  <a:schemeClr val="tx2"/>
                </a:solidFill>
                <a:latin typeface="+mj-lt"/>
                <a:ea typeface="+mj-ea"/>
                <a:cs typeface="+mj-cs"/>
              </a:rPr>
              <a:t>Objectives</a:t>
            </a:r>
          </a:p>
        </p:txBody>
      </p:sp>
    </p:spTree>
    <p:extLst>
      <p:ext uri="{BB962C8B-B14F-4D97-AF65-F5344CB8AC3E}">
        <p14:creationId xmlns:p14="http://schemas.microsoft.com/office/powerpoint/2010/main" val="19105987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1720" y="1124744"/>
            <a:ext cx="4654732" cy="504056"/>
          </a:xfrm>
        </p:spPr>
        <p:txBody>
          <a:bodyPr/>
          <a:lstStyle/>
          <a:p>
            <a:pPr>
              <a:spcBef>
                <a:spcPct val="0"/>
              </a:spcBef>
            </a:pPr>
            <a:r>
              <a:rPr lang="en-US" sz="1600" dirty="0" smtClean="0">
                <a:solidFill>
                  <a:srgbClr val="003399"/>
                </a:solidFill>
              </a:rPr>
              <a:t>Integrated: </a:t>
            </a:r>
            <a:r>
              <a:rPr lang="en-US" sz="1600" dirty="0" err="1" smtClean="0">
                <a:solidFill>
                  <a:srgbClr val="003399"/>
                </a:solidFill>
              </a:rPr>
              <a:t>organsational</a:t>
            </a:r>
            <a:r>
              <a:rPr lang="en-US" sz="1600" dirty="0" smtClean="0">
                <a:solidFill>
                  <a:srgbClr val="003399"/>
                </a:solidFill>
              </a:rPr>
              <a:t>, national, regional, international </a:t>
            </a:r>
            <a:endParaRPr lang="en-GB" sz="1600" kern="1200" dirty="0">
              <a:solidFill>
                <a:srgbClr val="003399"/>
              </a:solidFill>
            </a:endParaRPr>
          </a:p>
        </p:txBody>
      </p:sp>
      <p:sp>
        <p:nvSpPr>
          <p:cNvPr id="4" name="Slide Number Placeholder 3"/>
          <p:cNvSpPr>
            <a:spLocks noGrp="1"/>
          </p:cNvSpPr>
          <p:nvPr>
            <p:ph type="sldNum" sz="quarter" idx="12"/>
          </p:nvPr>
        </p:nvSpPr>
        <p:spPr/>
        <p:txBody>
          <a:bodyPr/>
          <a:lstStyle/>
          <a:p>
            <a:fld id="{8F25D2BF-40DD-4153-8CA3-FA72C0D116DE}" type="slidenum">
              <a:rPr lang="en-US" smtClean="0"/>
              <a:pPr/>
              <a:t>6</a:t>
            </a:fld>
            <a:endParaRPr lang="en-US"/>
          </a:p>
        </p:txBody>
      </p:sp>
      <p:pic>
        <p:nvPicPr>
          <p:cNvPr id="5" name="Content Placeholder 4"/>
          <p:cNvPicPr>
            <a:picLocks noGrp="1"/>
          </p:cNvPicPr>
          <p:nvPr>
            <p:ph idx="1"/>
          </p:nvPr>
        </p:nvPicPr>
        <p:blipFill rotWithShape="1">
          <a:blip r:embed="rId2" cstate="print">
            <a:extLst>
              <a:ext uri="{28A0092B-C50C-407E-A947-70E740481C1C}">
                <a14:useLocalDpi xmlns:a14="http://schemas.microsoft.com/office/drawing/2010/main" val="0"/>
              </a:ext>
            </a:extLst>
          </a:blip>
          <a:srcRect t="11117"/>
          <a:stretch/>
        </p:blipFill>
        <p:spPr>
          <a:xfrm>
            <a:off x="2123728" y="1916832"/>
            <a:ext cx="4680520" cy="3384376"/>
          </a:xfrm>
          <a:prstGeom prst="rect">
            <a:avLst/>
          </a:prstGeom>
        </p:spPr>
      </p:pic>
      <p:sp>
        <p:nvSpPr>
          <p:cNvPr id="8" name="Title 1"/>
          <p:cNvSpPr txBox="1">
            <a:spLocks/>
          </p:cNvSpPr>
          <p:nvPr/>
        </p:nvSpPr>
        <p:spPr bwMode="black">
          <a:xfrm>
            <a:off x="3995936" y="0"/>
            <a:ext cx="6214462" cy="1034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20000"/>
              </a:spcBef>
              <a:spcAft>
                <a:spcPct val="0"/>
              </a:spcAft>
              <a:defRPr sz="3600" b="1" i="0" u="none">
                <a:solidFill>
                  <a:schemeClr val="tx2"/>
                </a:solidFill>
                <a:latin typeface="+mj-lt"/>
                <a:ea typeface="+mj-ea"/>
                <a:cs typeface="+mj-cs"/>
              </a:defRPr>
            </a:lvl1pPr>
            <a:lvl2pPr algn="l" rtl="0" eaLnBrk="1" fontAlgn="base" hangingPunct="1">
              <a:spcBef>
                <a:spcPct val="20000"/>
              </a:spcBef>
              <a:spcAft>
                <a:spcPct val="0"/>
              </a:spcAft>
              <a:defRPr sz="3600" b="1">
                <a:solidFill>
                  <a:schemeClr val="tx2"/>
                </a:solidFill>
                <a:latin typeface="Arial" charset="0"/>
              </a:defRPr>
            </a:lvl2pPr>
            <a:lvl3pPr algn="l" rtl="0" eaLnBrk="1" fontAlgn="base" hangingPunct="1">
              <a:spcBef>
                <a:spcPct val="20000"/>
              </a:spcBef>
              <a:spcAft>
                <a:spcPct val="0"/>
              </a:spcAft>
              <a:defRPr sz="3600" b="1">
                <a:solidFill>
                  <a:schemeClr val="tx2"/>
                </a:solidFill>
                <a:latin typeface="Arial" charset="0"/>
              </a:defRPr>
            </a:lvl3pPr>
            <a:lvl4pPr algn="l" rtl="0" eaLnBrk="1" fontAlgn="base" hangingPunct="1">
              <a:spcBef>
                <a:spcPct val="20000"/>
              </a:spcBef>
              <a:spcAft>
                <a:spcPct val="0"/>
              </a:spcAft>
              <a:defRPr sz="3600" b="1">
                <a:solidFill>
                  <a:schemeClr val="tx2"/>
                </a:solidFill>
                <a:latin typeface="Arial" charset="0"/>
              </a:defRPr>
            </a:lvl4pPr>
            <a:lvl5pPr algn="l" rtl="0" eaLnBrk="1" fontAlgn="base" hangingPunct="1">
              <a:spcBef>
                <a:spcPct val="20000"/>
              </a:spcBef>
              <a:spcAft>
                <a:spcPct val="0"/>
              </a:spcAft>
              <a:defRPr sz="3600" b="1">
                <a:solidFill>
                  <a:schemeClr val="tx2"/>
                </a:solidFill>
                <a:latin typeface="Arial" charset="0"/>
              </a:defRPr>
            </a:lvl5pPr>
            <a:lvl6pPr marL="457200" algn="l" rtl="0" eaLnBrk="1" fontAlgn="base" hangingPunct="1">
              <a:spcBef>
                <a:spcPct val="20000"/>
              </a:spcBef>
              <a:spcAft>
                <a:spcPct val="0"/>
              </a:spcAft>
              <a:defRPr sz="3600" b="1">
                <a:solidFill>
                  <a:schemeClr val="tx2"/>
                </a:solidFill>
                <a:latin typeface="Arial" charset="0"/>
              </a:defRPr>
            </a:lvl6pPr>
            <a:lvl7pPr marL="914400" algn="l" rtl="0" eaLnBrk="1" fontAlgn="base" hangingPunct="1">
              <a:spcBef>
                <a:spcPct val="20000"/>
              </a:spcBef>
              <a:spcAft>
                <a:spcPct val="0"/>
              </a:spcAft>
              <a:defRPr sz="3600" b="1">
                <a:solidFill>
                  <a:schemeClr val="tx2"/>
                </a:solidFill>
                <a:latin typeface="Arial" charset="0"/>
              </a:defRPr>
            </a:lvl7pPr>
            <a:lvl8pPr marL="1371600" algn="l" rtl="0" eaLnBrk="1" fontAlgn="base" hangingPunct="1">
              <a:spcBef>
                <a:spcPct val="20000"/>
              </a:spcBef>
              <a:spcAft>
                <a:spcPct val="0"/>
              </a:spcAft>
              <a:defRPr sz="3600" b="1">
                <a:solidFill>
                  <a:schemeClr val="tx2"/>
                </a:solidFill>
                <a:latin typeface="Arial" charset="0"/>
              </a:defRPr>
            </a:lvl8pPr>
            <a:lvl9pPr marL="1828800" algn="l" rtl="0" eaLnBrk="1" fontAlgn="base" hangingPunct="1">
              <a:spcBef>
                <a:spcPct val="20000"/>
              </a:spcBef>
              <a:spcAft>
                <a:spcPct val="0"/>
              </a:spcAft>
              <a:defRPr sz="3600" b="1">
                <a:solidFill>
                  <a:schemeClr val="tx2"/>
                </a:solidFill>
                <a:latin typeface="Arial" charset="0"/>
              </a:defRPr>
            </a:lvl9pPr>
          </a:lstStyle>
          <a:p>
            <a:r>
              <a:rPr lang="en-US" sz="1800" b="0" dirty="0"/>
              <a:t>	</a:t>
            </a:r>
            <a:endParaRPr lang="en-GB" sz="2000" kern="0" dirty="0"/>
          </a:p>
        </p:txBody>
      </p:sp>
      <p:sp>
        <p:nvSpPr>
          <p:cNvPr id="9" name="Title 1"/>
          <p:cNvSpPr txBox="1">
            <a:spLocks/>
          </p:cNvSpPr>
          <p:nvPr/>
        </p:nvSpPr>
        <p:spPr bwMode="black">
          <a:xfrm>
            <a:off x="179512" y="517045"/>
            <a:ext cx="4361433"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20000"/>
              </a:spcBef>
              <a:spcAft>
                <a:spcPct val="0"/>
              </a:spcAft>
              <a:defRPr sz="3600" b="1" i="0" u="none">
                <a:solidFill>
                  <a:schemeClr val="tx2"/>
                </a:solidFill>
                <a:latin typeface="+mj-lt"/>
                <a:ea typeface="+mj-ea"/>
                <a:cs typeface="+mj-cs"/>
              </a:defRPr>
            </a:lvl1pPr>
            <a:lvl2pPr algn="l" rtl="0" eaLnBrk="1" fontAlgn="base" hangingPunct="1">
              <a:spcBef>
                <a:spcPct val="20000"/>
              </a:spcBef>
              <a:spcAft>
                <a:spcPct val="0"/>
              </a:spcAft>
              <a:defRPr sz="3600" b="1">
                <a:solidFill>
                  <a:schemeClr val="tx2"/>
                </a:solidFill>
                <a:latin typeface="Arial" charset="0"/>
              </a:defRPr>
            </a:lvl2pPr>
            <a:lvl3pPr algn="l" rtl="0" eaLnBrk="1" fontAlgn="base" hangingPunct="1">
              <a:spcBef>
                <a:spcPct val="20000"/>
              </a:spcBef>
              <a:spcAft>
                <a:spcPct val="0"/>
              </a:spcAft>
              <a:defRPr sz="3600" b="1">
                <a:solidFill>
                  <a:schemeClr val="tx2"/>
                </a:solidFill>
                <a:latin typeface="Arial" charset="0"/>
              </a:defRPr>
            </a:lvl3pPr>
            <a:lvl4pPr algn="l" rtl="0" eaLnBrk="1" fontAlgn="base" hangingPunct="1">
              <a:spcBef>
                <a:spcPct val="20000"/>
              </a:spcBef>
              <a:spcAft>
                <a:spcPct val="0"/>
              </a:spcAft>
              <a:defRPr sz="3600" b="1">
                <a:solidFill>
                  <a:schemeClr val="tx2"/>
                </a:solidFill>
                <a:latin typeface="Arial" charset="0"/>
              </a:defRPr>
            </a:lvl4pPr>
            <a:lvl5pPr algn="l" rtl="0" eaLnBrk="1" fontAlgn="base" hangingPunct="1">
              <a:spcBef>
                <a:spcPct val="20000"/>
              </a:spcBef>
              <a:spcAft>
                <a:spcPct val="0"/>
              </a:spcAft>
              <a:defRPr sz="3600" b="1">
                <a:solidFill>
                  <a:schemeClr val="tx2"/>
                </a:solidFill>
                <a:latin typeface="Arial" charset="0"/>
              </a:defRPr>
            </a:lvl5pPr>
            <a:lvl6pPr marL="457200" algn="l" rtl="0" eaLnBrk="1" fontAlgn="base" hangingPunct="1">
              <a:spcBef>
                <a:spcPct val="20000"/>
              </a:spcBef>
              <a:spcAft>
                <a:spcPct val="0"/>
              </a:spcAft>
              <a:defRPr sz="3600" b="1">
                <a:solidFill>
                  <a:schemeClr val="tx2"/>
                </a:solidFill>
                <a:latin typeface="Arial" charset="0"/>
              </a:defRPr>
            </a:lvl6pPr>
            <a:lvl7pPr marL="914400" algn="l" rtl="0" eaLnBrk="1" fontAlgn="base" hangingPunct="1">
              <a:spcBef>
                <a:spcPct val="20000"/>
              </a:spcBef>
              <a:spcAft>
                <a:spcPct val="0"/>
              </a:spcAft>
              <a:defRPr sz="3600" b="1">
                <a:solidFill>
                  <a:schemeClr val="tx2"/>
                </a:solidFill>
                <a:latin typeface="Arial" charset="0"/>
              </a:defRPr>
            </a:lvl7pPr>
            <a:lvl8pPr marL="1371600" algn="l" rtl="0" eaLnBrk="1" fontAlgn="base" hangingPunct="1">
              <a:spcBef>
                <a:spcPct val="20000"/>
              </a:spcBef>
              <a:spcAft>
                <a:spcPct val="0"/>
              </a:spcAft>
              <a:defRPr sz="3600" b="1">
                <a:solidFill>
                  <a:schemeClr val="tx2"/>
                </a:solidFill>
                <a:latin typeface="Arial" charset="0"/>
              </a:defRPr>
            </a:lvl8pPr>
            <a:lvl9pPr marL="1828800" algn="l" rtl="0" eaLnBrk="1" fontAlgn="base" hangingPunct="1">
              <a:spcBef>
                <a:spcPct val="20000"/>
              </a:spcBef>
              <a:spcAft>
                <a:spcPct val="0"/>
              </a:spcAft>
              <a:defRPr sz="3600" b="1">
                <a:solidFill>
                  <a:schemeClr val="tx2"/>
                </a:solidFill>
                <a:latin typeface="Arial" charset="0"/>
              </a:defRPr>
            </a:lvl9pPr>
          </a:lstStyle>
          <a:p>
            <a:r>
              <a:rPr lang="en-IN" sz="2000" kern="0" dirty="0" smtClean="0"/>
              <a:t/>
            </a:r>
            <a:br>
              <a:rPr lang="en-IN" sz="2000" kern="0" dirty="0" smtClean="0"/>
            </a:br>
            <a:r>
              <a:rPr lang="en-US" sz="2000" kern="0" dirty="0" smtClean="0"/>
              <a:t>An </a:t>
            </a:r>
            <a:r>
              <a:rPr lang="en-IN" sz="2000" kern="0" dirty="0"/>
              <a:t>integrated approach</a:t>
            </a:r>
            <a:endParaRPr lang="en-GB" sz="2000" kern="0" dirty="0"/>
          </a:p>
          <a:p>
            <a:r>
              <a:rPr lang="en-GB" sz="2000" kern="0" dirty="0" smtClean="0"/>
              <a:t/>
            </a:r>
            <a:br>
              <a:rPr lang="en-GB" sz="2000" kern="0" dirty="0" smtClean="0"/>
            </a:br>
            <a:r>
              <a:rPr lang="en-GB" sz="2000" kern="0" dirty="0" smtClean="0"/>
              <a:t>							</a:t>
            </a:r>
            <a:endParaRPr lang="en-GB" sz="2000" kern="0" dirty="0"/>
          </a:p>
        </p:txBody>
      </p:sp>
    </p:spTree>
    <p:extLst>
      <p:ext uri="{BB962C8B-B14F-4D97-AF65-F5344CB8AC3E}">
        <p14:creationId xmlns:p14="http://schemas.microsoft.com/office/powerpoint/2010/main" val="33362347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36712"/>
            <a:ext cx="9144000" cy="5400600"/>
          </a:xfrm>
        </p:spPr>
        <p:txBody>
          <a:bodyPr/>
          <a:lstStyle/>
          <a:p>
            <a:pPr marL="0" indent="0">
              <a:buFontTx/>
              <a:buNone/>
              <a:defRPr/>
            </a:pPr>
            <a:r>
              <a:rPr lang="en-GB" dirty="0" smtClean="0">
                <a:solidFill>
                  <a:schemeClr val="accent5">
                    <a:lumMod val="50000"/>
                  </a:schemeClr>
                </a:solidFill>
              </a:rPr>
              <a:t>	</a:t>
            </a:r>
            <a:endParaRPr lang="en-GB" dirty="0"/>
          </a:p>
        </p:txBody>
      </p:sp>
      <p:sp>
        <p:nvSpPr>
          <p:cNvPr id="4" name="Slide Number Placeholder 3"/>
          <p:cNvSpPr>
            <a:spLocks noGrp="1"/>
          </p:cNvSpPr>
          <p:nvPr>
            <p:ph type="sldNum" sz="quarter" idx="10"/>
          </p:nvPr>
        </p:nvSpPr>
        <p:spPr/>
        <p:txBody>
          <a:bodyPr/>
          <a:lstStyle/>
          <a:p>
            <a:pPr>
              <a:defRPr/>
            </a:pPr>
            <a:fld id="{62741E4C-7CF9-4E0C-8DBE-2F1E94E054D0}" type="slidenum">
              <a:rPr lang="en-GB" smtClean="0"/>
              <a:pPr>
                <a:defRPr/>
              </a:pPr>
              <a:t>7</a:t>
            </a:fld>
            <a:endParaRPr lang="en-GB"/>
          </a:p>
        </p:txBody>
      </p:sp>
      <p:pic>
        <p:nvPicPr>
          <p:cNvPr id="7176" name="Picture 5" descr="C:\Users\morachoram\AppData\Local\Microsoft\Windows\Temporary Internet Files\Content.IE5\PM9Q21FA\MC90043524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85886" y="4439469"/>
            <a:ext cx="2607394" cy="296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8" descr="C:\Users\morachoram\AppData\Local\Microsoft\Windows\Temporary Internet Files\Content.IE5\KWNPC2LJ\MP90040306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96936" y="-1397223"/>
            <a:ext cx="2776567" cy="1857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10" descr="C:\Users\morachoram\AppData\Local\Microsoft\Windows\Temporary Internet Files\Content.IE5\CP08NJAG\MP90040894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3400" y="4052728"/>
            <a:ext cx="2945577" cy="4416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14" descr="C:\Users\morachoram\AppData\Local\Microsoft\Windows\Temporary Internet Files\Content.IE5\CP08NJAG\MP900289214[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817388" y="9504556"/>
            <a:ext cx="1828799" cy="1405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itle 1"/>
          <p:cNvSpPr>
            <a:spLocks noGrp="1"/>
          </p:cNvSpPr>
          <p:nvPr>
            <p:ph type="title"/>
          </p:nvPr>
        </p:nvSpPr>
        <p:spPr>
          <a:xfrm>
            <a:off x="4639597" y="-101242"/>
            <a:ext cx="4534069" cy="762000"/>
          </a:xfrm>
          <a:ln>
            <a:solidFill>
              <a:schemeClr val="tx2">
                <a:lumMod val="20000"/>
                <a:lumOff val="80000"/>
              </a:schemeClr>
            </a:solidFill>
          </a:ln>
        </p:spPr>
        <p:txBody>
          <a:bodyPr/>
          <a:lstStyle/>
          <a:p>
            <a:r>
              <a:rPr lang="en-US" sz="2000" b="0" dirty="0" smtClean="0"/>
              <a:t/>
            </a:r>
            <a:br>
              <a:rPr lang="en-US" sz="2000" b="0" dirty="0" smtClean="0"/>
            </a:br>
            <a:r>
              <a:rPr lang="en-US" sz="2000" b="0" dirty="0"/>
              <a:t/>
            </a:r>
            <a:br>
              <a:rPr lang="en-US" sz="2000" b="0" dirty="0"/>
            </a:br>
            <a:r>
              <a:rPr lang="en-US" sz="2000" b="0" dirty="0" smtClean="0"/>
              <a:t/>
            </a:r>
            <a:br>
              <a:rPr lang="en-US" sz="2000" b="0" dirty="0" smtClean="0"/>
            </a:br>
            <a:r>
              <a:rPr lang="en-US" sz="2000" b="0" dirty="0"/>
              <a:t>	</a:t>
            </a:r>
            <a:r>
              <a:rPr lang="en-US" sz="2000" dirty="0" smtClean="0"/>
              <a:t>Main components</a:t>
            </a:r>
            <a:r>
              <a:rPr lang="en-GB" sz="2000" dirty="0"/>
              <a:t/>
            </a:r>
            <a:br>
              <a:rPr lang="en-GB" sz="2000" dirty="0"/>
            </a:br>
            <a:r>
              <a:rPr lang="en-IN" sz="2000" dirty="0" smtClean="0"/>
              <a:t/>
            </a:r>
            <a:br>
              <a:rPr lang="en-IN" sz="2000" dirty="0" smtClean="0"/>
            </a:br>
            <a:endParaRPr lang="en-IN" sz="2000" b="0" dirty="0"/>
          </a:p>
        </p:txBody>
      </p:sp>
      <p:grpSp>
        <p:nvGrpSpPr>
          <p:cNvPr id="19" name="Group 18"/>
          <p:cNvGrpSpPr/>
          <p:nvPr/>
        </p:nvGrpSpPr>
        <p:grpSpPr>
          <a:xfrm>
            <a:off x="-403333" y="1264732"/>
            <a:ext cx="5458891" cy="554545"/>
            <a:chOff x="2304257" y="3"/>
            <a:chExt cx="1452562" cy="944165"/>
          </a:xfrm>
        </p:grpSpPr>
        <p:sp>
          <p:nvSpPr>
            <p:cNvPr id="20" name="Rounded Rectangle 19"/>
            <p:cNvSpPr/>
            <p:nvPr/>
          </p:nvSpPr>
          <p:spPr>
            <a:xfrm>
              <a:off x="2304257" y="3"/>
              <a:ext cx="1452562" cy="944165"/>
            </a:xfrm>
            <a:prstGeom prst="roundRect">
              <a:avLst/>
            </a:prstGeom>
            <a:noFill/>
          </p:spPr>
          <p:style>
            <a:lnRef idx="0">
              <a:schemeClr val="lt1">
                <a:hueOff val="0"/>
                <a:satOff val="0"/>
                <a:lumOff val="0"/>
                <a:alphaOff val="0"/>
              </a:schemeClr>
            </a:lnRef>
            <a:fillRef idx="3">
              <a:schemeClr val="accent2">
                <a:shade val="80000"/>
                <a:hueOff val="0"/>
                <a:satOff val="0"/>
                <a:lumOff val="0"/>
                <a:alphaOff val="0"/>
              </a:schemeClr>
            </a:fillRef>
            <a:effectRef idx="2">
              <a:schemeClr val="accent2">
                <a:shade val="80000"/>
                <a:hueOff val="0"/>
                <a:satOff val="0"/>
                <a:lumOff val="0"/>
                <a:alphaOff val="0"/>
              </a:schemeClr>
            </a:effectRef>
            <a:fontRef idx="minor">
              <a:schemeClr val="lt1"/>
            </a:fontRef>
          </p:style>
        </p:sp>
        <p:sp>
          <p:nvSpPr>
            <p:cNvPr id="21" name="Rounded Rectangle 4"/>
            <p:cNvSpPr/>
            <p:nvPr/>
          </p:nvSpPr>
          <p:spPr>
            <a:xfrm>
              <a:off x="2350347" y="46093"/>
              <a:ext cx="1360382" cy="85198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algn="ctr" defTabSz="622300">
                <a:lnSpc>
                  <a:spcPct val="90000"/>
                </a:lnSpc>
                <a:spcAft>
                  <a:spcPct val="35000"/>
                </a:spcAft>
              </a:pPr>
              <a:endParaRPr lang="en-GB" sz="1400" b="1" i="1" dirty="0" smtClean="0">
                <a:solidFill>
                  <a:schemeClr val="tx2">
                    <a:lumMod val="75000"/>
                  </a:schemeClr>
                </a:solidFill>
              </a:endParaRPr>
            </a:p>
            <a:p>
              <a:pPr algn="ctr" defTabSz="622300">
                <a:lnSpc>
                  <a:spcPct val="90000"/>
                </a:lnSpc>
                <a:spcAft>
                  <a:spcPct val="35000"/>
                </a:spcAft>
              </a:pPr>
              <a:r>
                <a:rPr lang="en-GB" sz="1400" b="1" i="1" dirty="0">
                  <a:solidFill>
                    <a:schemeClr val="tx2">
                      <a:lumMod val="75000"/>
                    </a:schemeClr>
                  </a:solidFill>
                </a:rPr>
                <a:t>	</a:t>
              </a:r>
              <a:r>
                <a:rPr lang="en-GB" sz="1400" b="1" i="1" dirty="0" smtClean="0">
                  <a:solidFill>
                    <a:schemeClr val="tx2">
                      <a:lumMod val="75000"/>
                    </a:schemeClr>
                  </a:solidFill>
                </a:rPr>
                <a:t>1. National </a:t>
              </a:r>
              <a:r>
                <a:rPr lang="en-GB" sz="1400" b="1" i="1" dirty="0">
                  <a:solidFill>
                    <a:schemeClr val="tx2">
                      <a:lumMod val="75000"/>
                    </a:schemeClr>
                  </a:solidFill>
                </a:rPr>
                <a:t>strategies for capacity </a:t>
              </a:r>
              <a:r>
                <a:rPr lang="en-GB" sz="1400" b="1" i="1" dirty="0" smtClean="0">
                  <a:solidFill>
                    <a:schemeClr val="tx2">
                      <a:lumMod val="75000"/>
                    </a:schemeClr>
                  </a:solidFill>
                </a:rPr>
                <a:t>building. (Ownership and Responsibility)</a:t>
              </a:r>
              <a:endParaRPr lang="en-GB" sz="1400" b="1" i="1" dirty="0">
                <a:solidFill>
                  <a:schemeClr val="tx2">
                    <a:lumMod val="75000"/>
                  </a:schemeClr>
                </a:solidFill>
              </a:endParaRPr>
            </a:p>
          </p:txBody>
        </p:sp>
      </p:grpSp>
      <p:grpSp>
        <p:nvGrpSpPr>
          <p:cNvPr id="25" name="Group 24"/>
          <p:cNvGrpSpPr/>
          <p:nvPr/>
        </p:nvGrpSpPr>
        <p:grpSpPr>
          <a:xfrm>
            <a:off x="308151" y="2045790"/>
            <a:ext cx="4205286" cy="750938"/>
            <a:chOff x="3938412" y="1294878"/>
            <a:chExt cx="1452562" cy="1209204"/>
          </a:xfrm>
          <a:solidFill>
            <a:schemeClr val="accent2">
              <a:lumMod val="60000"/>
              <a:lumOff val="40000"/>
            </a:schemeClr>
          </a:solidFill>
        </p:grpSpPr>
        <p:sp>
          <p:nvSpPr>
            <p:cNvPr id="26" name="Rounded Rectangle 25"/>
            <p:cNvSpPr/>
            <p:nvPr/>
          </p:nvSpPr>
          <p:spPr>
            <a:xfrm>
              <a:off x="3938412" y="1559917"/>
              <a:ext cx="1452562" cy="944165"/>
            </a:xfrm>
            <a:prstGeom prst="roundRect">
              <a:avLst/>
            </a:prstGeom>
            <a:noFill/>
          </p:spPr>
          <p:style>
            <a:lnRef idx="0">
              <a:schemeClr val="lt1">
                <a:hueOff val="0"/>
                <a:satOff val="0"/>
                <a:lumOff val="0"/>
                <a:alphaOff val="0"/>
              </a:schemeClr>
            </a:lnRef>
            <a:fillRef idx="3">
              <a:schemeClr val="accent2">
                <a:shade val="80000"/>
                <a:hueOff val="-13365"/>
                <a:satOff val="637"/>
                <a:lumOff val="6895"/>
                <a:alphaOff val="0"/>
              </a:schemeClr>
            </a:fillRef>
            <a:effectRef idx="2">
              <a:schemeClr val="accent2">
                <a:shade val="80000"/>
                <a:hueOff val="-13365"/>
                <a:satOff val="637"/>
                <a:lumOff val="6895"/>
                <a:alphaOff val="0"/>
              </a:schemeClr>
            </a:effectRef>
            <a:fontRef idx="minor">
              <a:schemeClr val="lt1"/>
            </a:fontRef>
          </p:style>
        </p:sp>
        <p:sp>
          <p:nvSpPr>
            <p:cNvPr id="27" name="Rounded Rectangle 4"/>
            <p:cNvSpPr/>
            <p:nvPr/>
          </p:nvSpPr>
          <p:spPr>
            <a:xfrm>
              <a:off x="3938412" y="1294878"/>
              <a:ext cx="1360382" cy="851986"/>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i="1" kern="1200" dirty="0" smtClean="0">
                  <a:solidFill>
                    <a:schemeClr val="tx2">
                      <a:lumMod val="75000"/>
                    </a:schemeClr>
                  </a:solidFill>
                </a:rPr>
                <a:t> 2. Capacity Building Mechanisms</a:t>
              </a:r>
              <a:endParaRPr lang="en-GB" sz="1400" kern="1200" dirty="0">
                <a:solidFill>
                  <a:schemeClr val="tx2">
                    <a:lumMod val="75000"/>
                  </a:schemeClr>
                </a:solidFill>
              </a:endParaRPr>
            </a:p>
          </p:txBody>
        </p:sp>
      </p:grpSp>
      <p:sp>
        <p:nvSpPr>
          <p:cNvPr id="30" name="Rounded Rectangle 4"/>
          <p:cNvSpPr/>
          <p:nvPr/>
        </p:nvSpPr>
        <p:spPr>
          <a:xfrm>
            <a:off x="4882345" y="4052728"/>
            <a:ext cx="4370175" cy="810395"/>
          </a:xfrm>
          <a:prstGeom prst="rect">
            <a:avLst/>
          </a:prstGeom>
          <a:noFill/>
        </p:spPr>
        <p:style>
          <a:lnRef idx="0">
            <a:schemeClr val="lt1">
              <a:hueOff val="0"/>
              <a:satOff val="0"/>
              <a:lumOff val="0"/>
              <a:alphaOff val="0"/>
            </a:schemeClr>
          </a:lnRef>
          <a:fillRef idx="3">
            <a:schemeClr val="accent2">
              <a:shade val="80000"/>
              <a:hueOff val="-13365"/>
              <a:satOff val="637"/>
              <a:lumOff val="6895"/>
              <a:alphaOff val="0"/>
            </a:schemeClr>
          </a:fillRef>
          <a:effectRef idx="2">
            <a:schemeClr val="accent2">
              <a:shade val="80000"/>
              <a:hueOff val="-13365"/>
              <a:satOff val="637"/>
              <a:lumOff val="6895"/>
              <a:alphaOff val="0"/>
            </a:schemeClr>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n-GB" sz="1400" b="1" i="1" dirty="0">
              <a:solidFill>
                <a:schemeClr val="tx2">
                  <a:lumMod val="75000"/>
                </a:schemeClr>
              </a:solidFill>
            </a:endParaRPr>
          </a:p>
        </p:txBody>
      </p:sp>
      <p:grpSp>
        <p:nvGrpSpPr>
          <p:cNvPr id="31" name="Group 30"/>
          <p:cNvGrpSpPr/>
          <p:nvPr/>
        </p:nvGrpSpPr>
        <p:grpSpPr>
          <a:xfrm>
            <a:off x="971599" y="5465710"/>
            <a:ext cx="7992889" cy="699594"/>
            <a:chOff x="705024" y="837206"/>
            <a:chExt cx="1680367" cy="1786634"/>
          </a:xfrm>
        </p:grpSpPr>
        <p:sp>
          <p:nvSpPr>
            <p:cNvPr id="32" name="Rounded Rectangle 31"/>
            <p:cNvSpPr/>
            <p:nvPr/>
          </p:nvSpPr>
          <p:spPr>
            <a:xfrm>
              <a:off x="705024" y="1440159"/>
              <a:ext cx="1680367" cy="1183681"/>
            </a:xfrm>
            <a:prstGeom prst="roundRect">
              <a:avLst/>
            </a:prstGeom>
            <a:noFill/>
          </p:spPr>
          <p:style>
            <a:lnRef idx="0">
              <a:schemeClr val="lt1">
                <a:hueOff val="0"/>
                <a:satOff val="0"/>
                <a:lumOff val="0"/>
                <a:alphaOff val="0"/>
              </a:schemeClr>
            </a:lnRef>
            <a:fillRef idx="3">
              <a:schemeClr val="accent2">
                <a:shade val="80000"/>
                <a:hueOff val="-40094"/>
                <a:satOff val="1911"/>
                <a:lumOff val="20685"/>
                <a:alphaOff val="0"/>
              </a:schemeClr>
            </a:fillRef>
            <a:effectRef idx="2">
              <a:schemeClr val="accent2">
                <a:shade val="80000"/>
                <a:hueOff val="-40094"/>
                <a:satOff val="1911"/>
                <a:lumOff val="20685"/>
                <a:alphaOff val="0"/>
              </a:schemeClr>
            </a:effectRef>
            <a:fontRef idx="minor">
              <a:schemeClr val="lt1"/>
            </a:fontRef>
          </p:style>
        </p:sp>
        <p:sp>
          <p:nvSpPr>
            <p:cNvPr id="33" name="Rounded Rectangle 4"/>
            <p:cNvSpPr/>
            <p:nvPr/>
          </p:nvSpPr>
          <p:spPr>
            <a:xfrm>
              <a:off x="710600" y="837206"/>
              <a:ext cx="1564801" cy="106811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i="1" kern="1200" dirty="0" smtClean="0">
                  <a:solidFill>
                    <a:schemeClr val="tx2">
                      <a:lumMod val="75000"/>
                    </a:schemeClr>
                  </a:solidFill>
                </a:rPr>
                <a:t>4. Management systems, management of competence &amp; knowledge management</a:t>
              </a:r>
              <a:endParaRPr lang="en-GB" sz="1400" kern="1200" dirty="0">
                <a:solidFill>
                  <a:schemeClr val="tx2">
                    <a:lumMod val="75000"/>
                  </a:schemeClr>
                </a:solidFill>
              </a:endParaRPr>
            </a:p>
          </p:txBody>
        </p:sp>
      </p:grpSp>
      <p:pic>
        <p:nvPicPr>
          <p:cNvPr id="34" name="Content Placeholder 14" descr="Capacity Building_house_V3"/>
          <p:cNvPicPr>
            <a:picLocks/>
          </p:cNvPicPr>
          <p:nvPr/>
        </p:nvPicPr>
        <p:blipFill>
          <a:blip r:embed="rId6" cstate="print">
            <a:extLst>
              <a:ext uri="{28A0092B-C50C-407E-A947-70E740481C1C}">
                <a14:useLocalDpi xmlns:a14="http://schemas.microsoft.com/office/drawing/2010/main" val="0"/>
              </a:ext>
            </a:extLst>
          </a:blip>
          <a:srcRect l="3830" t="4092" r="2922" b="5046"/>
          <a:stretch>
            <a:fillRect/>
          </a:stretch>
        </p:blipFill>
        <p:spPr bwMode="auto">
          <a:xfrm>
            <a:off x="5364088" y="1756087"/>
            <a:ext cx="2790094" cy="2215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5" name="Picture 4" descr="C:\Users\morachoram\AppData\Local\Microsoft\Windows\Temporary Internet Files\Content.IE5\KWNPC2LJ\MC910216337[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4581" y="3135746"/>
            <a:ext cx="4151818" cy="232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Rounded Rectangle 4"/>
          <p:cNvSpPr/>
          <p:nvPr/>
        </p:nvSpPr>
        <p:spPr>
          <a:xfrm>
            <a:off x="4719714" y="4354512"/>
            <a:ext cx="3938417" cy="52909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i="1" kern="1200" dirty="0" smtClean="0">
                <a:solidFill>
                  <a:schemeClr val="tx2">
                    <a:lumMod val="75000"/>
                  </a:schemeClr>
                </a:solidFill>
              </a:rPr>
              <a:t>3. Regional, International Cooperation and networking</a:t>
            </a:r>
            <a:endParaRPr lang="en-GB" sz="1400" kern="1200" dirty="0">
              <a:solidFill>
                <a:schemeClr val="tx2">
                  <a:lumMod val="75000"/>
                </a:schemeClr>
              </a:solidFill>
            </a:endParaRPr>
          </a:p>
        </p:txBody>
      </p:sp>
      <p:sp>
        <p:nvSpPr>
          <p:cNvPr id="5" name="Rectangle 4"/>
          <p:cNvSpPr/>
          <p:nvPr/>
        </p:nvSpPr>
        <p:spPr>
          <a:xfrm>
            <a:off x="147713" y="260648"/>
            <a:ext cx="4820329" cy="400110"/>
          </a:xfrm>
          <a:prstGeom prst="rect">
            <a:avLst/>
          </a:prstGeom>
        </p:spPr>
        <p:txBody>
          <a:bodyPr wrap="square">
            <a:spAutoFit/>
          </a:bodyPr>
          <a:lstStyle/>
          <a:p>
            <a:r>
              <a:rPr lang="en-GB" sz="2000" b="1" kern="0" dirty="0" smtClean="0">
                <a:solidFill>
                  <a:srgbClr val="003399"/>
                </a:solidFill>
                <a:latin typeface="Arial"/>
                <a:ea typeface="+mj-ea"/>
                <a:cs typeface="+mj-cs"/>
              </a:rPr>
              <a:t>Strategic approach </a:t>
            </a:r>
            <a:r>
              <a:rPr lang="en-GB" sz="2000" b="1" kern="0" dirty="0">
                <a:solidFill>
                  <a:srgbClr val="003399"/>
                </a:solidFill>
                <a:latin typeface="Arial"/>
                <a:ea typeface="+mj-ea"/>
                <a:cs typeface="+mj-cs"/>
              </a:rPr>
              <a:t>to E&amp;T until 2020 	</a:t>
            </a:r>
            <a:endParaRPr lang="en-GB" dirty="0"/>
          </a:p>
        </p:txBody>
      </p:sp>
    </p:spTree>
    <p:extLst>
      <p:ext uri="{BB962C8B-B14F-4D97-AF65-F5344CB8AC3E}">
        <p14:creationId xmlns:p14="http://schemas.microsoft.com/office/powerpoint/2010/main" val="12087313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8F25D2BF-40DD-4153-8CA3-FA72C0D116DE}" type="slidenum">
              <a:rPr lang="en-US" smtClean="0"/>
              <a:pPr/>
              <a:t>8</a:t>
            </a:fld>
            <a:endParaRPr lang="en-US"/>
          </a:p>
        </p:txBody>
      </p:sp>
      <p:pic>
        <p:nvPicPr>
          <p:cNvPr id="10" name="Content Placeholder 8"/>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47664" y="1196752"/>
            <a:ext cx="5688632" cy="4824536"/>
          </a:xfrm>
          <a:prstGeom prst="rect">
            <a:avLst/>
          </a:prstGeom>
        </p:spPr>
      </p:pic>
      <p:sp>
        <p:nvSpPr>
          <p:cNvPr id="11" name="Rectangle 10"/>
          <p:cNvSpPr>
            <a:spLocks noChangeArrowheads="1"/>
          </p:cNvSpPr>
          <p:nvPr/>
        </p:nvSpPr>
        <p:spPr bwMode="auto">
          <a:xfrm>
            <a:off x="5724128" y="2780928"/>
            <a:ext cx="1152128" cy="2448272"/>
          </a:xfrm>
          <a:prstGeom prst="rect">
            <a:avLst/>
          </a:prstGeom>
          <a:noFill/>
          <a:ln w="25400" algn="ctr">
            <a:solidFill>
              <a:srgbClr val="FF7C8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800" b="1">
                <a:solidFill>
                  <a:schemeClr val="tx1"/>
                </a:solidFill>
                <a:latin typeface="Arial" pitchFamily="34" charset="0"/>
                <a:cs typeface="Arial" pitchFamily="34" charset="0"/>
              </a:defRPr>
            </a:lvl1pPr>
            <a:lvl2pPr marL="742950" indent="-285750" eaLnBrk="0" hangingPunct="0">
              <a:spcBef>
                <a:spcPct val="20000"/>
              </a:spcBef>
              <a:buChar char="–"/>
              <a:defRPr sz="2600" i="1">
                <a:solidFill>
                  <a:schemeClr val="tx1"/>
                </a:solidFill>
                <a:latin typeface="Arial" pitchFamily="34" charset="0"/>
                <a:cs typeface="Arial" pitchFamily="34" charset="0"/>
              </a:defRPr>
            </a:lvl2pPr>
            <a:lvl3pPr marL="1143000" indent="-228600" eaLnBrk="0" hangingPunct="0">
              <a:spcBef>
                <a:spcPct val="20000"/>
              </a:spcBef>
              <a:buChar char="•"/>
              <a:defRPr sz="2200">
                <a:solidFill>
                  <a:schemeClr val="tx1"/>
                </a:solidFill>
                <a:latin typeface="Arial" pitchFamily="34" charset="0"/>
                <a:cs typeface="Arial" pitchFamily="34" charset="0"/>
              </a:defRPr>
            </a:lvl3pPr>
            <a:lvl4pPr marL="1600200" indent="-228600" eaLnBrk="0" hangingPunct="0">
              <a:spcBef>
                <a:spcPct val="20000"/>
              </a:spcBef>
              <a:buChar char="–"/>
              <a:defRPr>
                <a:solidFill>
                  <a:schemeClr val="tx1"/>
                </a:solidFill>
                <a:latin typeface="Arial" pitchFamily="34" charset="0"/>
                <a:cs typeface="Arial" pitchFamily="34" charset="0"/>
              </a:defRPr>
            </a:lvl4pPr>
            <a:lvl5pPr marL="2057400" indent="-228600" eaLnBrk="0" hangingPunct="0">
              <a:spcBef>
                <a:spcPct val="20000"/>
              </a:spcBef>
              <a:buChar char="»"/>
              <a:defRPr i="1">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i="1">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i="1">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i="1">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i="1">
                <a:solidFill>
                  <a:schemeClr val="tx1"/>
                </a:solidFill>
                <a:latin typeface="Arial" pitchFamily="34" charset="0"/>
                <a:cs typeface="Arial" pitchFamily="34" charset="0"/>
              </a:defRPr>
            </a:lvl9pPr>
          </a:lstStyle>
          <a:p>
            <a:pPr eaLnBrk="1" hangingPunct="1">
              <a:spcBef>
                <a:spcPct val="0"/>
              </a:spcBef>
              <a:buFontTx/>
              <a:buNone/>
            </a:pPr>
            <a:endParaRPr lang="en-US" altLang="en-US" sz="1800" b="0"/>
          </a:p>
        </p:txBody>
      </p:sp>
      <p:sp>
        <p:nvSpPr>
          <p:cNvPr id="9" name="Title 1"/>
          <p:cNvSpPr>
            <a:spLocks noGrp="1"/>
          </p:cNvSpPr>
          <p:nvPr>
            <p:ph type="title"/>
          </p:nvPr>
        </p:nvSpPr>
        <p:spPr/>
        <p:txBody>
          <a:bodyPr/>
          <a:lstStyle/>
          <a:p>
            <a:pPr lvl="0"/>
            <a:r>
              <a:rPr lang="en-GB" sz="2000" i="1" kern="1200" dirty="0" smtClean="0">
                <a:solidFill>
                  <a:schemeClr val="tx2">
                    <a:lumMod val="75000"/>
                  </a:schemeClr>
                </a:solidFill>
              </a:rPr>
              <a:t>Capacity </a:t>
            </a:r>
            <a:r>
              <a:rPr lang="en-GB" sz="2000" i="1" kern="1200" dirty="0">
                <a:solidFill>
                  <a:schemeClr val="tx2">
                    <a:lumMod val="75000"/>
                  </a:schemeClr>
                </a:solidFill>
              </a:rPr>
              <a:t>Building </a:t>
            </a:r>
            <a:r>
              <a:rPr lang="en-GB" sz="2000" i="1" kern="1200" dirty="0" smtClean="0">
                <a:solidFill>
                  <a:schemeClr val="tx2">
                    <a:lumMod val="75000"/>
                  </a:schemeClr>
                </a:solidFill>
              </a:rPr>
              <a:t>Mechanisms</a:t>
            </a:r>
            <a:r>
              <a:rPr lang="en-GB" sz="2000" kern="1200" dirty="0" smtClean="0">
                <a:solidFill>
                  <a:schemeClr val="tx2">
                    <a:lumMod val="75000"/>
                  </a:schemeClr>
                </a:solidFill>
              </a:rPr>
              <a:t>		</a:t>
            </a:r>
            <a:endParaRPr lang="en-IN" sz="2000" i="1" dirty="0"/>
          </a:p>
        </p:txBody>
      </p:sp>
      <p:sp>
        <p:nvSpPr>
          <p:cNvPr id="15" name="Rectangle 14"/>
          <p:cNvSpPr>
            <a:spLocks noChangeArrowheads="1"/>
          </p:cNvSpPr>
          <p:nvPr/>
        </p:nvSpPr>
        <p:spPr bwMode="auto">
          <a:xfrm>
            <a:off x="4427984" y="2780928"/>
            <a:ext cx="1152128" cy="2448272"/>
          </a:xfrm>
          <a:prstGeom prst="rect">
            <a:avLst/>
          </a:prstGeom>
          <a:noFill/>
          <a:ln w="25400" algn="ctr">
            <a:solidFill>
              <a:schemeClr val="bg1">
                <a:lumMod val="50000"/>
              </a:schemeClr>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800" b="1">
                <a:solidFill>
                  <a:schemeClr val="tx1"/>
                </a:solidFill>
                <a:latin typeface="Arial" pitchFamily="34" charset="0"/>
                <a:cs typeface="Arial" pitchFamily="34" charset="0"/>
              </a:defRPr>
            </a:lvl1pPr>
            <a:lvl2pPr marL="742950" indent="-285750" eaLnBrk="0" hangingPunct="0">
              <a:spcBef>
                <a:spcPct val="20000"/>
              </a:spcBef>
              <a:buChar char="–"/>
              <a:defRPr sz="2600" i="1">
                <a:solidFill>
                  <a:schemeClr val="tx1"/>
                </a:solidFill>
                <a:latin typeface="Arial" pitchFamily="34" charset="0"/>
                <a:cs typeface="Arial" pitchFamily="34" charset="0"/>
              </a:defRPr>
            </a:lvl2pPr>
            <a:lvl3pPr marL="1143000" indent="-228600" eaLnBrk="0" hangingPunct="0">
              <a:spcBef>
                <a:spcPct val="20000"/>
              </a:spcBef>
              <a:buChar char="•"/>
              <a:defRPr sz="2200">
                <a:solidFill>
                  <a:schemeClr val="tx1"/>
                </a:solidFill>
                <a:latin typeface="Arial" pitchFamily="34" charset="0"/>
                <a:cs typeface="Arial" pitchFamily="34" charset="0"/>
              </a:defRPr>
            </a:lvl3pPr>
            <a:lvl4pPr marL="1600200" indent="-228600" eaLnBrk="0" hangingPunct="0">
              <a:spcBef>
                <a:spcPct val="20000"/>
              </a:spcBef>
              <a:buChar char="–"/>
              <a:defRPr>
                <a:solidFill>
                  <a:schemeClr val="tx1"/>
                </a:solidFill>
                <a:latin typeface="Arial" pitchFamily="34" charset="0"/>
                <a:cs typeface="Arial" pitchFamily="34" charset="0"/>
              </a:defRPr>
            </a:lvl4pPr>
            <a:lvl5pPr marL="2057400" indent="-228600" eaLnBrk="0" hangingPunct="0">
              <a:spcBef>
                <a:spcPct val="20000"/>
              </a:spcBef>
              <a:buChar char="»"/>
              <a:defRPr i="1">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i="1">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i="1">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i="1">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i="1">
                <a:solidFill>
                  <a:schemeClr val="tx1"/>
                </a:solidFill>
                <a:latin typeface="Arial" pitchFamily="34" charset="0"/>
                <a:cs typeface="Arial" pitchFamily="34" charset="0"/>
              </a:defRPr>
            </a:lvl9pPr>
          </a:lstStyle>
          <a:p>
            <a:pPr eaLnBrk="1" hangingPunct="1">
              <a:spcBef>
                <a:spcPct val="0"/>
              </a:spcBef>
              <a:buFontTx/>
              <a:buNone/>
            </a:pPr>
            <a:endParaRPr lang="en-US" altLang="en-US" sz="1800" b="0"/>
          </a:p>
        </p:txBody>
      </p:sp>
      <p:sp>
        <p:nvSpPr>
          <p:cNvPr id="16" name="Rectangle 15"/>
          <p:cNvSpPr>
            <a:spLocks noChangeArrowheads="1"/>
          </p:cNvSpPr>
          <p:nvPr/>
        </p:nvSpPr>
        <p:spPr bwMode="auto">
          <a:xfrm>
            <a:off x="3131840" y="2780928"/>
            <a:ext cx="1152128" cy="2448272"/>
          </a:xfrm>
          <a:prstGeom prst="rect">
            <a:avLst/>
          </a:prstGeom>
          <a:noFill/>
          <a:ln w="25400" algn="ctr">
            <a:solidFill>
              <a:schemeClr val="tx2">
                <a:lumMod val="60000"/>
                <a:lumOff val="40000"/>
              </a:schemeClr>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800" b="1">
                <a:solidFill>
                  <a:schemeClr val="tx1"/>
                </a:solidFill>
                <a:latin typeface="Arial" pitchFamily="34" charset="0"/>
                <a:cs typeface="Arial" pitchFamily="34" charset="0"/>
              </a:defRPr>
            </a:lvl1pPr>
            <a:lvl2pPr marL="742950" indent="-285750" eaLnBrk="0" hangingPunct="0">
              <a:spcBef>
                <a:spcPct val="20000"/>
              </a:spcBef>
              <a:buChar char="–"/>
              <a:defRPr sz="2600" i="1">
                <a:solidFill>
                  <a:schemeClr val="tx1"/>
                </a:solidFill>
                <a:latin typeface="Arial" pitchFamily="34" charset="0"/>
                <a:cs typeface="Arial" pitchFamily="34" charset="0"/>
              </a:defRPr>
            </a:lvl2pPr>
            <a:lvl3pPr marL="1143000" indent="-228600" eaLnBrk="0" hangingPunct="0">
              <a:spcBef>
                <a:spcPct val="20000"/>
              </a:spcBef>
              <a:buChar char="•"/>
              <a:defRPr sz="2200">
                <a:solidFill>
                  <a:schemeClr val="tx1"/>
                </a:solidFill>
                <a:latin typeface="Arial" pitchFamily="34" charset="0"/>
                <a:cs typeface="Arial" pitchFamily="34" charset="0"/>
              </a:defRPr>
            </a:lvl3pPr>
            <a:lvl4pPr marL="1600200" indent="-228600" eaLnBrk="0" hangingPunct="0">
              <a:spcBef>
                <a:spcPct val="20000"/>
              </a:spcBef>
              <a:buChar char="–"/>
              <a:defRPr>
                <a:solidFill>
                  <a:schemeClr val="tx1"/>
                </a:solidFill>
                <a:latin typeface="Arial" pitchFamily="34" charset="0"/>
                <a:cs typeface="Arial" pitchFamily="34" charset="0"/>
              </a:defRPr>
            </a:lvl4pPr>
            <a:lvl5pPr marL="2057400" indent="-228600" eaLnBrk="0" hangingPunct="0">
              <a:spcBef>
                <a:spcPct val="20000"/>
              </a:spcBef>
              <a:buChar char="»"/>
              <a:defRPr i="1">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i="1">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i="1">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i="1">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i="1">
                <a:solidFill>
                  <a:schemeClr val="tx1"/>
                </a:solidFill>
                <a:latin typeface="Arial" pitchFamily="34" charset="0"/>
                <a:cs typeface="Arial" pitchFamily="34" charset="0"/>
              </a:defRPr>
            </a:lvl9pPr>
          </a:lstStyle>
          <a:p>
            <a:pPr eaLnBrk="1" hangingPunct="1">
              <a:spcBef>
                <a:spcPct val="0"/>
              </a:spcBef>
              <a:buFontTx/>
              <a:buNone/>
            </a:pPr>
            <a:endParaRPr lang="en-US" altLang="en-US" sz="1800" b="0"/>
          </a:p>
        </p:txBody>
      </p:sp>
      <p:sp>
        <p:nvSpPr>
          <p:cNvPr id="17" name="Rectangle 16"/>
          <p:cNvSpPr>
            <a:spLocks noChangeArrowheads="1"/>
          </p:cNvSpPr>
          <p:nvPr/>
        </p:nvSpPr>
        <p:spPr bwMode="auto">
          <a:xfrm>
            <a:off x="1907704" y="2780928"/>
            <a:ext cx="1152128" cy="2448272"/>
          </a:xfrm>
          <a:prstGeom prst="rect">
            <a:avLst/>
          </a:prstGeom>
          <a:noFill/>
          <a:ln w="25400" algn="ctr">
            <a:solidFill>
              <a:srgbClr val="00B05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800" b="1">
                <a:solidFill>
                  <a:schemeClr val="tx1"/>
                </a:solidFill>
                <a:latin typeface="Arial" pitchFamily="34" charset="0"/>
                <a:cs typeface="Arial" pitchFamily="34" charset="0"/>
              </a:defRPr>
            </a:lvl1pPr>
            <a:lvl2pPr marL="742950" indent="-285750" eaLnBrk="0" hangingPunct="0">
              <a:spcBef>
                <a:spcPct val="20000"/>
              </a:spcBef>
              <a:buChar char="–"/>
              <a:defRPr sz="2600" i="1">
                <a:solidFill>
                  <a:schemeClr val="tx1"/>
                </a:solidFill>
                <a:latin typeface="Arial" pitchFamily="34" charset="0"/>
                <a:cs typeface="Arial" pitchFamily="34" charset="0"/>
              </a:defRPr>
            </a:lvl2pPr>
            <a:lvl3pPr marL="1143000" indent="-228600" eaLnBrk="0" hangingPunct="0">
              <a:spcBef>
                <a:spcPct val="20000"/>
              </a:spcBef>
              <a:buChar char="•"/>
              <a:defRPr sz="2200">
                <a:solidFill>
                  <a:schemeClr val="tx1"/>
                </a:solidFill>
                <a:latin typeface="Arial" pitchFamily="34" charset="0"/>
                <a:cs typeface="Arial" pitchFamily="34" charset="0"/>
              </a:defRPr>
            </a:lvl3pPr>
            <a:lvl4pPr marL="1600200" indent="-228600" eaLnBrk="0" hangingPunct="0">
              <a:spcBef>
                <a:spcPct val="20000"/>
              </a:spcBef>
              <a:buChar char="–"/>
              <a:defRPr>
                <a:solidFill>
                  <a:schemeClr val="tx1"/>
                </a:solidFill>
                <a:latin typeface="Arial" pitchFamily="34" charset="0"/>
                <a:cs typeface="Arial" pitchFamily="34" charset="0"/>
              </a:defRPr>
            </a:lvl4pPr>
            <a:lvl5pPr marL="2057400" indent="-228600" eaLnBrk="0" hangingPunct="0">
              <a:spcBef>
                <a:spcPct val="20000"/>
              </a:spcBef>
              <a:buChar char="»"/>
              <a:defRPr i="1">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i="1">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i="1">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i="1">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i="1">
                <a:solidFill>
                  <a:schemeClr val="tx1"/>
                </a:solidFill>
                <a:latin typeface="Arial" pitchFamily="34" charset="0"/>
                <a:cs typeface="Arial" pitchFamily="34" charset="0"/>
              </a:defRPr>
            </a:lvl9pPr>
          </a:lstStyle>
          <a:p>
            <a:pPr eaLnBrk="1" hangingPunct="1">
              <a:spcBef>
                <a:spcPct val="0"/>
              </a:spcBef>
              <a:buFontTx/>
              <a:buNone/>
            </a:pPr>
            <a:endParaRPr lang="en-US" altLang="en-US" sz="1800" b="0"/>
          </a:p>
        </p:txBody>
      </p:sp>
    </p:spTree>
    <p:extLst>
      <p:ext uri="{BB962C8B-B14F-4D97-AF65-F5344CB8AC3E}">
        <p14:creationId xmlns:p14="http://schemas.microsoft.com/office/powerpoint/2010/main" val="72544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8F25D2BF-40DD-4153-8CA3-FA72C0D116DE}" type="slidenum">
              <a:rPr lang="en-US" smtClean="0"/>
              <a:pPr/>
              <a:t>9</a:t>
            </a:fld>
            <a:endParaRPr lang="en-US"/>
          </a:p>
        </p:txBody>
      </p:sp>
      <p:pic>
        <p:nvPicPr>
          <p:cNvPr id="10" name="Content Placeholder 8"/>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95936" y="1764736"/>
            <a:ext cx="4608512" cy="4328560"/>
          </a:xfrm>
          <a:prstGeom prst="rect">
            <a:avLst/>
          </a:prstGeom>
        </p:spPr>
      </p:pic>
      <p:sp>
        <p:nvSpPr>
          <p:cNvPr id="11" name="Rectangle 10"/>
          <p:cNvSpPr>
            <a:spLocks noChangeArrowheads="1"/>
          </p:cNvSpPr>
          <p:nvPr/>
        </p:nvSpPr>
        <p:spPr bwMode="auto">
          <a:xfrm>
            <a:off x="4227727" y="3068960"/>
            <a:ext cx="1152128" cy="2448272"/>
          </a:xfrm>
          <a:prstGeom prst="rect">
            <a:avLst/>
          </a:prstGeom>
          <a:noFill/>
          <a:ln w="25400" algn="ctr">
            <a:solidFill>
              <a:srgbClr val="00B05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800" b="1">
                <a:solidFill>
                  <a:schemeClr val="tx1"/>
                </a:solidFill>
                <a:latin typeface="Arial" pitchFamily="34" charset="0"/>
                <a:cs typeface="Arial" pitchFamily="34" charset="0"/>
              </a:defRPr>
            </a:lvl1pPr>
            <a:lvl2pPr marL="742950" indent="-285750" eaLnBrk="0" hangingPunct="0">
              <a:spcBef>
                <a:spcPct val="20000"/>
              </a:spcBef>
              <a:buChar char="–"/>
              <a:defRPr sz="2600" i="1">
                <a:solidFill>
                  <a:schemeClr val="tx1"/>
                </a:solidFill>
                <a:latin typeface="Arial" pitchFamily="34" charset="0"/>
                <a:cs typeface="Arial" pitchFamily="34" charset="0"/>
              </a:defRPr>
            </a:lvl2pPr>
            <a:lvl3pPr marL="1143000" indent="-228600" eaLnBrk="0" hangingPunct="0">
              <a:spcBef>
                <a:spcPct val="20000"/>
              </a:spcBef>
              <a:buChar char="•"/>
              <a:defRPr sz="2200">
                <a:solidFill>
                  <a:schemeClr val="tx1"/>
                </a:solidFill>
                <a:latin typeface="Arial" pitchFamily="34" charset="0"/>
                <a:cs typeface="Arial" pitchFamily="34" charset="0"/>
              </a:defRPr>
            </a:lvl3pPr>
            <a:lvl4pPr marL="1600200" indent="-228600" eaLnBrk="0" hangingPunct="0">
              <a:spcBef>
                <a:spcPct val="20000"/>
              </a:spcBef>
              <a:buChar char="–"/>
              <a:defRPr>
                <a:solidFill>
                  <a:schemeClr val="tx1"/>
                </a:solidFill>
                <a:latin typeface="Arial" pitchFamily="34" charset="0"/>
                <a:cs typeface="Arial" pitchFamily="34" charset="0"/>
              </a:defRPr>
            </a:lvl4pPr>
            <a:lvl5pPr marL="2057400" indent="-228600" eaLnBrk="0" hangingPunct="0">
              <a:spcBef>
                <a:spcPct val="20000"/>
              </a:spcBef>
              <a:buChar char="»"/>
              <a:defRPr i="1">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i="1">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i="1">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i="1">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i="1">
                <a:solidFill>
                  <a:schemeClr val="tx1"/>
                </a:solidFill>
                <a:latin typeface="Arial" pitchFamily="34" charset="0"/>
                <a:cs typeface="Arial" pitchFamily="34" charset="0"/>
              </a:defRPr>
            </a:lvl9pPr>
          </a:lstStyle>
          <a:p>
            <a:pPr eaLnBrk="1" hangingPunct="1">
              <a:spcBef>
                <a:spcPct val="0"/>
              </a:spcBef>
              <a:buFontTx/>
              <a:buNone/>
            </a:pPr>
            <a:endParaRPr lang="en-US" altLang="en-US" sz="1800" b="0"/>
          </a:p>
        </p:txBody>
      </p:sp>
      <p:sp>
        <p:nvSpPr>
          <p:cNvPr id="9" name="Title 1"/>
          <p:cNvSpPr>
            <a:spLocks noGrp="1"/>
          </p:cNvSpPr>
          <p:nvPr>
            <p:ph type="title"/>
          </p:nvPr>
        </p:nvSpPr>
        <p:spPr/>
        <p:txBody>
          <a:bodyPr/>
          <a:lstStyle/>
          <a:p>
            <a:pPr lvl="0"/>
            <a:r>
              <a:rPr lang="en-GB" sz="2000" i="1" dirty="0" smtClean="0"/>
              <a:t>Needs </a:t>
            </a:r>
            <a:r>
              <a:rPr lang="en-GB" sz="2000" i="1" dirty="0"/>
              <a:t>Assessment</a:t>
            </a:r>
            <a:endParaRPr lang="en-IN" sz="2000" i="1" dirty="0"/>
          </a:p>
        </p:txBody>
      </p:sp>
      <p:sp>
        <p:nvSpPr>
          <p:cNvPr id="13" name="Oval 12"/>
          <p:cNvSpPr/>
          <p:nvPr/>
        </p:nvSpPr>
        <p:spPr>
          <a:xfrm>
            <a:off x="1378969" y="1764736"/>
            <a:ext cx="1489518" cy="1520248"/>
          </a:xfrm>
          <a:prstGeom prst="ellipse">
            <a:avLst/>
          </a:prstGeom>
          <a:noFill/>
          <a:ln w="127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descr="T:\E&amp;T\NSNI Training Strategy\Strategy\Graphics\SAT process\SAT-process_highres.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915897"/>
            <a:ext cx="3888432" cy="3313303"/>
          </a:xfrm>
          <a:prstGeom prst="rect">
            <a:avLst/>
          </a:prstGeom>
          <a:noFill/>
          <a:ln>
            <a:noFill/>
          </a:ln>
        </p:spPr>
      </p:pic>
    </p:spTree>
    <p:extLst>
      <p:ext uri="{BB962C8B-B14F-4D97-AF65-F5344CB8AC3E}">
        <p14:creationId xmlns:p14="http://schemas.microsoft.com/office/powerpoint/2010/main" val="1973756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9.0&quot;&gt;&lt;object type=&quot;1&quot; unique_id=&quot;10001&quot;&gt;&lt;object type=&quot;2&quot; unique_id=&quot;10002&quot;&gt;&lt;object type=&quot;3&quot; unique_id=&quot;10003&quot;&gt;&lt;property id=&quot;20148&quot; value=&quot;5&quot;/&gt;&lt;property id=&quot;20300&quot; value=&quot;Slide 1 - &amp;quot;Topic 1  “Regulatory Approaches and their Implications” Core Set&amp;quot;&quot;/&gt;&lt;property id=&quot;20307&quot; value=&quot;256&quot;/&gt;&lt;/object&gt;&lt;object type=&quot;3&quot; unique_id=&quot;10004&quot;&gt;&lt;property id=&quot;20148&quot; value=&quot;5&quot;/&gt;&lt;property id=&quot;20300&quot; value=&quot;Slide 2 - &amp;quot;HEADINGS SUB HEADINGS&amp;quot;&quot;/&gt;&lt;property id=&quot;20307&quot; value=&quot;275&quot;/&gt;&lt;/object&gt;&lt;object type=&quot;3&quot; unique_id=&quot;10005&quot;&gt;&lt;property id=&quot;20148&quot; value=&quot;5&quot;/&gt;&lt;property id=&quot;20300&quot; value=&quot;Slide 3 - &amp;quot;HIGHLIGHTING WORDS&amp;quot;&quot;/&gt;&lt;property id=&quot;20307&quot; value=&quot;259&quot;/&gt;&lt;/object&gt;&lt;object type=&quot;3&quot; unique_id=&quot;10006&quot;&gt;&lt;property id=&quot;20148&quot; value=&quot;5&quot;/&gt;&lt;property id=&quot;20300&quot; value=&quot;Slide 4 - &amp;quot;SUB HEADINGS WITHIN MAIN TEXT BODY&amp;quot;&quot;/&gt;&lt;property id=&quot;20307&quot; value=&quot;260&quot;/&gt;&lt;/object&gt;&lt;object type=&quot;3&quot; unique_id=&quot;10007&quot;&gt;&lt;property id=&quot;20148&quot; value=&quot;5&quot;/&gt;&lt;property id=&quot;20300&quot; value=&quot;Slide 5 - &amp;quot;QUOTATIONS &amp;quot;&quot;/&gt;&lt;property id=&quot;20307&quot; value=&quot;262&quot;/&gt;&lt;/object&gt;&lt;object type=&quot;3&quot; unique_id=&quot;10008&quot;&gt;&lt;property id=&quot;20148&quot; value=&quot;5&quot;/&gt;&lt;property id=&quot;20300&quot; value=&quot;Slide 6 - &amp;quot;FOOTER &amp;amp; PAGE NUMBERS&amp;quot;&quot;/&gt;&lt;property id=&quot;20307&quot; value=&quot;258&quot;/&gt;&lt;/object&gt;&lt;object type=&quot;3&quot; unique_id=&quot;10009&quot;&gt;&lt;property id=&quot;20148&quot; value=&quot;5&quot;/&gt;&lt;property id=&quot;20300&quot; value=&quot;Slide 7 - &amp;quot;PICTURES/GRAPHICS&amp;quot;&quot;/&gt;&lt;property id=&quot;20307&quot; value=&quot;285&quot;/&gt;&lt;/object&gt;&lt;object type=&quot;3&quot; unique_id=&quot;10010&quot;&gt;&lt;property id=&quot;20148&quot; value=&quot;5&quot;/&gt;&lt;property id=&quot;20300&quot; value=&quot;Slide 9&quot;/&gt;&lt;property id=&quot;20307&quot; value=&quot;284&quot;/&gt;&lt;/object&gt;&lt;object type=&quot;3&quot; unique_id=&quot;10021&quot;&gt;&lt;property id=&quot;20148&quot; value=&quot;5&quot;/&gt;&lt;property id=&quot;20300&quot; value=&quot;Slide 8 - &amp;quot;CONTACT DETAILS&amp;quot;&quot;/&gt;&lt;property id=&quot;20307&quot; value=&quot;286&quot;/&gt;&lt;/object&gt;&lt;/object&gt;&lt;object type=&quot;8&quot; unique_id=&quot;10020&quot;&gt;&lt;/object&gt;&lt;/object&gt;&lt;/database&gt;"/>
  <p:tag name="SECTOMILLISECCONVERTED" val="1"/>
</p:tagLst>
</file>

<file path=ppt/theme/theme1.xml><?xml version="1.0" encoding="utf-8"?>
<a:theme xmlns:a="http://schemas.openxmlformats.org/drawingml/2006/main" name="Report on the implementation of the Training Strategy">
  <a:themeElements>
    <a:clrScheme name="">
      <a:dk1>
        <a:srgbClr val="000000"/>
      </a:dk1>
      <a:lt1>
        <a:srgbClr val="F9F0DF"/>
      </a:lt1>
      <a:dk2>
        <a:srgbClr val="003399"/>
      </a:dk2>
      <a:lt2>
        <a:srgbClr val="000000"/>
      </a:lt2>
      <a:accent1>
        <a:srgbClr val="99CCFF"/>
      </a:accent1>
      <a:accent2>
        <a:srgbClr val="8681B8"/>
      </a:accent2>
      <a:accent3>
        <a:srgbClr val="FBF6EC"/>
      </a:accent3>
      <a:accent4>
        <a:srgbClr val="000000"/>
      </a:accent4>
      <a:accent5>
        <a:srgbClr val="CAE2FF"/>
      </a:accent5>
      <a:accent6>
        <a:srgbClr val="7974A6"/>
      </a:accent6>
      <a:hlink>
        <a:srgbClr val="FCD3C1"/>
      </a:hlink>
      <a:folHlink>
        <a:srgbClr val="3366CC"/>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Report on the implementation of the Training Strategy</Template>
  <TotalTime>6377</TotalTime>
  <Words>1099</Words>
  <Application>Microsoft Office PowerPoint</Application>
  <PresentationFormat>On-screen Show (4:3)</PresentationFormat>
  <Paragraphs>203</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Report on the implementation of the Training Strategy</vt:lpstr>
      <vt:lpstr>  IAEA Strategic Approach to Capacity Building in Nuclear Safety  Steering Committee on Regulatory Capacity Building and Knowledge Management (SC)       </vt:lpstr>
      <vt:lpstr>CONTENT</vt:lpstr>
      <vt:lpstr> Concept and Principles </vt:lpstr>
      <vt:lpstr>  1. Strategy E&amp;T in NS until 2020     History         </vt:lpstr>
      <vt:lpstr>            </vt:lpstr>
      <vt:lpstr>Integrated: organsational, national, regional, international </vt:lpstr>
      <vt:lpstr>    Main components  </vt:lpstr>
      <vt:lpstr>Capacity Building Mechanisms  </vt:lpstr>
      <vt:lpstr>Needs Assessment</vt:lpstr>
      <vt:lpstr> </vt:lpstr>
      <vt:lpstr>4Q Knowledge Mapping: Identifying  Competence Needs  Systematic Assessment of Competence Needs (SARCoN)</vt:lpstr>
      <vt:lpstr>Filling the Gaps: sustainability</vt:lpstr>
      <vt:lpstr>Filling the Gaps: sustainability and training providers Specialised courses, self study e learning in all areas of safety &amp; security</vt:lpstr>
      <vt:lpstr>PowerPoint Presentation</vt:lpstr>
      <vt:lpstr>IAEA Steering Committee on Regulatory Capacity Building and Knowledge Management</vt:lpstr>
      <vt:lpstr>PowerPoint Presentation</vt:lpstr>
      <vt:lpstr>Achievements of the Steering Committee</vt:lpstr>
      <vt:lpstr> Education and Training Topical Group of the Asian nuclear Safety Network  </vt:lpstr>
      <vt:lpstr>Strategic Approach Assessment of Activities Breakdown per component of the Strategic Approach</vt:lpstr>
      <vt:lpstr>Strategic Approach Assessment of CB mechanisms Breakdown per component of the Strategic Approach</vt:lpstr>
      <vt:lpstr>Strategic Approach Assessment Breakdown per Region</vt:lpstr>
      <vt:lpstr>Strategic Approach Assessment:  Member States Implementation and Needs Survey </vt:lpstr>
      <vt:lpstr>IAEA Safety Standards, Safety Documents</vt:lpstr>
      <vt:lpstr>PowerPoint Presentation</vt:lpstr>
      <vt:lpstr>PowerPoint Presentation</vt:lpstr>
    </vt:vector>
  </TitlesOfParts>
  <Company>IAEA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Topic 1  “Regulatory Approaches and their Implications” Core Set</dc:title>
  <dc:creator>GIL MARTIN, Jose</dc:creator>
  <cp:lastModifiedBy>MORACHO RAMIREZ, Maria Josefa</cp:lastModifiedBy>
  <cp:revision>166</cp:revision>
  <cp:lastPrinted>2015-10-28T07:55:14Z</cp:lastPrinted>
  <dcterms:created xsi:type="dcterms:W3CDTF">2014-04-22T07:28:36Z</dcterms:created>
  <dcterms:modified xsi:type="dcterms:W3CDTF">2015-10-28T08:56:54Z</dcterms:modified>
</cp:coreProperties>
</file>