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5" r:id="rId1"/>
  </p:sldMasterIdLst>
  <p:notesMasterIdLst>
    <p:notesMasterId r:id="rId25"/>
  </p:notesMasterIdLst>
  <p:handoutMasterIdLst>
    <p:handoutMasterId r:id="rId26"/>
  </p:handoutMasterIdLst>
  <p:sldIdLst>
    <p:sldId id="377" r:id="rId2"/>
    <p:sldId id="633" r:id="rId3"/>
    <p:sldId id="820" r:id="rId4"/>
    <p:sldId id="659" r:id="rId5"/>
    <p:sldId id="814" r:id="rId6"/>
    <p:sldId id="815" r:id="rId7"/>
    <p:sldId id="788" r:id="rId8"/>
    <p:sldId id="819" r:id="rId9"/>
    <p:sldId id="687" r:id="rId10"/>
    <p:sldId id="709" r:id="rId11"/>
    <p:sldId id="793" r:id="rId12"/>
    <p:sldId id="825" r:id="rId13"/>
    <p:sldId id="792" r:id="rId14"/>
    <p:sldId id="799" r:id="rId15"/>
    <p:sldId id="826" r:id="rId16"/>
    <p:sldId id="800" r:id="rId17"/>
    <p:sldId id="822" r:id="rId18"/>
    <p:sldId id="823" r:id="rId19"/>
    <p:sldId id="824" r:id="rId20"/>
    <p:sldId id="827" r:id="rId21"/>
    <p:sldId id="821" r:id="rId22"/>
    <p:sldId id="766" r:id="rId23"/>
    <p:sldId id="275" r:id="rId24"/>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DE6"/>
    <a:srgbClr val="D0B9FF"/>
    <a:srgbClr val="9966FF"/>
    <a:srgbClr val="D1D1D1"/>
    <a:srgbClr val="FF9BCD"/>
    <a:srgbClr val="D27D00"/>
    <a:srgbClr val="FF5DAE"/>
    <a:srgbClr val="CC0066"/>
    <a:srgbClr val="003399"/>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66" autoAdjust="0"/>
    <p:restoredTop sz="94434" autoAdjust="0"/>
  </p:normalViewPr>
  <p:slideViewPr>
    <p:cSldViewPr>
      <p:cViewPr varScale="1">
        <p:scale>
          <a:sx n="71" d="100"/>
          <a:sy n="71" d="100"/>
        </p:scale>
        <p:origin x="1602"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09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1" Type="http://schemas.openxmlformats.org/officeDocument/2006/relationships/image" Target="../media/image6.png"/></Relationships>
</file>

<file path=ppt/diagrams/_rels/drawing1.xml.rels><?xml version="1.0" encoding="UTF-8" standalone="yes"?>
<Relationships xmlns="http://schemas.openxmlformats.org/package/2006/relationships"><Relationship Id="rId1"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8DF9998-B5F4-426F-B58F-92B234835038}" type="doc">
      <dgm:prSet loTypeId="urn:microsoft.com/office/officeart/2005/8/layout/arrow2" loCatId="process" qsTypeId="urn:microsoft.com/office/officeart/2005/8/quickstyle/simple4" qsCatId="simple" csTypeId="urn:microsoft.com/office/officeart/2005/8/colors/accent1_2" csCatId="accent1" phldr="1"/>
      <dgm:spPr/>
      <dgm:t>
        <a:bodyPr/>
        <a:lstStyle/>
        <a:p>
          <a:endParaRPr lang="en-US"/>
        </a:p>
      </dgm:t>
    </dgm:pt>
    <dgm:pt modelId="{75BC7A9D-2103-4156-A0BD-F9885855F939}">
      <dgm:prSet phldrT="[Text]" custT="1"/>
      <dgm:spPr/>
      <dgm:t>
        <a:bodyPr/>
        <a:lstStyle/>
        <a:p>
          <a:pPr algn="ctr"/>
          <a:r>
            <a:rPr lang="en-US" sz="1200" b="1" dirty="0" smtClean="0">
              <a:solidFill>
                <a:srgbClr val="FF0000"/>
              </a:solidFill>
              <a:latin typeface="Arial Narrow" pitchFamily="34" charset="0"/>
              <a:cs typeface="Times New Roman" pitchFamily="18" charset="0"/>
            </a:rPr>
            <a:t>December 2009</a:t>
          </a:r>
        </a:p>
        <a:p>
          <a:pPr algn="l"/>
          <a:r>
            <a:rPr lang="en-US" sz="1200" b="1" dirty="0" smtClean="0">
              <a:latin typeface="Arial Narrow" pitchFamily="34" charset="0"/>
              <a:cs typeface="Times New Roman" pitchFamily="18" charset="0"/>
            </a:rPr>
            <a:t>MOU on cooperation in the first NPP in Vietnam territory between EVN &amp; ROSATOM</a:t>
          </a:r>
          <a:endParaRPr lang="en-US" sz="1200" b="1" dirty="0"/>
        </a:p>
      </dgm:t>
    </dgm:pt>
    <dgm:pt modelId="{408BD1BA-1DEB-43C4-958D-84CC1376D6B3}" type="parTrans" cxnId="{A722242D-A247-4BC7-A5B8-889D7BABF5D3}">
      <dgm:prSet/>
      <dgm:spPr/>
      <dgm:t>
        <a:bodyPr/>
        <a:lstStyle/>
        <a:p>
          <a:endParaRPr lang="en-US"/>
        </a:p>
      </dgm:t>
    </dgm:pt>
    <dgm:pt modelId="{0AB1F8F1-0CBD-41F3-9274-21D6EB79C3DE}" type="sibTrans" cxnId="{A722242D-A247-4BC7-A5B8-889D7BABF5D3}">
      <dgm:prSet/>
      <dgm:spPr/>
      <dgm:t>
        <a:bodyPr/>
        <a:lstStyle/>
        <a:p>
          <a:endParaRPr lang="en-US"/>
        </a:p>
      </dgm:t>
    </dgm:pt>
    <dgm:pt modelId="{F3DC5C20-F1F3-4638-9E05-2A9DEA067C09}">
      <dgm:prSet phldrT="[Text]" custT="1"/>
      <dgm:spPr/>
      <dgm:t>
        <a:bodyPr/>
        <a:lstStyle/>
        <a:p>
          <a:pPr algn="ctr"/>
          <a:r>
            <a:rPr lang="en-US" sz="1200" b="1" dirty="0" smtClean="0">
              <a:solidFill>
                <a:srgbClr val="FF0000"/>
              </a:solidFill>
              <a:latin typeface="Arial Narrow" pitchFamily="34" charset="0"/>
              <a:cs typeface="Times New Roman" pitchFamily="18" charset="0"/>
            </a:rPr>
            <a:t>October, 2010 </a:t>
          </a:r>
        </a:p>
        <a:p>
          <a:pPr algn="just"/>
          <a:r>
            <a:rPr lang="en-US" sz="1200" b="1" i="0" dirty="0" smtClean="0">
              <a:latin typeface="Arial Narrow" pitchFamily="34" charset="0"/>
              <a:cs typeface="Times New Roman" pitchFamily="18" charset="0"/>
            </a:rPr>
            <a:t>The Inter-Governmental Agreement on cooperation in construction of </a:t>
          </a:r>
          <a:r>
            <a:rPr lang="en-US" sz="1200" b="1" i="0" dirty="0" err="1" smtClean="0">
              <a:latin typeface="Arial Narrow" pitchFamily="34" charset="0"/>
              <a:cs typeface="Times New Roman" pitchFamily="18" charset="0"/>
            </a:rPr>
            <a:t>Ninh</a:t>
          </a:r>
          <a:r>
            <a:rPr lang="en-US" sz="1200" b="1" i="0" dirty="0" smtClean="0">
              <a:latin typeface="Arial Narrow" pitchFamily="34" charset="0"/>
              <a:cs typeface="Times New Roman" pitchFamily="18" charset="0"/>
            </a:rPr>
            <a:t> </a:t>
          </a:r>
          <a:r>
            <a:rPr lang="en-US" sz="1200" b="1" i="0" dirty="0" err="1" smtClean="0">
              <a:latin typeface="Arial Narrow" pitchFamily="34" charset="0"/>
              <a:cs typeface="Times New Roman" pitchFamily="18" charset="0"/>
            </a:rPr>
            <a:t>Thuan</a:t>
          </a:r>
          <a:r>
            <a:rPr lang="en-US" sz="1200" b="1" i="0" dirty="0" smtClean="0">
              <a:latin typeface="Arial Narrow" pitchFamily="34" charset="0"/>
              <a:cs typeface="Times New Roman" pitchFamily="18" charset="0"/>
            </a:rPr>
            <a:t> 1 NPP between Government of Vietnam and Government of Russia Federation</a:t>
          </a:r>
        </a:p>
      </dgm:t>
    </dgm:pt>
    <dgm:pt modelId="{B52E77FD-2A59-4191-AAF0-32AC46CDD861}" type="parTrans" cxnId="{06098BC5-4607-4623-93EB-FFDA3568EBF5}">
      <dgm:prSet/>
      <dgm:spPr/>
      <dgm:t>
        <a:bodyPr/>
        <a:lstStyle/>
        <a:p>
          <a:endParaRPr lang="en-US"/>
        </a:p>
      </dgm:t>
    </dgm:pt>
    <dgm:pt modelId="{C5461A77-E41D-45D4-BCBE-CE30D52944E9}" type="sibTrans" cxnId="{06098BC5-4607-4623-93EB-FFDA3568EBF5}">
      <dgm:prSet/>
      <dgm:spPr/>
      <dgm:t>
        <a:bodyPr/>
        <a:lstStyle/>
        <a:p>
          <a:endParaRPr lang="en-US"/>
        </a:p>
      </dgm:t>
    </dgm:pt>
    <dgm:pt modelId="{B3D3D439-9C78-4ECE-9685-BB82414CAF0C}">
      <dgm:prSet phldrT="[Text]" custT="1"/>
      <dgm:spPr/>
      <dgm:t>
        <a:bodyPr/>
        <a:lstStyle/>
        <a:p>
          <a:pPr algn="ctr"/>
          <a:r>
            <a:rPr lang="en-US" sz="1200" b="1" dirty="0" smtClean="0">
              <a:solidFill>
                <a:srgbClr val="FF0000"/>
              </a:solidFill>
              <a:latin typeface="Arial Narrow" pitchFamily="34" charset="0"/>
              <a:cs typeface="Times New Roman" pitchFamily="18" charset="0"/>
            </a:rPr>
            <a:t>November</a:t>
          </a:r>
          <a:r>
            <a:rPr lang="en-US" sz="1600" b="1" i="0" dirty="0" smtClean="0">
              <a:solidFill>
                <a:srgbClr val="FF0000"/>
              </a:solidFill>
              <a:latin typeface="Lucida Sans Unicode" pitchFamily="34" charset="0"/>
              <a:cs typeface="Lucida Sans Unicode" pitchFamily="34" charset="0"/>
            </a:rPr>
            <a:t>, </a:t>
          </a:r>
          <a:r>
            <a:rPr lang="en-US" sz="1200" b="1" dirty="0" smtClean="0">
              <a:solidFill>
                <a:srgbClr val="FF0000"/>
              </a:solidFill>
              <a:latin typeface="Arial Narrow" pitchFamily="34" charset="0"/>
              <a:cs typeface="Times New Roman" pitchFamily="18" charset="0"/>
            </a:rPr>
            <a:t>2011</a:t>
          </a:r>
        </a:p>
        <a:p>
          <a:pPr algn="just"/>
          <a:r>
            <a:rPr lang="en-US" sz="1200" b="1" dirty="0" smtClean="0">
              <a:latin typeface="Arial Narrow" pitchFamily="34" charset="0"/>
              <a:cs typeface="Times New Roman" pitchFamily="18" charset="0"/>
            </a:rPr>
            <a:t>Contract for the development of Site Approval Dossier and FS of </a:t>
          </a:r>
          <a:r>
            <a:rPr lang="en-US" sz="1200" b="1" dirty="0" err="1" smtClean="0">
              <a:latin typeface="Arial Narrow" pitchFamily="34" charset="0"/>
              <a:cs typeface="Times New Roman" pitchFamily="18" charset="0"/>
            </a:rPr>
            <a:t>Ninh</a:t>
          </a:r>
          <a:r>
            <a:rPr lang="en-US" sz="1200" b="1" dirty="0" smtClean="0">
              <a:latin typeface="Arial Narrow" pitchFamily="34" charset="0"/>
              <a:cs typeface="Times New Roman" pitchFamily="18" charset="0"/>
            </a:rPr>
            <a:t> </a:t>
          </a:r>
          <a:r>
            <a:rPr lang="en-US" sz="1200" b="1" dirty="0" err="1" smtClean="0">
              <a:latin typeface="Arial Narrow" pitchFamily="34" charset="0"/>
              <a:cs typeface="Times New Roman" pitchFamily="18" charset="0"/>
            </a:rPr>
            <a:t>Thuan</a:t>
          </a:r>
          <a:r>
            <a:rPr lang="en-US" sz="1200" b="1" dirty="0" smtClean="0">
              <a:latin typeface="Arial Narrow" pitchFamily="34" charset="0"/>
              <a:cs typeface="Times New Roman" pitchFamily="18" charset="0"/>
            </a:rPr>
            <a:t> 1 NPP project</a:t>
          </a:r>
        </a:p>
        <a:p>
          <a:pPr algn="l"/>
          <a:r>
            <a:rPr lang="en-US" sz="1200" b="1" dirty="0" smtClean="0">
              <a:latin typeface="Arial Narrow" pitchFamily="34" charset="0"/>
              <a:cs typeface="Times New Roman" pitchFamily="18" charset="0"/>
            </a:rPr>
            <a:t>Agreement on financing </a:t>
          </a:r>
          <a:r>
            <a:rPr lang="en-US" sz="1200" b="1" i="0" dirty="0" smtClean="0">
              <a:latin typeface="Arial Narrow" pitchFamily="34" charset="0"/>
            </a:rPr>
            <a:t>for development of site approval dossier and feasibility study of </a:t>
          </a:r>
          <a:r>
            <a:rPr lang="en-US" sz="1200" b="1" i="0" dirty="0" err="1" smtClean="0">
              <a:latin typeface="Arial Narrow" pitchFamily="34" charset="0"/>
            </a:rPr>
            <a:t>Ninh</a:t>
          </a:r>
          <a:r>
            <a:rPr lang="en-US" sz="1200" b="1" i="0" dirty="0" smtClean="0">
              <a:latin typeface="Arial Narrow" pitchFamily="34" charset="0"/>
            </a:rPr>
            <a:t> </a:t>
          </a:r>
          <a:r>
            <a:rPr lang="en-US" sz="1200" b="1" i="0" dirty="0" err="1" smtClean="0">
              <a:latin typeface="Arial Narrow" pitchFamily="34" charset="0"/>
            </a:rPr>
            <a:t>Thuan</a:t>
          </a:r>
          <a:r>
            <a:rPr lang="en-US" sz="1200" b="1" i="0" dirty="0" smtClean="0">
              <a:latin typeface="Arial Narrow" pitchFamily="34" charset="0"/>
            </a:rPr>
            <a:t> 1 NPP project.</a:t>
          </a:r>
          <a:endParaRPr lang="en-US" sz="1200" b="1" i="0" dirty="0" smtClean="0">
            <a:latin typeface="Arial Narrow" pitchFamily="34" charset="0"/>
            <a:cs typeface="Times New Roman" pitchFamily="18" charset="0"/>
          </a:endParaRPr>
        </a:p>
        <a:p>
          <a:pPr algn="l"/>
          <a:r>
            <a:rPr lang="en-US" sz="1200" b="1" dirty="0" smtClean="0">
              <a:latin typeface="Arial Narrow" pitchFamily="34" charset="0"/>
              <a:cs typeface="Times New Roman" pitchFamily="18" charset="0"/>
            </a:rPr>
            <a:t>State  Export Credit Agreement between the Government of Vietnam and the Government of the Russian Federation.</a:t>
          </a:r>
        </a:p>
        <a:p>
          <a:pPr algn="l"/>
          <a:endParaRPr lang="en-US" sz="1200" b="1" dirty="0" smtClean="0">
            <a:latin typeface="Arial Narrow" pitchFamily="34" charset="0"/>
            <a:cs typeface="Times New Roman" pitchFamily="18" charset="0"/>
          </a:endParaRPr>
        </a:p>
      </dgm:t>
    </dgm:pt>
    <dgm:pt modelId="{2503C170-05CF-4D3B-8DC1-E8C78A66BD50}" type="parTrans" cxnId="{A99175AA-BDC4-478B-8F1A-A8071E56EB68}">
      <dgm:prSet/>
      <dgm:spPr/>
      <dgm:t>
        <a:bodyPr/>
        <a:lstStyle/>
        <a:p>
          <a:endParaRPr lang="en-US"/>
        </a:p>
      </dgm:t>
    </dgm:pt>
    <dgm:pt modelId="{98560F09-B1C9-4221-85DC-C1E03385C729}" type="sibTrans" cxnId="{A99175AA-BDC4-478B-8F1A-A8071E56EB68}">
      <dgm:prSet/>
      <dgm:spPr/>
      <dgm:t>
        <a:bodyPr/>
        <a:lstStyle/>
        <a:p>
          <a:endParaRPr lang="en-US"/>
        </a:p>
      </dgm:t>
    </dgm:pt>
    <dgm:pt modelId="{6A000F83-A9D5-456A-AD60-10963DE8AFD3}">
      <dgm:prSet phldrT="[Text]" custT="1"/>
      <dgm:spPr/>
      <dgm:t>
        <a:bodyPr/>
        <a:lstStyle/>
        <a:p>
          <a:pPr algn="l"/>
          <a:r>
            <a:rPr lang="en-US" sz="1200" b="1" dirty="0" smtClean="0">
              <a:solidFill>
                <a:srgbClr val="0000FF"/>
              </a:solidFill>
              <a:latin typeface="Arial Narrow" pitchFamily="34" charset="0"/>
              <a:cs typeface="Lucida Sans Unicode" pitchFamily="34" charset="0"/>
            </a:rPr>
            <a:t>Completion of Site  I</a:t>
          </a:r>
          <a:r>
            <a:rPr lang="en-US" sz="1200" b="1" noProof="0" dirty="0" err="1" smtClean="0">
              <a:solidFill>
                <a:srgbClr val="0000FF"/>
              </a:solidFill>
              <a:latin typeface="Arial Narrow" pitchFamily="34" charset="0"/>
              <a:cs typeface="Lucida Sans Unicode" pitchFamily="34" charset="0"/>
            </a:rPr>
            <a:t>nvestigation</a:t>
          </a:r>
          <a:r>
            <a:rPr lang="en-US" sz="1200" b="1" noProof="0" dirty="0" smtClean="0">
              <a:solidFill>
                <a:srgbClr val="0000FF"/>
              </a:solidFill>
              <a:latin typeface="Arial Narrow" pitchFamily="34" charset="0"/>
              <a:cs typeface="Lucida Sans Unicode" pitchFamily="34" charset="0"/>
            </a:rPr>
            <a:t> and study on field </a:t>
          </a:r>
          <a:r>
            <a:rPr lang="en-US" sz="1200" b="1" dirty="0" smtClean="0">
              <a:solidFill>
                <a:srgbClr val="0000FF"/>
              </a:solidFill>
              <a:latin typeface="Arial Narrow" pitchFamily="34" charset="0"/>
              <a:cs typeface="Lucida Sans Unicode" pitchFamily="34" charset="0"/>
            </a:rPr>
            <a:t>for </a:t>
          </a:r>
          <a:r>
            <a:rPr lang="en-US" sz="1200" b="1" dirty="0" err="1" smtClean="0">
              <a:solidFill>
                <a:srgbClr val="0000FF"/>
              </a:solidFill>
              <a:latin typeface="Arial Narrow" pitchFamily="34" charset="0"/>
              <a:cs typeface="Lucida Sans Unicode" pitchFamily="34" charset="0"/>
            </a:rPr>
            <a:t>Ninh</a:t>
          </a:r>
          <a:r>
            <a:rPr lang="en-US" sz="1200" b="1" dirty="0" smtClean="0">
              <a:solidFill>
                <a:srgbClr val="0000FF"/>
              </a:solidFill>
              <a:latin typeface="Arial Narrow" pitchFamily="34" charset="0"/>
              <a:cs typeface="Lucida Sans Unicode" pitchFamily="34" charset="0"/>
            </a:rPr>
            <a:t> </a:t>
          </a:r>
          <a:r>
            <a:rPr lang="en-US" sz="1200" b="1" dirty="0" err="1" smtClean="0">
              <a:solidFill>
                <a:srgbClr val="0000FF"/>
              </a:solidFill>
              <a:latin typeface="Arial Narrow" pitchFamily="34" charset="0"/>
              <a:cs typeface="Lucida Sans Unicode" pitchFamily="34" charset="0"/>
            </a:rPr>
            <a:t>Thuan</a:t>
          </a:r>
          <a:r>
            <a:rPr lang="en-US" sz="1200" b="1" dirty="0" smtClean="0">
              <a:solidFill>
                <a:srgbClr val="0000FF"/>
              </a:solidFill>
              <a:latin typeface="Arial Narrow" pitchFamily="34" charset="0"/>
              <a:cs typeface="Lucida Sans Unicode" pitchFamily="34" charset="0"/>
            </a:rPr>
            <a:t> 1 NPP project </a:t>
          </a:r>
          <a:endParaRPr lang="en-US" sz="1200" b="1" dirty="0">
            <a:solidFill>
              <a:srgbClr val="0000FF"/>
            </a:solidFill>
            <a:latin typeface="Arial Narrow" pitchFamily="34" charset="0"/>
          </a:endParaRPr>
        </a:p>
      </dgm:t>
    </dgm:pt>
    <dgm:pt modelId="{990D46E3-0E6E-47A1-9AF2-5D9530B56ECB}" type="parTrans" cxnId="{D919B664-1107-4700-8035-901F16C204B0}">
      <dgm:prSet/>
      <dgm:spPr/>
      <dgm:t>
        <a:bodyPr/>
        <a:lstStyle/>
        <a:p>
          <a:endParaRPr lang="en-US"/>
        </a:p>
      </dgm:t>
    </dgm:pt>
    <dgm:pt modelId="{190D0294-F92E-40E6-89E6-4DE61AC3B0CC}" type="sibTrans" cxnId="{D919B664-1107-4700-8035-901F16C204B0}">
      <dgm:prSet/>
      <dgm:spPr/>
      <dgm:t>
        <a:bodyPr/>
        <a:lstStyle/>
        <a:p>
          <a:endParaRPr lang="en-US"/>
        </a:p>
      </dgm:t>
    </dgm:pt>
    <dgm:pt modelId="{E6319DC7-AE51-4ECB-BC40-B8F3969839BF}">
      <dgm:prSet/>
      <dgm:spPr/>
      <dgm:t>
        <a:bodyPr/>
        <a:lstStyle/>
        <a:p>
          <a:endParaRPr lang="en-US" dirty="0"/>
        </a:p>
      </dgm:t>
    </dgm:pt>
    <dgm:pt modelId="{27FE2663-3EF1-4B60-8FF3-8F785F923E65}" type="sibTrans" cxnId="{6D4092A2-CDD4-4B57-9068-3CCC50B65B99}">
      <dgm:prSet/>
      <dgm:spPr/>
      <dgm:t>
        <a:bodyPr/>
        <a:lstStyle/>
        <a:p>
          <a:endParaRPr lang="en-US"/>
        </a:p>
      </dgm:t>
    </dgm:pt>
    <dgm:pt modelId="{4811415B-B9F2-4DA5-B461-C4674BD5B786}" type="parTrans" cxnId="{6D4092A2-CDD4-4B57-9068-3CCC50B65B99}">
      <dgm:prSet/>
      <dgm:spPr/>
      <dgm:t>
        <a:bodyPr/>
        <a:lstStyle/>
        <a:p>
          <a:endParaRPr lang="en-US"/>
        </a:p>
      </dgm:t>
    </dgm:pt>
    <dgm:pt modelId="{C34A7B33-4F33-44EE-BE9B-E92FC99DB498}">
      <dgm:prSet phldrT="[Text]" custScaleY="24273" custLinFactNeighborX="-51073" custLinFactNeighborY="-73733"/>
      <dgm:spPr/>
      <dgm:t>
        <a:bodyPr/>
        <a:lstStyle/>
        <a:p>
          <a:endParaRPr lang="en-US"/>
        </a:p>
      </dgm:t>
    </dgm:pt>
    <dgm:pt modelId="{FB82E293-DDBA-49F1-8825-8071B0104813}" type="parTrans" cxnId="{59834BCC-93A0-48B3-985D-A746EDF270BC}">
      <dgm:prSet/>
      <dgm:spPr/>
      <dgm:t>
        <a:bodyPr/>
        <a:lstStyle/>
        <a:p>
          <a:endParaRPr lang="en-US"/>
        </a:p>
      </dgm:t>
    </dgm:pt>
    <dgm:pt modelId="{B0B20C43-A37E-4B61-A306-F09FE1DDAA77}" type="sibTrans" cxnId="{59834BCC-93A0-48B3-985D-A746EDF270BC}">
      <dgm:prSet/>
      <dgm:spPr/>
      <dgm:t>
        <a:bodyPr/>
        <a:lstStyle/>
        <a:p>
          <a:endParaRPr lang="en-US"/>
        </a:p>
      </dgm:t>
    </dgm:pt>
    <dgm:pt modelId="{48180ED5-3E37-48A9-B88A-0C7919D69279}">
      <dgm:prSet phldrT="[Text]" custScaleX="107526" custLinFactNeighborX="-20750" custLinFactNeighborY="-761"/>
      <dgm:spPr/>
      <dgm:t>
        <a:bodyPr/>
        <a:lstStyle/>
        <a:p>
          <a:endParaRPr lang="en-US"/>
        </a:p>
      </dgm:t>
    </dgm:pt>
    <dgm:pt modelId="{A9259704-E0B8-4854-AA08-353016447A8E}" type="parTrans" cxnId="{ECC32699-4BA7-456E-816A-23CA2C2ED772}">
      <dgm:prSet/>
      <dgm:spPr/>
      <dgm:t>
        <a:bodyPr/>
        <a:lstStyle/>
        <a:p>
          <a:endParaRPr lang="en-US"/>
        </a:p>
      </dgm:t>
    </dgm:pt>
    <dgm:pt modelId="{B1C76D0D-C28D-4354-8F09-B46C57E09B50}" type="sibTrans" cxnId="{ECC32699-4BA7-456E-816A-23CA2C2ED772}">
      <dgm:prSet/>
      <dgm:spPr/>
      <dgm:t>
        <a:bodyPr/>
        <a:lstStyle/>
        <a:p>
          <a:endParaRPr lang="en-US"/>
        </a:p>
      </dgm:t>
    </dgm:pt>
    <dgm:pt modelId="{595C5AD2-516F-46A6-9623-DFF8796753AF}">
      <dgm:prSet phldrT="[Text]" custScaleX="107526" custLinFactNeighborX="-20750" custLinFactNeighborY="-761"/>
      <dgm:spPr/>
      <dgm:t>
        <a:bodyPr/>
        <a:lstStyle/>
        <a:p>
          <a:endParaRPr lang="en-US"/>
        </a:p>
      </dgm:t>
    </dgm:pt>
    <dgm:pt modelId="{2FA0A29F-420D-437C-9B59-E255B6CDB977}" type="parTrans" cxnId="{6E9C6F11-D127-4ACA-821C-DDD7BD991190}">
      <dgm:prSet/>
      <dgm:spPr/>
      <dgm:t>
        <a:bodyPr/>
        <a:lstStyle/>
        <a:p>
          <a:endParaRPr lang="en-US"/>
        </a:p>
      </dgm:t>
    </dgm:pt>
    <dgm:pt modelId="{680706EA-0403-4EFA-8358-2D204FA00D2A}" type="sibTrans" cxnId="{6E9C6F11-D127-4ACA-821C-DDD7BD991190}">
      <dgm:prSet/>
      <dgm:spPr/>
      <dgm:t>
        <a:bodyPr/>
        <a:lstStyle/>
        <a:p>
          <a:endParaRPr lang="en-US"/>
        </a:p>
      </dgm:t>
    </dgm:pt>
    <dgm:pt modelId="{6D98F473-A0EB-4B32-8183-720D49C0688D}">
      <dgm:prSet phldrT="[Text]" custScaleY="24273" custLinFactNeighborX="-51073" custLinFactNeighborY="-73733"/>
      <dgm:spPr/>
      <dgm:t>
        <a:bodyPr/>
        <a:lstStyle/>
        <a:p>
          <a:endParaRPr lang="en-US"/>
        </a:p>
      </dgm:t>
    </dgm:pt>
    <dgm:pt modelId="{546A50FF-CB4B-429C-A0EB-01F485D5245B}" type="parTrans" cxnId="{D10B0673-BCA0-4953-B242-1F4FE9E74FEC}">
      <dgm:prSet/>
      <dgm:spPr/>
      <dgm:t>
        <a:bodyPr/>
        <a:lstStyle/>
        <a:p>
          <a:endParaRPr lang="en-US"/>
        </a:p>
      </dgm:t>
    </dgm:pt>
    <dgm:pt modelId="{1F05558C-8A42-4D18-B842-8F818F960569}" type="sibTrans" cxnId="{D10B0673-BCA0-4953-B242-1F4FE9E74FEC}">
      <dgm:prSet/>
      <dgm:spPr/>
      <dgm:t>
        <a:bodyPr/>
        <a:lstStyle/>
        <a:p>
          <a:endParaRPr lang="en-US"/>
        </a:p>
      </dgm:t>
    </dgm:pt>
    <dgm:pt modelId="{0460D2A9-E079-4A36-9CCC-35F136452D67}" type="pres">
      <dgm:prSet presAssocID="{B8DF9998-B5F4-426F-B58F-92B234835038}" presName="arrowDiagram" presStyleCnt="0">
        <dgm:presLayoutVars>
          <dgm:chMax val="5"/>
          <dgm:dir/>
          <dgm:resizeHandles val="exact"/>
        </dgm:presLayoutVars>
      </dgm:prSet>
      <dgm:spPr/>
      <dgm:t>
        <a:bodyPr/>
        <a:lstStyle/>
        <a:p>
          <a:endParaRPr lang="en-US"/>
        </a:p>
      </dgm:t>
    </dgm:pt>
    <dgm:pt modelId="{8CD6EF1A-658C-4A4B-965E-91EE1E4568CE}" type="pres">
      <dgm:prSet presAssocID="{B8DF9998-B5F4-426F-B58F-92B234835038}" presName="arrow" presStyleLbl="bgShp" presStyleIdx="0" presStyleCnt="1" custScaleX="110684" custLinFactNeighborY="-5590"/>
      <dgm:spPr/>
      <dgm:t>
        <a:bodyPr/>
        <a:lstStyle/>
        <a:p>
          <a:endParaRPr lang="en-US"/>
        </a:p>
      </dgm:t>
    </dgm:pt>
    <dgm:pt modelId="{C0734A09-6D38-4E24-AE20-CD7D973DF536}" type="pres">
      <dgm:prSet presAssocID="{B8DF9998-B5F4-426F-B58F-92B234835038}" presName="arrowDiagram5" presStyleCnt="0"/>
      <dgm:spPr/>
    </dgm:pt>
    <dgm:pt modelId="{00AC86E2-FEBC-40BE-B11F-98D8796C6D90}" type="pres">
      <dgm:prSet presAssocID="{75BC7A9D-2103-4156-A0BD-F9885855F939}" presName="bullet5a" presStyleLbl="node1" presStyleIdx="0" presStyleCnt="5" custLinFactX="-100000" custLinFactNeighborX="-158655" custLinFactNeighborY="81017"/>
      <dgm:spPr/>
    </dgm:pt>
    <dgm:pt modelId="{688B184B-D56E-4619-9FD3-F4A209BE5E20}" type="pres">
      <dgm:prSet presAssocID="{75BC7A9D-2103-4156-A0BD-F9885855F939}" presName="textBox5a" presStyleLbl="revTx" presStyleIdx="0" presStyleCnt="5" custScaleX="155788" custScaleY="72047" custLinFactNeighborX="-70049" custLinFactNeighborY="13976">
        <dgm:presLayoutVars>
          <dgm:bulletEnabled val="1"/>
        </dgm:presLayoutVars>
      </dgm:prSet>
      <dgm:spPr/>
      <dgm:t>
        <a:bodyPr/>
        <a:lstStyle/>
        <a:p>
          <a:endParaRPr lang="en-US"/>
        </a:p>
      </dgm:t>
    </dgm:pt>
    <dgm:pt modelId="{55767879-907F-4559-BBC1-7F0A051D676F}" type="pres">
      <dgm:prSet presAssocID="{F3DC5C20-F1F3-4638-9E05-2A9DEA067C09}" presName="bullet5b" presStyleLbl="node1" presStyleIdx="1" presStyleCnt="5" custLinFactX="-100000" custLinFactY="6395" custLinFactNeighborX="-110751" custLinFactNeighborY="100000"/>
      <dgm:spPr/>
    </dgm:pt>
    <dgm:pt modelId="{BCAB115C-C239-4C13-AD85-95266C1AB227}" type="pres">
      <dgm:prSet presAssocID="{F3DC5C20-F1F3-4638-9E05-2A9DEA067C09}" presName="textBox5b" presStyleLbl="revTx" presStyleIdx="1" presStyleCnt="5" custScaleX="139037" custScaleY="62907" custLinFactX="-53438" custLinFactNeighborX="-100000" custLinFactNeighborY="-78215">
        <dgm:presLayoutVars>
          <dgm:bulletEnabled val="1"/>
        </dgm:presLayoutVars>
      </dgm:prSet>
      <dgm:spPr/>
      <dgm:t>
        <a:bodyPr/>
        <a:lstStyle/>
        <a:p>
          <a:endParaRPr lang="en-US"/>
        </a:p>
      </dgm:t>
    </dgm:pt>
    <dgm:pt modelId="{AACCEE40-DD52-4693-BEDE-DBD1C8EBEAB6}" type="pres">
      <dgm:prSet presAssocID="{B3D3D439-9C78-4ECE-9685-BB82414CAF0C}" presName="bullet5c" presStyleLbl="node1" presStyleIdx="2" presStyleCnt="5" custLinFactX="-89464" custLinFactNeighborX="-100000" custLinFactNeighborY="91819"/>
      <dgm:spPr/>
    </dgm:pt>
    <dgm:pt modelId="{05C366C3-0046-4BAE-A2A6-C760F2039DCF}" type="pres">
      <dgm:prSet presAssocID="{B3D3D439-9C78-4ECE-9685-BB82414CAF0C}" presName="textBox5c" presStyleLbl="revTx" presStyleIdx="2" presStyleCnt="5" custScaleX="107526" custLinFactNeighborX="-20750" custLinFactNeighborY="-761">
        <dgm:presLayoutVars>
          <dgm:bulletEnabled val="1"/>
        </dgm:presLayoutVars>
      </dgm:prSet>
      <dgm:spPr/>
      <dgm:t>
        <a:bodyPr/>
        <a:lstStyle/>
        <a:p>
          <a:endParaRPr lang="en-US"/>
        </a:p>
      </dgm:t>
    </dgm:pt>
    <dgm:pt modelId="{69777038-6DC0-431F-9AC2-C25AF5568171}" type="pres">
      <dgm:prSet presAssocID="{E6319DC7-AE51-4ECB-BC40-B8F3969839BF}" presName="bullet5d" presStyleLbl="node1" presStyleIdx="3" presStyleCnt="5" custLinFactX="-3843" custLinFactNeighborX="-100000" custLinFactNeighborY="35411"/>
      <dgm:spPr/>
    </dgm:pt>
    <dgm:pt modelId="{3DD74F25-E329-4E7D-BA26-FFF521021DCF}" type="pres">
      <dgm:prSet presAssocID="{E6319DC7-AE51-4ECB-BC40-B8F3969839BF}" presName="textBox5d" presStyleLbl="revTx" presStyleIdx="3" presStyleCnt="5">
        <dgm:presLayoutVars>
          <dgm:bulletEnabled val="1"/>
        </dgm:presLayoutVars>
      </dgm:prSet>
      <dgm:spPr/>
      <dgm:t>
        <a:bodyPr/>
        <a:lstStyle/>
        <a:p>
          <a:endParaRPr lang="en-US"/>
        </a:p>
      </dgm:t>
    </dgm:pt>
    <dgm:pt modelId="{6ED7F14F-576B-4EE5-8DD7-576AFE0542EB}" type="pres">
      <dgm:prSet presAssocID="{6A000F83-A9D5-456A-AD60-10963DE8AFD3}" presName="bullet5e" presStyleLbl="node1" presStyleIdx="4" presStyleCnt="5" custLinFactNeighborX="-42608" custLinFactNeighborY="5155"/>
      <dgm:spPr>
        <a:blipFill rotWithShape="0">
          <a:blip xmlns:r="http://schemas.openxmlformats.org/officeDocument/2006/relationships" r:embed="rId1"/>
          <a:stretch>
            <a:fillRect/>
          </a:stretch>
        </a:blipFill>
      </dgm:spPr>
      <dgm:t>
        <a:bodyPr/>
        <a:lstStyle/>
        <a:p>
          <a:endParaRPr lang="en-US"/>
        </a:p>
      </dgm:t>
    </dgm:pt>
    <dgm:pt modelId="{7BC29B04-CD9F-4553-911A-5EA71CC25310}" type="pres">
      <dgm:prSet presAssocID="{6A000F83-A9D5-456A-AD60-10963DE8AFD3}" presName="textBox5e" presStyleLbl="revTx" presStyleIdx="4" presStyleCnt="5" custScaleX="93237" custScaleY="24273" custLinFactNeighborX="-51073" custLinFactNeighborY="-74971">
        <dgm:presLayoutVars>
          <dgm:bulletEnabled val="1"/>
        </dgm:presLayoutVars>
      </dgm:prSet>
      <dgm:spPr/>
      <dgm:t>
        <a:bodyPr/>
        <a:lstStyle/>
        <a:p>
          <a:endParaRPr lang="en-US"/>
        </a:p>
      </dgm:t>
    </dgm:pt>
  </dgm:ptLst>
  <dgm:cxnLst>
    <dgm:cxn modelId="{ECC32699-4BA7-456E-816A-23CA2C2ED772}" srcId="{B8DF9998-B5F4-426F-B58F-92B234835038}" destId="{48180ED5-3E37-48A9-B88A-0C7919D69279}" srcOrd="6" destOrd="0" parTransId="{A9259704-E0B8-4854-AA08-353016447A8E}" sibTransId="{B1C76D0D-C28D-4354-8F09-B46C57E09B50}"/>
    <dgm:cxn modelId="{6E9C6F11-D127-4ACA-821C-DDD7BD991190}" srcId="{B8DF9998-B5F4-426F-B58F-92B234835038}" destId="{595C5AD2-516F-46A6-9623-DFF8796753AF}" srcOrd="7" destOrd="0" parTransId="{2FA0A29F-420D-437C-9B59-E255B6CDB977}" sibTransId="{680706EA-0403-4EFA-8358-2D204FA00D2A}"/>
    <dgm:cxn modelId="{367A389E-4D17-495A-AB93-14DC9E67B2C5}" type="presOf" srcId="{B8DF9998-B5F4-426F-B58F-92B234835038}" destId="{0460D2A9-E079-4A36-9CCC-35F136452D67}" srcOrd="0" destOrd="0" presId="urn:microsoft.com/office/officeart/2005/8/layout/arrow2"/>
    <dgm:cxn modelId="{22A2CD60-3233-4CB6-9C6C-26F4CEDA49E9}" type="presOf" srcId="{E6319DC7-AE51-4ECB-BC40-B8F3969839BF}" destId="{3DD74F25-E329-4E7D-BA26-FFF521021DCF}" srcOrd="0" destOrd="0" presId="urn:microsoft.com/office/officeart/2005/8/layout/arrow2"/>
    <dgm:cxn modelId="{A722242D-A247-4BC7-A5B8-889D7BABF5D3}" srcId="{B8DF9998-B5F4-426F-B58F-92B234835038}" destId="{75BC7A9D-2103-4156-A0BD-F9885855F939}" srcOrd="0" destOrd="0" parTransId="{408BD1BA-1DEB-43C4-958D-84CC1376D6B3}" sibTransId="{0AB1F8F1-0CBD-41F3-9274-21D6EB79C3DE}"/>
    <dgm:cxn modelId="{302D0CCF-0BCA-44E8-B2D1-16CC3882DE34}" type="presOf" srcId="{6A000F83-A9D5-456A-AD60-10963DE8AFD3}" destId="{7BC29B04-CD9F-4553-911A-5EA71CC25310}" srcOrd="0" destOrd="0" presId="urn:microsoft.com/office/officeart/2005/8/layout/arrow2"/>
    <dgm:cxn modelId="{D10B0673-BCA0-4953-B242-1F4FE9E74FEC}" srcId="{B8DF9998-B5F4-426F-B58F-92B234835038}" destId="{6D98F473-A0EB-4B32-8183-720D49C0688D}" srcOrd="8" destOrd="0" parTransId="{546A50FF-CB4B-429C-A0EB-01F485D5245B}" sibTransId="{1F05558C-8A42-4D18-B842-8F818F960569}"/>
    <dgm:cxn modelId="{A99175AA-BDC4-478B-8F1A-A8071E56EB68}" srcId="{B8DF9998-B5F4-426F-B58F-92B234835038}" destId="{B3D3D439-9C78-4ECE-9685-BB82414CAF0C}" srcOrd="2" destOrd="0" parTransId="{2503C170-05CF-4D3B-8DC1-E8C78A66BD50}" sibTransId="{98560F09-B1C9-4221-85DC-C1E03385C729}"/>
    <dgm:cxn modelId="{545B597B-8917-403B-9815-C7C9978B9F25}" type="presOf" srcId="{B3D3D439-9C78-4ECE-9685-BB82414CAF0C}" destId="{05C366C3-0046-4BAE-A2A6-C760F2039DCF}" srcOrd="0" destOrd="0" presId="urn:microsoft.com/office/officeart/2005/8/layout/arrow2"/>
    <dgm:cxn modelId="{6D4092A2-CDD4-4B57-9068-3CCC50B65B99}" srcId="{B8DF9998-B5F4-426F-B58F-92B234835038}" destId="{E6319DC7-AE51-4ECB-BC40-B8F3969839BF}" srcOrd="3" destOrd="0" parTransId="{4811415B-B9F2-4DA5-B461-C4674BD5B786}" sibTransId="{27FE2663-3EF1-4B60-8FF3-8F785F923E65}"/>
    <dgm:cxn modelId="{D919B664-1107-4700-8035-901F16C204B0}" srcId="{B8DF9998-B5F4-426F-B58F-92B234835038}" destId="{6A000F83-A9D5-456A-AD60-10963DE8AFD3}" srcOrd="4" destOrd="0" parTransId="{990D46E3-0E6E-47A1-9AF2-5D9530B56ECB}" sibTransId="{190D0294-F92E-40E6-89E6-4DE61AC3B0CC}"/>
    <dgm:cxn modelId="{06098BC5-4607-4623-93EB-FFDA3568EBF5}" srcId="{B8DF9998-B5F4-426F-B58F-92B234835038}" destId="{F3DC5C20-F1F3-4638-9E05-2A9DEA067C09}" srcOrd="1" destOrd="0" parTransId="{B52E77FD-2A59-4191-AAF0-32AC46CDD861}" sibTransId="{C5461A77-E41D-45D4-BCBE-CE30D52944E9}"/>
    <dgm:cxn modelId="{04583D35-0B3A-4C06-BFD7-9911D5D8DF56}" type="presOf" srcId="{75BC7A9D-2103-4156-A0BD-F9885855F939}" destId="{688B184B-D56E-4619-9FD3-F4A209BE5E20}" srcOrd="0" destOrd="0" presId="urn:microsoft.com/office/officeart/2005/8/layout/arrow2"/>
    <dgm:cxn modelId="{59834BCC-93A0-48B3-985D-A746EDF270BC}" srcId="{B8DF9998-B5F4-426F-B58F-92B234835038}" destId="{C34A7B33-4F33-44EE-BE9B-E92FC99DB498}" srcOrd="5" destOrd="0" parTransId="{FB82E293-DDBA-49F1-8825-8071B0104813}" sibTransId="{B0B20C43-A37E-4B61-A306-F09FE1DDAA77}"/>
    <dgm:cxn modelId="{311352DB-1122-4E5D-802D-ACE388E4F98F}" type="presOf" srcId="{F3DC5C20-F1F3-4638-9E05-2A9DEA067C09}" destId="{BCAB115C-C239-4C13-AD85-95266C1AB227}" srcOrd="0" destOrd="0" presId="urn:microsoft.com/office/officeart/2005/8/layout/arrow2"/>
    <dgm:cxn modelId="{DEDF53AB-92FC-4959-B1F5-87A4EC4E7269}" type="presParOf" srcId="{0460D2A9-E079-4A36-9CCC-35F136452D67}" destId="{8CD6EF1A-658C-4A4B-965E-91EE1E4568CE}" srcOrd="0" destOrd="0" presId="urn:microsoft.com/office/officeart/2005/8/layout/arrow2"/>
    <dgm:cxn modelId="{08AF18A0-6A16-44D1-BCA2-A2304C0877AB}" type="presParOf" srcId="{0460D2A9-E079-4A36-9CCC-35F136452D67}" destId="{C0734A09-6D38-4E24-AE20-CD7D973DF536}" srcOrd="1" destOrd="0" presId="urn:microsoft.com/office/officeart/2005/8/layout/arrow2"/>
    <dgm:cxn modelId="{67032D90-5129-41EF-B6AD-7096290D5B35}" type="presParOf" srcId="{C0734A09-6D38-4E24-AE20-CD7D973DF536}" destId="{00AC86E2-FEBC-40BE-B11F-98D8796C6D90}" srcOrd="0" destOrd="0" presId="urn:microsoft.com/office/officeart/2005/8/layout/arrow2"/>
    <dgm:cxn modelId="{4818BD34-32B5-45FF-8B58-1809306F8453}" type="presParOf" srcId="{C0734A09-6D38-4E24-AE20-CD7D973DF536}" destId="{688B184B-D56E-4619-9FD3-F4A209BE5E20}" srcOrd="1" destOrd="0" presId="urn:microsoft.com/office/officeart/2005/8/layout/arrow2"/>
    <dgm:cxn modelId="{42E898E3-AC21-4FB6-8C4D-CAB8A69501B0}" type="presParOf" srcId="{C0734A09-6D38-4E24-AE20-CD7D973DF536}" destId="{55767879-907F-4559-BBC1-7F0A051D676F}" srcOrd="2" destOrd="0" presId="urn:microsoft.com/office/officeart/2005/8/layout/arrow2"/>
    <dgm:cxn modelId="{8E78E870-CBB1-4622-A854-A0716C9E4360}" type="presParOf" srcId="{C0734A09-6D38-4E24-AE20-CD7D973DF536}" destId="{BCAB115C-C239-4C13-AD85-95266C1AB227}" srcOrd="3" destOrd="0" presId="urn:microsoft.com/office/officeart/2005/8/layout/arrow2"/>
    <dgm:cxn modelId="{3F237863-354C-48DB-889D-6C377F6AC32C}" type="presParOf" srcId="{C0734A09-6D38-4E24-AE20-CD7D973DF536}" destId="{AACCEE40-DD52-4693-BEDE-DBD1C8EBEAB6}" srcOrd="4" destOrd="0" presId="urn:microsoft.com/office/officeart/2005/8/layout/arrow2"/>
    <dgm:cxn modelId="{E46EEC40-A1BE-4B88-B1AF-19774243E9CB}" type="presParOf" srcId="{C0734A09-6D38-4E24-AE20-CD7D973DF536}" destId="{05C366C3-0046-4BAE-A2A6-C760F2039DCF}" srcOrd="5" destOrd="0" presId="urn:microsoft.com/office/officeart/2005/8/layout/arrow2"/>
    <dgm:cxn modelId="{1CFD0510-57C1-49A7-A732-F89EDE6003DC}" type="presParOf" srcId="{C0734A09-6D38-4E24-AE20-CD7D973DF536}" destId="{69777038-6DC0-431F-9AC2-C25AF5568171}" srcOrd="6" destOrd="0" presId="urn:microsoft.com/office/officeart/2005/8/layout/arrow2"/>
    <dgm:cxn modelId="{210B3AF6-95F9-4D23-97A8-7D4ECF901417}" type="presParOf" srcId="{C0734A09-6D38-4E24-AE20-CD7D973DF536}" destId="{3DD74F25-E329-4E7D-BA26-FFF521021DCF}" srcOrd="7" destOrd="0" presId="urn:microsoft.com/office/officeart/2005/8/layout/arrow2"/>
    <dgm:cxn modelId="{BEEAC3C3-343D-4209-9A03-F1BE4EBD7487}" type="presParOf" srcId="{C0734A09-6D38-4E24-AE20-CD7D973DF536}" destId="{6ED7F14F-576B-4EE5-8DD7-576AFE0542EB}" srcOrd="8" destOrd="0" presId="urn:microsoft.com/office/officeart/2005/8/layout/arrow2"/>
    <dgm:cxn modelId="{80855BDE-FDFC-476F-BFD7-47EBBFB492E0}" type="presParOf" srcId="{C0734A09-6D38-4E24-AE20-CD7D973DF536}" destId="{7BC29B04-CD9F-4553-911A-5EA71CC25310}" srcOrd="9"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8DF9998-B5F4-426F-B58F-92B234835038}" type="doc">
      <dgm:prSet loTypeId="urn:microsoft.com/office/officeart/2005/8/layout/arrow2" loCatId="process" qsTypeId="urn:microsoft.com/office/officeart/2005/8/quickstyle/simple4" qsCatId="simple" csTypeId="urn:microsoft.com/office/officeart/2005/8/colors/accent5_2" csCatId="accent5" phldr="1"/>
      <dgm:spPr/>
      <dgm:t>
        <a:bodyPr/>
        <a:lstStyle/>
        <a:p>
          <a:endParaRPr lang="en-US"/>
        </a:p>
      </dgm:t>
    </dgm:pt>
    <dgm:pt modelId="{75BC7A9D-2103-4156-A0BD-F9885855F939}">
      <dgm:prSet phldrT="[Text]" custT="1"/>
      <dgm:spPr/>
      <dgm:t>
        <a:bodyPr/>
        <a:lstStyle/>
        <a:p>
          <a:pPr algn="ctr"/>
          <a:r>
            <a:rPr lang="en-US" sz="1200" b="1" dirty="0" smtClean="0">
              <a:solidFill>
                <a:srgbClr val="FF0000"/>
              </a:solidFill>
              <a:latin typeface="Arial Narrow" pitchFamily="34" charset="0"/>
              <a:cs typeface="Times New Roman" pitchFamily="18" charset="0"/>
            </a:rPr>
            <a:t>October 2010</a:t>
          </a:r>
        </a:p>
        <a:p>
          <a:pPr algn="l"/>
          <a:r>
            <a:rPr lang="en-US" sz="1200" b="1" dirty="0" smtClean="0">
              <a:latin typeface="Arial Narrow" pitchFamily="34" charset="0"/>
              <a:cs typeface="Times New Roman" pitchFamily="18" charset="0"/>
            </a:rPr>
            <a:t>Vietnam - Japan Joint Statement on the Comprehensive Development of Strategic Partnership for Peace and Prosperity in Asia</a:t>
          </a:r>
          <a:endParaRPr lang="en-US" sz="1200" b="1" dirty="0">
            <a:latin typeface="Arial Narrow" pitchFamily="34" charset="0"/>
          </a:endParaRPr>
        </a:p>
      </dgm:t>
    </dgm:pt>
    <dgm:pt modelId="{408BD1BA-1DEB-43C4-958D-84CC1376D6B3}" type="parTrans" cxnId="{A722242D-A247-4BC7-A5B8-889D7BABF5D3}">
      <dgm:prSet/>
      <dgm:spPr/>
      <dgm:t>
        <a:bodyPr/>
        <a:lstStyle/>
        <a:p>
          <a:endParaRPr lang="en-US"/>
        </a:p>
      </dgm:t>
    </dgm:pt>
    <dgm:pt modelId="{0AB1F8F1-0CBD-41F3-9274-21D6EB79C3DE}" type="sibTrans" cxnId="{A722242D-A247-4BC7-A5B8-889D7BABF5D3}">
      <dgm:prSet/>
      <dgm:spPr/>
      <dgm:t>
        <a:bodyPr/>
        <a:lstStyle/>
        <a:p>
          <a:endParaRPr lang="en-US"/>
        </a:p>
      </dgm:t>
    </dgm:pt>
    <dgm:pt modelId="{6A000F83-A9D5-456A-AD60-10963DE8AFD3}">
      <dgm:prSet phldrT="[Text]" custT="1"/>
      <dgm:spPr/>
      <dgm:t>
        <a:bodyPr/>
        <a:lstStyle/>
        <a:p>
          <a:pPr algn="l"/>
          <a:r>
            <a:rPr lang="en-US" sz="1200" b="1" dirty="0" smtClean="0">
              <a:solidFill>
                <a:srgbClr val="0000FF"/>
              </a:solidFill>
              <a:latin typeface="Arial Narrow" pitchFamily="34" charset="0"/>
              <a:cs typeface="Lucida Sans Unicode" pitchFamily="34" charset="0"/>
            </a:rPr>
            <a:t>Completion of Site  I</a:t>
          </a:r>
          <a:r>
            <a:rPr lang="en-US" sz="1200" b="1" noProof="0" dirty="0" err="1" smtClean="0">
              <a:solidFill>
                <a:srgbClr val="0000FF"/>
              </a:solidFill>
              <a:latin typeface="Arial Narrow" pitchFamily="34" charset="0"/>
              <a:cs typeface="Lucida Sans Unicode" pitchFamily="34" charset="0"/>
            </a:rPr>
            <a:t>nvestigation</a:t>
          </a:r>
          <a:r>
            <a:rPr lang="en-US" sz="1200" b="1" noProof="0" dirty="0" smtClean="0">
              <a:solidFill>
                <a:srgbClr val="0000FF"/>
              </a:solidFill>
              <a:latin typeface="Arial Narrow" pitchFamily="34" charset="0"/>
              <a:cs typeface="Lucida Sans Unicode" pitchFamily="34" charset="0"/>
            </a:rPr>
            <a:t> and study on field </a:t>
          </a:r>
          <a:r>
            <a:rPr lang="en-US" sz="1200" b="1" dirty="0" smtClean="0">
              <a:solidFill>
                <a:srgbClr val="0000FF"/>
              </a:solidFill>
              <a:latin typeface="Arial Narrow" pitchFamily="34" charset="0"/>
              <a:cs typeface="Lucida Sans Unicode" pitchFamily="34" charset="0"/>
            </a:rPr>
            <a:t> for </a:t>
          </a:r>
          <a:r>
            <a:rPr lang="en-US" sz="1200" b="1" dirty="0" err="1" smtClean="0">
              <a:solidFill>
                <a:srgbClr val="0000FF"/>
              </a:solidFill>
              <a:latin typeface="Arial Narrow" pitchFamily="34" charset="0"/>
              <a:cs typeface="Lucida Sans Unicode" pitchFamily="34" charset="0"/>
            </a:rPr>
            <a:t>Ninh</a:t>
          </a:r>
          <a:r>
            <a:rPr lang="en-US" sz="1200" b="1" dirty="0" smtClean="0">
              <a:solidFill>
                <a:srgbClr val="0000FF"/>
              </a:solidFill>
              <a:latin typeface="Arial Narrow" pitchFamily="34" charset="0"/>
              <a:cs typeface="Lucida Sans Unicode" pitchFamily="34" charset="0"/>
            </a:rPr>
            <a:t> </a:t>
          </a:r>
          <a:r>
            <a:rPr lang="en-US" sz="1200" b="1" dirty="0" err="1" smtClean="0">
              <a:solidFill>
                <a:srgbClr val="0000FF"/>
              </a:solidFill>
              <a:latin typeface="Arial Narrow" pitchFamily="34" charset="0"/>
              <a:cs typeface="Lucida Sans Unicode" pitchFamily="34" charset="0"/>
            </a:rPr>
            <a:t>Thuan</a:t>
          </a:r>
          <a:r>
            <a:rPr lang="en-US" sz="1200" b="1" dirty="0" smtClean="0">
              <a:solidFill>
                <a:srgbClr val="0000FF"/>
              </a:solidFill>
              <a:latin typeface="Arial Narrow" pitchFamily="34" charset="0"/>
              <a:cs typeface="Lucida Sans Unicode" pitchFamily="34" charset="0"/>
            </a:rPr>
            <a:t> 2 NPP project </a:t>
          </a:r>
          <a:endParaRPr lang="en-US" sz="1200" b="1" dirty="0">
            <a:solidFill>
              <a:srgbClr val="0000FF"/>
            </a:solidFill>
            <a:latin typeface="Arial Narrow" pitchFamily="34" charset="0"/>
          </a:endParaRPr>
        </a:p>
      </dgm:t>
    </dgm:pt>
    <dgm:pt modelId="{990D46E3-0E6E-47A1-9AF2-5D9530B56ECB}" type="parTrans" cxnId="{D919B664-1107-4700-8035-901F16C204B0}">
      <dgm:prSet/>
      <dgm:spPr/>
      <dgm:t>
        <a:bodyPr/>
        <a:lstStyle/>
        <a:p>
          <a:endParaRPr lang="en-US"/>
        </a:p>
      </dgm:t>
    </dgm:pt>
    <dgm:pt modelId="{190D0294-F92E-40E6-89E6-4DE61AC3B0CC}" type="sibTrans" cxnId="{D919B664-1107-4700-8035-901F16C204B0}">
      <dgm:prSet/>
      <dgm:spPr/>
      <dgm:t>
        <a:bodyPr/>
        <a:lstStyle/>
        <a:p>
          <a:endParaRPr lang="en-US"/>
        </a:p>
      </dgm:t>
    </dgm:pt>
    <dgm:pt modelId="{F3DC5C20-F1F3-4638-9E05-2A9DEA067C09}">
      <dgm:prSet phldrT="[Text]" custT="1"/>
      <dgm:spPr/>
      <dgm:t>
        <a:bodyPr/>
        <a:lstStyle/>
        <a:p>
          <a:pPr algn="ctr"/>
          <a:r>
            <a:rPr lang="en-US" sz="1200" b="1" dirty="0" smtClean="0">
              <a:solidFill>
                <a:srgbClr val="FF0000"/>
              </a:solidFill>
              <a:latin typeface="Arial Narrow" pitchFamily="34" charset="0"/>
              <a:cs typeface="Times New Roman" pitchFamily="18" charset="0"/>
            </a:rPr>
            <a:t>September, 2011 </a:t>
          </a:r>
        </a:p>
        <a:p>
          <a:pPr algn="just"/>
          <a:r>
            <a:rPr lang="en-US" sz="1200" b="1" i="0" dirty="0" smtClean="0">
              <a:latin typeface="Arial Narrow" pitchFamily="34" charset="0"/>
              <a:ea typeface="Arial Unicode MS" pitchFamily="34" charset="-128"/>
              <a:cs typeface="Arial Unicode MS" pitchFamily="34" charset="-128"/>
            </a:rPr>
            <a:t>The Consulting services Contract for developing Site Approval Dossier and Feasibility Study of </a:t>
          </a:r>
          <a:r>
            <a:rPr lang="en-US" sz="1200" b="1" i="0" dirty="0" err="1" smtClean="0">
              <a:latin typeface="Arial Narrow" pitchFamily="34" charset="0"/>
              <a:ea typeface="Arial Unicode MS" pitchFamily="34" charset="-128"/>
              <a:cs typeface="Arial Unicode MS" pitchFamily="34" charset="-128"/>
            </a:rPr>
            <a:t>Ninh</a:t>
          </a:r>
          <a:r>
            <a:rPr lang="en-US" sz="1200" b="1" i="0" dirty="0" smtClean="0">
              <a:latin typeface="Arial Narrow" pitchFamily="34" charset="0"/>
              <a:ea typeface="Arial Unicode MS" pitchFamily="34" charset="-128"/>
              <a:cs typeface="Arial Unicode MS" pitchFamily="34" charset="-128"/>
            </a:rPr>
            <a:t> </a:t>
          </a:r>
          <a:r>
            <a:rPr lang="en-US" sz="1200" b="1" i="0" dirty="0" err="1" smtClean="0">
              <a:latin typeface="Arial Narrow" pitchFamily="34" charset="0"/>
              <a:ea typeface="Arial Unicode MS" pitchFamily="34" charset="-128"/>
              <a:cs typeface="Arial Unicode MS" pitchFamily="34" charset="-128"/>
            </a:rPr>
            <a:t>Thuan</a:t>
          </a:r>
          <a:r>
            <a:rPr lang="en-US" sz="1200" b="1" i="0" dirty="0" smtClean="0">
              <a:latin typeface="Arial Narrow" pitchFamily="34" charset="0"/>
              <a:ea typeface="Arial Unicode MS" pitchFamily="34" charset="-128"/>
              <a:cs typeface="Arial Unicode MS" pitchFamily="34" charset="-128"/>
            </a:rPr>
            <a:t> 2 NPP Project between Vietnam Electricity (EVN) and the Japan Atomic Power Company (JAPC)</a:t>
          </a:r>
        </a:p>
        <a:p>
          <a:pPr algn="just"/>
          <a:r>
            <a:rPr lang="en-US" sz="1200" b="1" i="0" dirty="0" smtClean="0">
              <a:latin typeface="Arial Narrow" pitchFamily="34" charset="0"/>
            </a:rPr>
            <a:t>MOU for </a:t>
          </a:r>
          <a:r>
            <a:rPr lang="en-US" sz="1200" b="1" i="0" dirty="0" err="1" smtClean="0">
              <a:latin typeface="Arial Narrow" pitchFamily="34" charset="0"/>
            </a:rPr>
            <a:t>Ninh</a:t>
          </a:r>
          <a:r>
            <a:rPr lang="en-US" sz="1200" b="1" i="0" dirty="0" smtClean="0">
              <a:latin typeface="Arial Narrow" pitchFamily="34" charset="0"/>
            </a:rPr>
            <a:t> </a:t>
          </a:r>
          <a:r>
            <a:rPr lang="en-US" sz="1200" b="1" i="0" dirty="0" err="1" smtClean="0">
              <a:latin typeface="Arial Narrow" pitchFamily="34" charset="0"/>
            </a:rPr>
            <a:t>Thuan</a:t>
          </a:r>
          <a:r>
            <a:rPr lang="en-US" sz="1200" b="1" i="0" dirty="0" smtClean="0">
              <a:latin typeface="Arial Narrow" pitchFamily="34" charset="0"/>
            </a:rPr>
            <a:t> 2 NPP Project between EVN and the Japan International Nuclear Energy development Company (JINED)</a:t>
          </a:r>
          <a:endParaRPr lang="en-US" sz="1200" b="1" i="0" dirty="0" smtClean="0">
            <a:latin typeface="Arial Narrow" pitchFamily="34" charset="0"/>
            <a:ea typeface="Arial Unicode MS" pitchFamily="34" charset="-128"/>
            <a:cs typeface="Arial Unicode MS" pitchFamily="34" charset="-128"/>
          </a:endParaRPr>
        </a:p>
      </dgm:t>
    </dgm:pt>
    <dgm:pt modelId="{C5461A77-E41D-45D4-BCBE-CE30D52944E9}" type="sibTrans" cxnId="{06098BC5-4607-4623-93EB-FFDA3568EBF5}">
      <dgm:prSet/>
      <dgm:spPr/>
      <dgm:t>
        <a:bodyPr/>
        <a:lstStyle/>
        <a:p>
          <a:endParaRPr lang="en-US"/>
        </a:p>
      </dgm:t>
    </dgm:pt>
    <dgm:pt modelId="{B52E77FD-2A59-4191-AAF0-32AC46CDD861}" type="parTrans" cxnId="{06098BC5-4607-4623-93EB-FFDA3568EBF5}">
      <dgm:prSet/>
      <dgm:spPr/>
      <dgm:t>
        <a:bodyPr/>
        <a:lstStyle/>
        <a:p>
          <a:endParaRPr lang="en-US"/>
        </a:p>
      </dgm:t>
    </dgm:pt>
    <dgm:pt modelId="{AEF22F1B-D2DD-477D-B1D8-497CDAA0EEA8}">
      <dgm:prSet/>
      <dgm:spPr/>
      <dgm:t>
        <a:bodyPr/>
        <a:lstStyle/>
        <a:p>
          <a:endParaRPr lang="en-US" dirty="0"/>
        </a:p>
      </dgm:t>
    </dgm:pt>
    <dgm:pt modelId="{9437E61A-4F0F-41D9-B66D-75F851A6C4D7}" type="parTrans" cxnId="{7E20CF70-8CB6-485C-AC36-DA144FCB6E5C}">
      <dgm:prSet/>
      <dgm:spPr/>
      <dgm:t>
        <a:bodyPr/>
        <a:lstStyle/>
        <a:p>
          <a:endParaRPr lang="en-US"/>
        </a:p>
      </dgm:t>
    </dgm:pt>
    <dgm:pt modelId="{858E2C4E-9BDC-4534-ACE4-673D4554904C}" type="sibTrans" cxnId="{7E20CF70-8CB6-485C-AC36-DA144FCB6E5C}">
      <dgm:prSet/>
      <dgm:spPr/>
      <dgm:t>
        <a:bodyPr/>
        <a:lstStyle/>
        <a:p>
          <a:endParaRPr lang="en-US"/>
        </a:p>
      </dgm:t>
    </dgm:pt>
    <dgm:pt modelId="{0460D2A9-E079-4A36-9CCC-35F136452D67}" type="pres">
      <dgm:prSet presAssocID="{B8DF9998-B5F4-426F-B58F-92B234835038}" presName="arrowDiagram" presStyleCnt="0">
        <dgm:presLayoutVars>
          <dgm:chMax val="5"/>
          <dgm:dir/>
          <dgm:resizeHandles val="exact"/>
        </dgm:presLayoutVars>
      </dgm:prSet>
      <dgm:spPr/>
      <dgm:t>
        <a:bodyPr/>
        <a:lstStyle/>
        <a:p>
          <a:endParaRPr lang="en-US"/>
        </a:p>
      </dgm:t>
    </dgm:pt>
    <dgm:pt modelId="{8CD6EF1A-658C-4A4B-965E-91EE1E4568CE}" type="pres">
      <dgm:prSet presAssocID="{B8DF9998-B5F4-426F-B58F-92B234835038}" presName="arrow" presStyleLbl="bgShp" presStyleIdx="0" presStyleCnt="1" custScaleX="109080"/>
      <dgm:spPr/>
      <dgm:t>
        <a:bodyPr/>
        <a:lstStyle/>
        <a:p>
          <a:endParaRPr lang="en-US"/>
        </a:p>
      </dgm:t>
    </dgm:pt>
    <dgm:pt modelId="{09491592-6ECE-4F11-B325-FAB6EB36D06B}" type="pres">
      <dgm:prSet presAssocID="{B8DF9998-B5F4-426F-B58F-92B234835038}" presName="arrowDiagram4" presStyleCnt="0"/>
      <dgm:spPr/>
    </dgm:pt>
    <dgm:pt modelId="{0CBF17AF-C91C-4438-81E3-8550965D278E}" type="pres">
      <dgm:prSet presAssocID="{75BC7A9D-2103-4156-A0BD-F9885855F939}" presName="bullet4a" presStyleLbl="node1" presStyleIdx="0" presStyleCnt="4" custLinFactX="-2017" custLinFactNeighborX="-100000" custLinFactNeighborY="-36006"/>
      <dgm:spPr/>
    </dgm:pt>
    <dgm:pt modelId="{394C0F8D-BDA2-412D-9B1D-75F9A77FCC8D}" type="pres">
      <dgm:prSet presAssocID="{75BC7A9D-2103-4156-A0BD-F9885855F939}" presName="textBox4a" presStyleLbl="revTx" presStyleIdx="0" presStyleCnt="4" custLinFactNeighborX="2422" custLinFactNeighborY="-3712">
        <dgm:presLayoutVars>
          <dgm:bulletEnabled val="1"/>
        </dgm:presLayoutVars>
      </dgm:prSet>
      <dgm:spPr/>
      <dgm:t>
        <a:bodyPr/>
        <a:lstStyle/>
        <a:p>
          <a:endParaRPr lang="en-US"/>
        </a:p>
      </dgm:t>
    </dgm:pt>
    <dgm:pt modelId="{93FC509D-311C-4018-8D1A-4CC6159F1A0C}" type="pres">
      <dgm:prSet presAssocID="{F3DC5C20-F1F3-4638-9E05-2A9DEA067C09}" presName="bullet4b" presStyleLbl="node1" presStyleIdx="1" presStyleCnt="4"/>
      <dgm:spPr/>
    </dgm:pt>
    <dgm:pt modelId="{8AD12A03-FDC2-4D72-AC29-9957CBF47704}" type="pres">
      <dgm:prSet presAssocID="{F3DC5C20-F1F3-4638-9E05-2A9DEA067C09}" presName="textBox4b" presStyleLbl="revTx" presStyleIdx="1" presStyleCnt="4">
        <dgm:presLayoutVars>
          <dgm:bulletEnabled val="1"/>
        </dgm:presLayoutVars>
      </dgm:prSet>
      <dgm:spPr/>
      <dgm:t>
        <a:bodyPr/>
        <a:lstStyle/>
        <a:p>
          <a:endParaRPr lang="en-US"/>
        </a:p>
      </dgm:t>
    </dgm:pt>
    <dgm:pt modelId="{943351D0-B4C7-4F42-BB5E-C04725EE40F3}" type="pres">
      <dgm:prSet presAssocID="{AEF22F1B-D2DD-477D-B1D8-497CDAA0EEA8}" presName="bullet4c" presStyleLbl="node1" presStyleIdx="2" presStyleCnt="4" custLinFactX="29903" custLinFactNeighborX="100000" custLinFactNeighborY="-41022"/>
      <dgm:spPr/>
    </dgm:pt>
    <dgm:pt modelId="{0AE575EC-B1F5-46F5-A684-34D405B1009E}" type="pres">
      <dgm:prSet presAssocID="{AEF22F1B-D2DD-477D-B1D8-497CDAA0EEA8}" presName="textBox4c" presStyleLbl="revTx" presStyleIdx="2" presStyleCnt="4">
        <dgm:presLayoutVars>
          <dgm:bulletEnabled val="1"/>
        </dgm:presLayoutVars>
      </dgm:prSet>
      <dgm:spPr/>
      <dgm:t>
        <a:bodyPr/>
        <a:lstStyle/>
        <a:p>
          <a:endParaRPr lang="en-US"/>
        </a:p>
      </dgm:t>
    </dgm:pt>
    <dgm:pt modelId="{871EB19A-D8DB-4412-9836-19C894EDBDE5}" type="pres">
      <dgm:prSet presAssocID="{6A000F83-A9D5-456A-AD60-10963DE8AFD3}" presName="bullet4d" presStyleLbl="node1" presStyleIdx="3" presStyleCnt="4" custLinFactNeighborX="31362" custLinFactNeighborY="-16016"/>
      <dgm:spPr/>
    </dgm:pt>
    <dgm:pt modelId="{D047ABCB-E50B-4C7F-A576-992698FFC4E0}" type="pres">
      <dgm:prSet presAssocID="{6A000F83-A9D5-456A-AD60-10963DE8AFD3}" presName="textBox4d" presStyleLbl="revTx" presStyleIdx="3" presStyleCnt="4" custScaleX="65631" custScaleY="81647" custLinFactNeighborX="-39015" custLinFactNeighborY="1925">
        <dgm:presLayoutVars>
          <dgm:bulletEnabled val="1"/>
        </dgm:presLayoutVars>
      </dgm:prSet>
      <dgm:spPr/>
      <dgm:t>
        <a:bodyPr/>
        <a:lstStyle/>
        <a:p>
          <a:endParaRPr lang="en-US"/>
        </a:p>
      </dgm:t>
    </dgm:pt>
  </dgm:ptLst>
  <dgm:cxnLst>
    <dgm:cxn modelId="{CF76D066-202A-45D4-903A-1A2A470D7C7D}" type="presOf" srcId="{F3DC5C20-F1F3-4638-9E05-2A9DEA067C09}" destId="{8AD12A03-FDC2-4D72-AC29-9957CBF47704}" srcOrd="0" destOrd="0" presId="urn:microsoft.com/office/officeart/2005/8/layout/arrow2"/>
    <dgm:cxn modelId="{B71B41AD-491C-4B98-A521-839743642D59}" type="presOf" srcId="{AEF22F1B-D2DD-477D-B1D8-497CDAA0EEA8}" destId="{0AE575EC-B1F5-46F5-A684-34D405B1009E}" srcOrd="0" destOrd="0" presId="urn:microsoft.com/office/officeart/2005/8/layout/arrow2"/>
    <dgm:cxn modelId="{D919B664-1107-4700-8035-901F16C204B0}" srcId="{B8DF9998-B5F4-426F-B58F-92B234835038}" destId="{6A000F83-A9D5-456A-AD60-10963DE8AFD3}" srcOrd="3" destOrd="0" parTransId="{990D46E3-0E6E-47A1-9AF2-5D9530B56ECB}" sibTransId="{190D0294-F92E-40E6-89E6-4DE61AC3B0CC}"/>
    <dgm:cxn modelId="{399F0105-6294-4952-AA52-7BDF968E83DA}" type="presOf" srcId="{75BC7A9D-2103-4156-A0BD-F9885855F939}" destId="{394C0F8D-BDA2-412D-9B1D-75F9A77FCC8D}" srcOrd="0" destOrd="0" presId="urn:microsoft.com/office/officeart/2005/8/layout/arrow2"/>
    <dgm:cxn modelId="{100F387C-F673-4289-AB8E-15657B4D07B8}" type="presOf" srcId="{6A000F83-A9D5-456A-AD60-10963DE8AFD3}" destId="{D047ABCB-E50B-4C7F-A576-992698FFC4E0}" srcOrd="0" destOrd="0" presId="urn:microsoft.com/office/officeart/2005/8/layout/arrow2"/>
    <dgm:cxn modelId="{7E20CF70-8CB6-485C-AC36-DA144FCB6E5C}" srcId="{B8DF9998-B5F4-426F-B58F-92B234835038}" destId="{AEF22F1B-D2DD-477D-B1D8-497CDAA0EEA8}" srcOrd="2" destOrd="0" parTransId="{9437E61A-4F0F-41D9-B66D-75F851A6C4D7}" sibTransId="{858E2C4E-9BDC-4534-ACE4-673D4554904C}"/>
    <dgm:cxn modelId="{06098BC5-4607-4623-93EB-FFDA3568EBF5}" srcId="{B8DF9998-B5F4-426F-B58F-92B234835038}" destId="{F3DC5C20-F1F3-4638-9E05-2A9DEA067C09}" srcOrd="1" destOrd="0" parTransId="{B52E77FD-2A59-4191-AAF0-32AC46CDD861}" sibTransId="{C5461A77-E41D-45D4-BCBE-CE30D52944E9}"/>
    <dgm:cxn modelId="{A722242D-A247-4BC7-A5B8-889D7BABF5D3}" srcId="{B8DF9998-B5F4-426F-B58F-92B234835038}" destId="{75BC7A9D-2103-4156-A0BD-F9885855F939}" srcOrd="0" destOrd="0" parTransId="{408BD1BA-1DEB-43C4-958D-84CC1376D6B3}" sibTransId="{0AB1F8F1-0CBD-41F3-9274-21D6EB79C3DE}"/>
    <dgm:cxn modelId="{769ED452-E18C-4EE8-B749-AB437CD2CEC9}" type="presOf" srcId="{B8DF9998-B5F4-426F-B58F-92B234835038}" destId="{0460D2A9-E079-4A36-9CCC-35F136452D67}" srcOrd="0" destOrd="0" presId="urn:microsoft.com/office/officeart/2005/8/layout/arrow2"/>
    <dgm:cxn modelId="{B66AC974-0B16-4838-9C9D-D114A6E0EFF0}" type="presParOf" srcId="{0460D2A9-E079-4A36-9CCC-35F136452D67}" destId="{8CD6EF1A-658C-4A4B-965E-91EE1E4568CE}" srcOrd="0" destOrd="0" presId="urn:microsoft.com/office/officeart/2005/8/layout/arrow2"/>
    <dgm:cxn modelId="{602F68F4-3136-44D1-AA6B-69F0EF538A9F}" type="presParOf" srcId="{0460D2A9-E079-4A36-9CCC-35F136452D67}" destId="{09491592-6ECE-4F11-B325-FAB6EB36D06B}" srcOrd="1" destOrd="0" presId="urn:microsoft.com/office/officeart/2005/8/layout/arrow2"/>
    <dgm:cxn modelId="{ED5586F6-D2AF-4B61-AAF0-C655BC4E8B6C}" type="presParOf" srcId="{09491592-6ECE-4F11-B325-FAB6EB36D06B}" destId="{0CBF17AF-C91C-4438-81E3-8550965D278E}" srcOrd="0" destOrd="0" presId="urn:microsoft.com/office/officeart/2005/8/layout/arrow2"/>
    <dgm:cxn modelId="{F186CC47-FCB6-47D9-B6C4-F57757270B43}" type="presParOf" srcId="{09491592-6ECE-4F11-B325-FAB6EB36D06B}" destId="{394C0F8D-BDA2-412D-9B1D-75F9A77FCC8D}" srcOrd="1" destOrd="0" presId="urn:microsoft.com/office/officeart/2005/8/layout/arrow2"/>
    <dgm:cxn modelId="{C39AD6F2-A7FE-4AB6-9849-23CF5BBB8EA5}" type="presParOf" srcId="{09491592-6ECE-4F11-B325-FAB6EB36D06B}" destId="{93FC509D-311C-4018-8D1A-4CC6159F1A0C}" srcOrd="2" destOrd="0" presId="urn:microsoft.com/office/officeart/2005/8/layout/arrow2"/>
    <dgm:cxn modelId="{BE370825-EB26-4B05-832E-CB7AA27B42EA}" type="presParOf" srcId="{09491592-6ECE-4F11-B325-FAB6EB36D06B}" destId="{8AD12A03-FDC2-4D72-AC29-9957CBF47704}" srcOrd="3" destOrd="0" presId="urn:microsoft.com/office/officeart/2005/8/layout/arrow2"/>
    <dgm:cxn modelId="{8CE3FB01-E736-4B93-ADD6-34D3F37BD6D5}" type="presParOf" srcId="{09491592-6ECE-4F11-B325-FAB6EB36D06B}" destId="{943351D0-B4C7-4F42-BB5E-C04725EE40F3}" srcOrd="4" destOrd="0" presId="urn:microsoft.com/office/officeart/2005/8/layout/arrow2"/>
    <dgm:cxn modelId="{45B31A1D-2ABB-4A7D-9CC0-33461787C4C4}" type="presParOf" srcId="{09491592-6ECE-4F11-B325-FAB6EB36D06B}" destId="{0AE575EC-B1F5-46F5-A684-34D405B1009E}" srcOrd="5" destOrd="0" presId="urn:microsoft.com/office/officeart/2005/8/layout/arrow2"/>
    <dgm:cxn modelId="{EEA10C84-AF01-416E-A10B-EA20C876CC9F}" type="presParOf" srcId="{09491592-6ECE-4F11-B325-FAB6EB36D06B}" destId="{871EB19A-D8DB-4412-9836-19C894EDBDE5}" srcOrd="6" destOrd="0" presId="urn:microsoft.com/office/officeart/2005/8/layout/arrow2"/>
    <dgm:cxn modelId="{FC26BA82-2061-44A6-AA5C-C6F3599FA98F}" type="presParOf" srcId="{09491592-6ECE-4F11-B325-FAB6EB36D06B}" destId="{D047ABCB-E50B-4C7F-A576-992698FFC4E0}" srcOrd="7"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29CCE3E-215E-44FB-B21B-EEEF338C3A38}" type="doc">
      <dgm:prSet loTypeId="urn:microsoft.com/office/officeart/2005/8/layout/radial1" loCatId="relationship" qsTypeId="urn:microsoft.com/office/officeart/2005/8/quickstyle/simple1#5" qsCatId="simple" csTypeId="urn:microsoft.com/office/officeart/2005/8/colors/accent1_2#5" csCatId="accent1" phldr="1"/>
      <dgm:spPr/>
    </dgm:pt>
    <dgm:pt modelId="{C957D82A-266A-4FD0-94D2-8D6831DDC787}">
      <dgm:prSet custT="1"/>
      <dgm:spPr>
        <a:solidFill>
          <a:srgbClr val="FFFF00"/>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cs typeface="Arial" charset="0"/>
            </a:rPr>
            <a:t>VARANS: Safety Assessment </a:t>
          </a:r>
          <a:br>
            <a:rPr kumimoji="0" lang="en-US" sz="1800" b="1" i="0" u="none" strike="noStrike" cap="none" normalizeH="0" baseline="0" dirty="0" smtClean="0">
              <a:ln>
                <a:noFill/>
              </a:ln>
              <a:solidFill>
                <a:schemeClr val="tx1"/>
              </a:solidFill>
              <a:effectLst/>
              <a:latin typeface="Arial" charset="0"/>
              <a:cs typeface="Arial" charset="0"/>
            </a:rPr>
          </a:br>
          <a:r>
            <a:rPr kumimoji="0" lang="en-US" sz="1800" b="1" i="0" u="none" strike="noStrike" cap="none" normalizeH="0" baseline="0" dirty="0" smtClean="0">
              <a:ln>
                <a:noFill/>
              </a:ln>
              <a:solidFill>
                <a:schemeClr val="tx1"/>
              </a:solidFill>
              <a:effectLst/>
              <a:latin typeface="Arial" charset="0"/>
              <a:cs typeface="Arial" charset="0"/>
            </a:rPr>
            <a:t>(SAR and part of </a:t>
          </a:r>
          <a:r>
            <a:rPr kumimoji="0" lang="en-US" sz="1800" b="1" i="0" u="none" strike="noStrike" cap="none" normalizeH="0" baseline="0" dirty="0" err="1" smtClean="0">
              <a:ln>
                <a:noFill/>
              </a:ln>
              <a:solidFill>
                <a:schemeClr val="tx1"/>
              </a:solidFill>
              <a:effectLst/>
              <a:latin typeface="Arial" charset="0"/>
              <a:cs typeface="Arial" charset="0"/>
            </a:rPr>
            <a:t>EIA</a:t>
          </a:r>
          <a:r>
            <a:rPr kumimoji="0" lang="en-US" sz="1800" b="1" i="0" u="none" strike="noStrike" cap="none" normalizeH="0" baseline="0" dirty="0" smtClean="0">
              <a:ln>
                <a:noFill/>
              </a:ln>
              <a:solidFill>
                <a:schemeClr val="tx1"/>
              </a:solidFill>
              <a:effectLst/>
              <a:latin typeface="Arial" charset="0"/>
              <a:cs typeface="Arial" charset="0"/>
            </a:rPr>
            <a:t>)</a:t>
          </a:r>
        </a:p>
      </dgm:t>
    </dgm:pt>
    <dgm:pt modelId="{E1F2712E-5C62-4A50-B623-C26BF5476C38}" type="parTrans" cxnId="{2D66377C-8E42-405E-A516-E093ABD9A2A0}">
      <dgm:prSet/>
      <dgm:spPr/>
      <dgm:t>
        <a:bodyPr/>
        <a:lstStyle/>
        <a:p>
          <a:endParaRPr lang="en-US"/>
        </a:p>
      </dgm:t>
    </dgm:pt>
    <dgm:pt modelId="{89F5C54A-F23F-448A-AEA4-F5808BF77990}" type="sibTrans" cxnId="{2D66377C-8E42-405E-A516-E093ABD9A2A0}">
      <dgm:prSet/>
      <dgm:spPr/>
      <dgm:t>
        <a:bodyPr/>
        <a:lstStyle/>
        <a:p>
          <a:endParaRPr lang="en-US"/>
        </a:p>
      </dgm:t>
    </dgm:pt>
    <dgm:pt modelId="{165B4A89-0914-4145-A2B0-E5ACEACB645B}">
      <dgm:prSet custT="1"/>
      <dgm:spPr>
        <a:solidFill>
          <a:srgbClr val="FFC000"/>
        </a:solidFill>
      </dgm:spPr>
      <dgm:t>
        <a:bodyPr/>
        <a:lstStyle/>
        <a:p>
          <a:pPr algn="ctr" rtl="0"/>
          <a:r>
            <a:rPr kumimoji="0" lang="en-US" sz="1400" b="1" i="0" u="none" strike="noStrike" cap="none" normalizeH="0" baseline="0" dirty="0" smtClean="0">
              <a:ln>
                <a:noFill/>
              </a:ln>
              <a:solidFill>
                <a:schemeClr val="tx1"/>
              </a:solidFill>
              <a:effectLst/>
              <a:latin typeface="Arial" charset="0"/>
              <a:cs typeface="Arial" charset="0"/>
            </a:rPr>
            <a:t>MOST:</a:t>
          </a:r>
        </a:p>
        <a:p>
          <a:pPr algn="ctr"/>
          <a:r>
            <a:rPr kumimoji="0" lang="en-US" sz="1400" b="1" i="0" u="none" strike="noStrike" cap="none" normalizeH="0" baseline="0" dirty="0" smtClean="0">
              <a:ln>
                <a:noFill/>
              </a:ln>
              <a:solidFill>
                <a:schemeClr val="tx1"/>
              </a:solidFill>
              <a:effectLst/>
              <a:latin typeface="Arial" charset="0"/>
              <a:cs typeface="Arial" charset="0"/>
            </a:rPr>
            <a:t>Construction</a:t>
          </a:r>
        </a:p>
        <a:p>
          <a:pPr algn="ctr"/>
          <a:r>
            <a:rPr kumimoji="0" lang="en-US" sz="1400" b="1" i="0" u="none" strike="noStrike" cap="none" normalizeH="0" baseline="0" dirty="0" smtClean="0">
              <a:ln>
                <a:noFill/>
              </a:ln>
              <a:solidFill>
                <a:schemeClr val="tx1"/>
              </a:solidFill>
              <a:effectLst/>
              <a:latin typeface="Arial" charset="0"/>
              <a:cs typeface="Arial" charset="0"/>
            </a:rPr>
            <a:t>Permit</a:t>
          </a:r>
        </a:p>
      </dgm:t>
    </dgm:pt>
    <dgm:pt modelId="{4A26484A-25E9-45CD-993D-625AD05F1182}" type="parTrans" cxnId="{5921A91F-3406-4DAD-82A8-1326DD0EF008}">
      <dgm:prSet/>
      <dgm:spPr/>
      <dgm:t>
        <a:bodyPr/>
        <a:lstStyle/>
        <a:p>
          <a:endParaRPr lang="en-US"/>
        </a:p>
      </dgm:t>
    </dgm:pt>
    <dgm:pt modelId="{7A1EBE1A-2611-4AB3-8D7F-CF892B597FF0}" type="sibTrans" cxnId="{5921A91F-3406-4DAD-82A8-1326DD0EF008}">
      <dgm:prSet/>
      <dgm:spPr/>
      <dgm:t>
        <a:bodyPr/>
        <a:lstStyle/>
        <a:p>
          <a:endParaRPr lang="en-US"/>
        </a:p>
      </dgm:t>
    </dgm:pt>
    <dgm:pt modelId="{A0878AD7-6C29-4A22-AFF6-38A7FA139C96}">
      <dgm:prSet custT="1"/>
      <dgm:spPr>
        <a:solidFill>
          <a:srgbClr val="FFC000"/>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err="1" smtClean="0">
              <a:ln>
                <a:noFill/>
              </a:ln>
              <a:solidFill>
                <a:schemeClr val="tx1"/>
              </a:solidFill>
              <a:effectLst/>
              <a:latin typeface="Arial" charset="0"/>
              <a:cs typeface="Arial" charset="0"/>
            </a:rPr>
            <a:t>MOIT</a:t>
          </a:r>
          <a:r>
            <a:rPr kumimoji="0" lang="en-US" sz="1400" b="1" i="0" u="none" strike="noStrike" cap="none" normalizeH="0" baseline="0" dirty="0" smtClean="0">
              <a:ln>
                <a:noFill/>
              </a:ln>
              <a:solidFill>
                <a:schemeClr val="tx1"/>
              </a:solidFill>
              <a:effectLst/>
              <a:latin typeface="Arial" charset="0"/>
              <a:cs typeface="Arial" charset="0"/>
            </a:rPr>
            <a:t>:</a:t>
          </a:r>
          <a:br>
            <a:rPr kumimoji="0" lang="en-US" sz="1400" b="1" i="0" u="none" strike="noStrike" cap="none" normalizeH="0" baseline="0" dirty="0" smtClean="0">
              <a:ln>
                <a:noFill/>
              </a:ln>
              <a:solidFill>
                <a:schemeClr val="tx1"/>
              </a:solidFill>
              <a:effectLst/>
              <a:latin typeface="Arial" charset="0"/>
              <a:cs typeface="Arial" charset="0"/>
            </a:rPr>
          </a:br>
          <a:r>
            <a:rPr kumimoji="0" lang="en-US" sz="1400" b="1" i="0" u="none" strike="noStrike" cap="none" normalizeH="0" baseline="0" dirty="0" smtClean="0">
              <a:ln>
                <a:noFill/>
              </a:ln>
              <a:solidFill>
                <a:schemeClr val="tx1"/>
              </a:solidFill>
              <a:effectLst/>
              <a:latin typeface="Arial" charset="0"/>
              <a:cs typeface="Arial" charset="0"/>
            </a:rPr>
            <a:t>Operation </a:t>
          </a:r>
          <a:br>
            <a:rPr kumimoji="0" lang="en-US" sz="1400" b="1" i="0" u="none" strike="noStrike" cap="none" normalizeH="0" baseline="0" dirty="0" smtClean="0">
              <a:ln>
                <a:noFill/>
              </a:ln>
              <a:solidFill>
                <a:schemeClr val="tx1"/>
              </a:solidFill>
              <a:effectLst/>
              <a:latin typeface="Arial" charset="0"/>
              <a:cs typeface="Arial" charset="0"/>
            </a:rPr>
          </a:br>
          <a:r>
            <a:rPr kumimoji="0" lang="en-US" sz="1400" b="1" i="0" u="none" strike="noStrike" cap="none" normalizeH="0" baseline="0" dirty="0" smtClean="0">
              <a:ln>
                <a:noFill/>
              </a:ln>
              <a:solidFill>
                <a:schemeClr val="tx1"/>
              </a:solidFill>
              <a:effectLst/>
              <a:latin typeface="Arial" charset="0"/>
              <a:cs typeface="Arial" charset="0"/>
            </a:rPr>
            <a:t>License</a:t>
          </a:r>
        </a:p>
      </dgm:t>
    </dgm:pt>
    <dgm:pt modelId="{01BC1B63-804A-49F5-ADC7-A573AA3E50E8}" type="parTrans" cxnId="{60217267-A6A2-4BF7-8792-4BB04E52BC9E}">
      <dgm:prSet/>
      <dgm:spPr/>
      <dgm:t>
        <a:bodyPr/>
        <a:lstStyle/>
        <a:p>
          <a:endParaRPr lang="en-US"/>
        </a:p>
      </dgm:t>
    </dgm:pt>
    <dgm:pt modelId="{8AA142E5-7F22-4FC7-8B5B-C65AD43CAC52}" type="sibTrans" cxnId="{60217267-A6A2-4BF7-8792-4BB04E52BC9E}">
      <dgm:prSet/>
      <dgm:spPr/>
      <dgm:t>
        <a:bodyPr/>
        <a:lstStyle/>
        <a:p>
          <a:endParaRPr lang="en-US"/>
        </a:p>
      </dgm:t>
    </dgm:pt>
    <dgm:pt modelId="{133FE35B-47E4-429D-8527-BA2821A68F6B}">
      <dgm:prSet custT="1"/>
      <dgm:spPr>
        <a:solidFill>
          <a:srgbClr val="FFC000"/>
        </a:solidFill>
      </dgm:spPr>
      <dgm:t>
        <a:bodyPr/>
        <a:lstStyle/>
        <a:p>
          <a:pPr rtl="0"/>
          <a:r>
            <a:rPr kumimoji="0" lang="en-US" sz="1400" b="1" i="0" u="none" strike="noStrike" cap="none" normalizeH="0" baseline="0" dirty="0" smtClean="0">
              <a:ln>
                <a:noFill/>
              </a:ln>
              <a:solidFill>
                <a:schemeClr val="tx1"/>
              </a:solidFill>
              <a:effectLst/>
              <a:latin typeface="Arial" charset="0"/>
              <a:cs typeface="Arial" charset="0"/>
            </a:rPr>
            <a:t>PM: </a:t>
          </a:r>
          <a:br>
            <a:rPr kumimoji="0" lang="en-US" sz="1400" b="1" i="0" u="none" strike="noStrike" cap="none" normalizeH="0" baseline="0" dirty="0" smtClean="0">
              <a:ln>
                <a:noFill/>
              </a:ln>
              <a:solidFill>
                <a:schemeClr val="tx1"/>
              </a:solidFill>
              <a:effectLst/>
              <a:latin typeface="Arial" charset="0"/>
              <a:cs typeface="Arial" charset="0"/>
            </a:rPr>
          </a:br>
          <a:r>
            <a:rPr kumimoji="0" lang="en-US" sz="1400" b="1" i="0" u="none" strike="noStrike" cap="none" normalizeH="0" baseline="0" dirty="0" smtClean="0">
              <a:ln>
                <a:noFill/>
              </a:ln>
              <a:solidFill>
                <a:schemeClr val="tx1"/>
              </a:solidFill>
              <a:effectLst/>
              <a:latin typeface="Arial" charset="0"/>
              <a:cs typeface="Arial" charset="0"/>
            </a:rPr>
            <a:t>Site and FS  Approval</a:t>
          </a:r>
        </a:p>
      </dgm:t>
    </dgm:pt>
    <dgm:pt modelId="{AE2CD7D0-7004-42DE-BAEB-07E12B0DF499}" type="parTrans" cxnId="{C3A8E0A0-D5F8-484B-A81D-B527DD475A7E}">
      <dgm:prSet/>
      <dgm:spPr/>
      <dgm:t>
        <a:bodyPr/>
        <a:lstStyle/>
        <a:p>
          <a:endParaRPr lang="en-US"/>
        </a:p>
      </dgm:t>
    </dgm:pt>
    <dgm:pt modelId="{C79764C8-4EC9-4C4A-A94B-12B991E47C9B}" type="sibTrans" cxnId="{C3A8E0A0-D5F8-484B-A81D-B527DD475A7E}">
      <dgm:prSet/>
      <dgm:spPr/>
      <dgm:t>
        <a:bodyPr/>
        <a:lstStyle/>
        <a:p>
          <a:endParaRPr lang="en-US"/>
        </a:p>
      </dgm:t>
    </dgm:pt>
    <dgm:pt modelId="{F0F03EEE-4632-495B-8D11-BCA13155BAC0}" type="pres">
      <dgm:prSet presAssocID="{A29CCE3E-215E-44FB-B21B-EEEF338C3A38}" presName="cycle" presStyleCnt="0">
        <dgm:presLayoutVars>
          <dgm:chMax val="1"/>
          <dgm:dir/>
          <dgm:animLvl val="ctr"/>
          <dgm:resizeHandles val="exact"/>
        </dgm:presLayoutVars>
      </dgm:prSet>
      <dgm:spPr/>
    </dgm:pt>
    <dgm:pt modelId="{FE19DE9E-65F8-4070-AA2E-662BE1207A32}" type="pres">
      <dgm:prSet presAssocID="{C957D82A-266A-4FD0-94D2-8D6831DDC787}" presName="centerShape" presStyleLbl="node0" presStyleIdx="0" presStyleCnt="1" custScaleX="219613" custScaleY="36313" custLinFactNeighborX="-1843" custLinFactNeighborY="-15785"/>
      <dgm:spPr>
        <a:prstGeom prst="roundRect">
          <a:avLst/>
        </a:prstGeom>
      </dgm:spPr>
      <dgm:t>
        <a:bodyPr/>
        <a:lstStyle/>
        <a:p>
          <a:endParaRPr lang="en-US"/>
        </a:p>
      </dgm:t>
    </dgm:pt>
    <dgm:pt modelId="{D020C7D5-6FD7-4A63-8F44-589366862A8C}" type="pres">
      <dgm:prSet presAssocID="{4A26484A-25E9-45CD-993D-625AD05F1182}" presName="Name9" presStyleLbl="parChTrans1D2" presStyleIdx="0" presStyleCnt="3"/>
      <dgm:spPr/>
      <dgm:t>
        <a:bodyPr/>
        <a:lstStyle/>
        <a:p>
          <a:endParaRPr lang="en-US"/>
        </a:p>
      </dgm:t>
    </dgm:pt>
    <dgm:pt modelId="{4CDFD508-BF06-4705-94C9-8C8E5D067BFA}" type="pres">
      <dgm:prSet presAssocID="{4A26484A-25E9-45CD-993D-625AD05F1182}" presName="connTx" presStyleLbl="parChTrans1D2" presStyleIdx="0" presStyleCnt="3"/>
      <dgm:spPr/>
      <dgm:t>
        <a:bodyPr/>
        <a:lstStyle/>
        <a:p>
          <a:endParaRPr lang="en-US"/>
        </a:p>
      </dgm:t>
    </dgm:pt>
    <dgm:pt modelId="{A7467955-3661-49D8-91DF-A27B1B58DADF}" type="pres">
      <dgm:prSet presAssocID="{165B4A89-0914-4145-A2B0-E5ACEACB645B}" presName="node" presStyleLbl="node1" presStyleIdx="0" presStyleCnt="3" custScaleX="104825">
        <dgm:presLayoutVars>
          <dgm:bulletEnabled val="1"/>
        </dgm:presLayoutVars>
      </dgm:prSet>
      <dgm:spPr/>
      <dgm:t>
        <a:bodyPr/>
        <a:lstStyle/>
        <a:p>
          <a:endParaRPr lang="en-US"/>
        </a:p>
      </dgm:t>
    </dgm:pt>
    <dgm:pt modelId="{0142E3CF-FED5-406D-A94C-1E7167AAA3DF}" type="pres">
      <dgm:prSet presAssocID="{01BC1B63-804A-49F5-ADC7-A573AA3E50E8}" presName="Name9" presStyleLbl="parChTrans1D2" presStyleIdx="1" presStyleCnt="3"/>
      <dgm:spPr/>
      <dgm:t>
        <a:bodyPr/>
        <a:lstStyle/>
        <a:p>
          <a:endParaRPr lang="en-US"/>
        </a:p>
      </dgm:t>
    </dgm:pt>
    <dgm:pt modelId="{B68BBACF-4093-4109-9ECE-20F87D31E8C2}" type="pres">
      <dgm:prSet presAssocID="{01BC1B63-804A-49F5-ADC7-A573AA3E50E8}" presName="connTx" presStyleLbl="parChTrans1D2" presStyleIdx="1" presStyleCnt="3"/>
      <dgm:spPr/>
      <dgm:t>
        <a:bodyPr/>
        <a:lstStyle/>
        <a:p>
          <a:endParaRPr lang="en-US"/>
        </a:p>
      </dgm:t>
    </dgm:pt>
    <dgm:pt modelId="{EB99138D-CB68-4D83-BA57-D8021C1D4DD3}" type="pres">
      <dgm:prSet presAssocID="{A0878AD7-6C29-4A22-AFF6-38A7FA139C96}" presName="node" presStyleLbl="node1" presStyleIdx="1" presStyleCnt="3" custRadScaleRad="148096" custRadScaleInc="-121554">
        <dgm:presLayoutVars>
          <dgm:bulletEnabled val="1"/>
        </dgm:presLayoutVars>
      </dgm:prSet>
      <dgm:spPr/>
      <dgm:t>
        <a:bodyPr/>
        <a:lstStyle/>
        <a:p>
          <a:endParaRPr lang="en-US"/>
        </a:p>
      </dgm:t>
    </dgm:pt>
    <dgm:pt modelId="{DC983596-F812-45ED-92D8-F1F554CEA8DE}" type="pres">
      <dgm:prSet presAssocID="{AE2CD7D0-7004-42DE-BAEB-07E12B0DF499}" presName="Name9" presStyleLbl="parChTrans1D2" presStyleIdx="2" presStyleCnt="3"/>
      <dgm:spPr/>
      <dgm:t>
        <a:bodyPr/>
        <a:lstStyle/>
        <a:p>
          <a:endParaRPr lang="en-US"/>
        </a:p>
      </dgm:t>
    </dgm:pt>
    <dgm:pt modelId="{E73CD26B-3A6C-40B7-AAE3-D51B6650E259}" type="pres">
      <dgm:prSet presAssocID="{AE2CD7D0-7004-42DE-BAEB-07E12B0DF499}" presName="connTx" presStyleLbl="parChTrans1D2" presStyleIdx="2" presStyleCnt="3"/>
      <dgm:spPr/>
      <dgm:t>
        <a:bodyPr/>
        <a:lstStyle/>
        <a:p>
          <a:endParaRPr lang="en-US"/>
        </a:p>
      </dgm:t>
    </dgm:pt>
    <dgm:pt modelId="{D7746C7C-87CD-416A-8D99-6556DEDB49E8}" type="pres">
      <dgm:prSet presAssocID="{133FE35B-47E4-429D-8527-BA2821A68F6B}" presName="node" presStyleLbl="node1" presStyleIdx="2" presStyleCnt="3" custRadScaleRad="148844" custRadScaleInc="117941">
        <dgm:presLayoutVars>
          <dgm:bulletEnabled val="1"/>
        </dgm:presLayoutVars>
      </dgm:prSet>
      <dgm:spPr/>
      <dgm:t>
        <a:bodyPr/>
        <a:lstStyle/>
        <a:p>
          <a:endParaRPr lang="en-US"/>
        </a:p>
      </dgm:t>
    </dgm:pt>
  </dgm:ptLst>
  <dgm:cxnLst>
    <dgm:cxn modelId="{9892C6AD-5926-4D17-AD01-B24F21F396C8}" type="presOf" srcId="{133FE35B-47E4-429D-8527-BA2821A68F6B}" destId="{D7746C7C-87CD-416A-8D99-6556DEDB49E8}" srcOrd="0" destOrd="0" presId="urn:microsoft.com/office/officeart/2005/8/layout/radial1"/>
    <dgm:cxn modelId="{5921A91F-3406-4DAD-82A8-1326DD0EF008}" srcId="{C957D82A-266A-4FD0-94D2-8D6831DDC787}" destId="{165B4A89-0914-4145-A2B0-E5ACEACB645B}" srcOrd="0" destOrd="0" parTransId="{4A26484A-25E9-45CD-993D-625AD05F1182}" sibTransId="{7A1EBE1A-2611-4AB3-8D7F-CF892B597FF0}"/>
    <dgm:cxn modelId="{A58F1E43-BEFE-4519-9133-5FEB676B6E40}" type="presOf" srcId="{4A26484A-25E9-45CD-993D-625AD05F1182}" destId="{4CDFD508-BF06-4705-94C9-8C8E5D067BFA}" srcOrd="1" destOrd="0" presId="urn:microsoft.com/office/officeart/2005/8/layout/radial1"/>
    <dgm:cxn modelId="{7C5481BA-16B3-46C5-AFBD-BB616ED3C44D}" type="presOf" srcId="{A0878AD7-6C29-4A22-AFF6-38A7FA139C96}" destId="{EB99138D-CB68-4D83-BA57-D8021C1D4DD3}" srcOrd="0" destOrd="0" presId="urn:microsoft.com/office/officeart/2005/8/layout/radial1"/>
    <dgm:cxn modelId="{5AA9D4A9-13B4-41CD-94CC-499F81653C6F}" type="presOf" srcId="{01BC1B63-804A-49F5-ADC7-A573AA3E50E8}" destId="{B68BBACF-4093-4109-9ECE-20F87D31E8C2}" srcOrd="1" destOrd="0" presId="urn:microsoft.com/office/officeart/2005/8/layout/radial1"/>
    <dgm:cxn modelId="{C3A8E0A0-D5F8-484B-A81D-B527DD475A7E}" srcId="{C957D82A-266A-4FD0-94D2-8D6831DDC787}" destId="{133FE35B-47E4-429D-8527-BA2821A68F6B}" srcOrd="2" destOrd="0" parTransId="{AE2CD7D0-7004-42DE-BAEB-07E12B0DF499}" sibTransId="{C79764C8-4EC9-4C4A-A94B-12B991E47C9B}"/>
    <dgm:cxn modelId="{60217267-A6A2-4BF7-8792-4BB04E52BC9E}" srcId="{C957D82A-266A-4FD0-94D2-8D6831DDC787}" destId="{A0878AD7-6C29-4A22-AFF6-38A7FA139C96}" srcOrd="1" destOrd="0" parTransId="{01BC1B63-804A-49F5-ADC7-A573AA3E50E8}" sibTransId="{8AA142E5-7F22-4FC7-8B5B-C65AD43CAC52}"/>
    <dgm:cxn modelId="{AA33F51F-D11F-4BC7-9C62-2F8B99E29EBB}" type="presOf" srcId="{AE2CD7D0-7004-42DE-BAEB-07E12B0DF499}" destId="{DC983596-F812-45ED-92D8-F1F554CEA8DE}" srcOrd="0" destOrd="0" presId="urn:microsoft.com/office/officeart/2005/8/layout/radial1"/>
    <dgm:cxn modelId="{72392AC5-9979-47D6-B8F1-82A7F712326C}" type="presOf" srcId="{4A26484A-25E9-45CD-993D-625AD05F1182}" destId="{D020C7D5-6FD7-4A63-8F44-589366862A8C}" srcOrd="0" destOrd="0" presId="urn:microsoft.com/office/officeart/2005/8/layout/radial1"/>
    <dgm:cxn modelId="{C371CA88-F137-44AA-9A28-869E93A80D77}" type="presOf" srcId="{A29CCE3E-215E-44FB-B21B-EEEF338C3A38}" destId="{F0F03EEE-4632-495B-8D11-BCA13155BAC0}" srcOrd="0" destOrd="0" presId="urn:microsoft.com/office/officeart/2005/8/layout/radial1"/>
    <dgm:cxn modelId="{D0F1B1EF-6852-4035-BD76-F1DCDFF77CDC}" type="presOf" srcId="{01BC1B63-804A-49F5-ADC7-A573AA3E50E8}" destId="{0142E3CF-FED5-406D-A94C-1E7167AAA3DF}" srcOrd="0" destOrd="0" presId="urn:microsoft.com/office/officeart/2005/8/layout/radial1"/>
    <dgm:cxn modelId="{62E9A486-4078-499F-9C4D-2C2A8A8A2A1A}" type="presOf" srcId="{AE2CD7D0-7004-42DE-BAEB-07E12B0DF499}" destId="{E73CD26B-3A6C-40B7-AAE3-D51B6650E259}" srcOrd="1" destOrd="0" presId="urn:microsoft.com/office/officeart/2005/8/layout/radial1"/>
    <dgm:cxn modelId="{B189C414-561F-438E-8102-C991C9118E40}" type="presOf" srcId="{165B4A89-0914-4145-A2B0-E5ACEACB645B}" destId="{A7467955-3661-49D8-91DF-A27B1B58DADF}" srcOrd="0" destOrd="0" presId="urn:microsoft.com/office/officeart/2005/8/layout/radial1"/>
    <dgm:cxn modelId="{2D66377C-8E42-405E-A516-E093ABD9A2A0}" srcId="{A29CCE3E-215E-44FB-B21B-EEEF338C3A38}" destId="{C957D82A-266A-4FD0-94D2-8D6831DDC787}" srcOrd="0" destOrd="0" parTransId="{E1F2712E-5C62-4A50-B623-C26BF5476C38}" sibTransId="{89F5C54A-F23F-448A-AEA4-F5808BF77990}"/>
    <dgm:cxn modelId="{9EF8A6B2-B1BF-4A7B-8F56-2B48D4389A1A}" type="presOf" srcId="{C957D82A-266A-4FD0-94D2-8D6831DDC787}" destId="{FE19DE9E-65F8-4070-AA2E-662BE1207A32}" srcOrd="0" destOrd="0" presId="urn:microsoft.com/office/officeart/2005/8/layout/radial1"/>
    <dgm:cxn modelId="{7D351D62-ED6D-4381-A53D-EAD26A357CAC}" type="presParOf" srcId="{F0F03EEE-4632-495B-8D11-BCA13155BAC0}" destId="{FE19DE9E-65F8-4070-AA2E-662BE1207A32}" srcOrd="0" destOrd="0" presId="urn:microsoft.com/office/officeart/2005/8/layout/radial1"/>
    <dgm:cxn modelId="{9909E1B6-7996-45C5-A483-2C2A0F801BD6}" type="presParOf" srcId="{F0F03EEE-4632-495B-8D11-BCA13155BAC0}" destId="{D020C7D5-6FD7-4A63-8F44-589366862A8C}" srcOrd="1" destOrd="0" presId="urn:microsoft.com/office/officeart/2005/8/layout/radial1"/>
    <dgm:cxn modelId="{4DB60C65-8998-46ED-848C-57FF8FDAFAD6}" type="presParOf" srcId="{D020C7D5-6FD7-4A63-8F44-589366862A8C}" destId="{4CDFD508-BF06-4705-94C9-8C8E5D067BFA}" srcOrd="0" destOrd="0" presId="urn:microsoft.com/office/officeart/2005/8/layout/radial1"/>
    <dgm:cxn modelId="{B152FD42-F77E-4D50-8FC9-1BD54618A455}" type="presParOf" srcId="{F0F03EEE-4632-495B-8D11-BCA13155BAC0}" destId="{A7467955-3661-49D8-91DF-A27B1B58DADF}" srcOrd="2" destOrd="0" presId="urn:microsoft.com/office/officeart/2005/8/layout/radial1"/>
    <dgm:cxn modelId="{B135B48B-4DEF-47BC-9824-B78152371E0F}" type="presParOf" srcId="{F0F03EEE-4632-495B-8D11-BCA13155BAC0}" destId="{0142E3CF-FED5-406D-A94C-1E7167AAA3DF}" srcOrd="3" destOrd="0" presId="urn:microsoft.com/office/officeart/2005/8/layout/radial1"/>
    <dgm:cxn modelId="{0F752826-B3CF-4572-A5E6-081D03B8FDD4}" type="presParOf" srcId="{0142E3CF-FED5-406D-A94C-1E7167AAA3DF}" destId="{B68BBACF-4093-4109-9ECE-20F87D31E8C2}" srcOrd="0" destOrd="0" presId="urn:microsoft.com/office/officeart/2005/8/layout/radial1"/>
    <dgm:cxn modelId="{4D2A3D1B-59F4-421C-8F91-91462D54A153}" type="presParOf" srcId="{F0F03EEE-4632-495B-8D11-BCA13155BAC0}" destId="{EB99138D-CB68-4D83-BA57-D8021C1D4DD3}" srcOrd="4" destOrd="0" presId="urn:microsoft.com/office/officeart/2005/8/layout/radial1"/>
    <dgm:cxn modelId="{DC9841F0-D7BA-4EAD-BD2D-BA1BB3A04B54}" type="presParOf" srcId="{F0F03EEE-4632-495B-8D11-BCA13155BAC0}" destId="{DC983596-F812-45ED-92D8-F1F554CEA8DE}" srcOrd="5" destOrd="0" presId="urn:microsoft.com/office/officeart/2005/8/layout/radial1"/>
    <dgm:cxn modelId="{797AE6E0-EBBB-466B-A853-B7C93242356F}" type="presParOf" srcId="{DC983596-F812-45ED-92D8-F1F554CEA8DE}" destId="{E73CD26B-3A6C-40B7-AAE3-D51B6650E259}" srcOrd="0" destOrd="0" presId="urn:microsoft.com/office/officeart/2005/8/layout/radial1"/>
    <dgm:cxn modelId="{A22ABEE7-C19A-45EC-AD0B-E93A43066CA6}" type="presParOf" srcId="{F0F03EEE-4632-495B-8D11-BCA13155BAC0}" destId="{D7746C7C-87CD-416A-8D99-6556DEDB49E8}" srcOrd="6"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8AF5FC6-1795-43FB-B9D5-0AC825F8A5C0}" type="doc">
      <dgm:prSet loTypeId="urn:microsoft.com/office/officeart/2005/8/layout/hProcess9" loCatId="process" qsTypeId="urn:microsoft.com/office/officeart/2005/8/quickstyle/simple2" qsCatId="simple" csTypeId="urn:microsoft.com/office/officeart/2005/8/colors/accent1_3" csCatId="accent1" phldr="1"/>
      <dgm:spPr/>
      <dgm:t>
        <a:bodyPr/>
        <a:lstStyle/>
        <a:p>
          <a:endParaRPr lang="en-US"/>
        </a:p>
      </dgm:t>
    </dgm:pt>
    <dgm:pt modelId="{9C8441D4-E1F4-427F-A70F-B0DD5E37D8AA}">
      <dgm:prSet phldrT="[Text]" custT="1"/>
      <dgm:spPr>
        <a:xfrm>
          <a:off x="148883" y="1187838"/>
          <a:ext cx="1110983" cy="2278622"/>
        </a:xfrm>
        <a:prstGeom prst="roundRect">
          <a:avLst/>
        </a:prstGeom>
        <a:solidFill>
          <a:srgbClr val="4F81BD">
            <a:lumMod val="75000"/>
          </a:srgbClr>
        </a:solidFill>
        <a:ln w="38100" cap="flat" cmpd="sng" algn="ctr">
          <a:solidFill>
            <a:sysClr val="window" lastClr="FFFFFF">
              <a:hueOff val="0"/>
              <a:satOff val="0"/>
              <a:lumOff val="0"/>
              <a:alphaOff val="0"/>
            </a:sysClr>
          </a:solidFill>
          <a:prstDash val="solid"/>
        </a:ln>
        <a:effectLst>
          <a:outerShdw blurRad="40000" dist="20000" dir="5400000" rotWithShape="0">
            <a:srgbClr val="000000">
              <a:alpha val="38000"/>
            </a:srgbClr>
          </a:outerShdw>
        </a:effectLst>
      </dgm:spPr>
      <dgm:t>
        <a:bodyPr/>
        <a:lstStyle/>
        <a:p>
          <a:r>
            <a:rPr lang="en-US" sz="1600" dirty="0" smtClean="0">
              <a:solidFill>
                <a:sysClr val="window" lastClr="FFFFFF"/>
              </a:solidFill>
              <a:latin typeface="Calibri"/>
              <a:ea typeface="+mn-ea"/>
              <a:cs typeface="+mn-cs"/>
            </a:rPr>
            <a:t>Study on NPP system; nuclear physic, thermal-hydraulic,</a:t>
          </a:r>
        </a:p>
        <a:p>
          <a:r>
            <a:rPr lang="en-US" sz="1600" dirty="0" smtClean="0">
              <a:solidFill>
                <a:sysClr val="window" lastClr="FFFFFF"/>
              </a:solidFill>
              <a:latin typeface="Calibri"/>
              <a:ea typeface="+mn-ea"/>
              <a:cs typeface="+mn-cs"/>
            </a:rPr>
            <a:t>Safety analysis</a:t>
          </a:r>
          <a:endParaRPr lang="en-US" sz="1600" dirty="0">
            <a:solidFill>
              <a:sysClr val="window" lastClr="FFFFFF"/>
            </a:solidFill>
            <a:latin typeface="Calibri"/>
            <a:ea typeface="+mn-ea"/>
            <a:cs typeface="+mn-cs"/>
          </a:endParaRPr>
        </a:p>
      </dgm:t>
    </dgm:pt>
    <dgm:pt modelId="{38FCB1FF-F005-4A96-ABE7-8CDB00BE0F90}" type="parTrans" cxnId="{DAC8E675-CDBC-4CC5-9804-B7EC60C23755}">
      <dgm:prSet/>
      <dgm:spPr/>
      <dgm:t>
        <a:bodyPr/>
        <a:lstStyle/>
        <a:p>
          <a:endParaRPr lang="en-US"/>
        </a:p>
      </dgm:t>
    </dgm:pt>
    <dgm:pt modelId="{31026068-F7E8-4139-8C20-1C3E711EDFEE}" type="sibTrans" cxnId="{DAC8E675-CDBC-4CC5-9804-B7EC60C23755}">
      <dgm:prSet/>
      <dgm:spPr/>
      <dgm:t>
        <a:bodyPr/>
        <a:lstStyle/>
        <a:p>
          <a:endParaRPr lang="en-US"/>
        </a:p>
      </dgm:t>
    </dgm:pt>
    <dgm:pt modelId="{378778A3-AFF9-4C57-8387-7AE752D04CFC}">
      <dgm:prSet phldrT="[Text]" custT="1"/>
      <dgm:spPr>
        <a:xfrm>
          <a:off x="1676400" y="1189269"/>
          <a:ext cx="1609695" cy="2278622"/>
        </a:xfrm>
        <a:prstGeom prst="roundRect">
          <a:avLst/>
        </a:prstGeom>
        <a:solidFill>
          <a:srgbClr val="4F81BD">
            <a:lumMod val="75000"/>
          </a:srgbClr>
        </a:solidFill>
        <a:ln w="38100" cap="flat" cmpd="sng" algn="ctr">
          <a:solidFill>
            <a:sysClr val="window" lastClr="FFFFFF">
              <a:hueOff val="0"/>
              <a:satOff val="0"/>
              <a:lumOff val="0"/>
              <a:alphaOff val="0"/>
            </a:sysClr>
          </a:solidFill>
          <a:prstDash val="solid"/>
        </a:ln>
        <a:effectLst>
          <a:outerShdw blurRad="40000" dist="20000" dir="5400000" rotWithShape="0">
            <a:srgbClr val="000000">
              <a:alpha val="38000"/>
            </a:srgbClr>
          </a:outerShdw>
        </a:effectLst>
      </dgm:spPr>
      <dgm:t>
        <a:bodyPr/>
        <a:lstStyle/>
        <a:p>
          <a:r>
            <a:rPr lang="en-US" sz="1600" dirty="0" smtClean="0">
              <a:solidFill>
                <a:sysClr val="window" lastClr="FFFFFF"/>
              </a:solidFill>
              <a:latin typeface="Calibri"/>
              <a:ea typeface="+mn-ea"/>
              <a:cs typeface="+mn-cs"/>
            </a:rPr>
            <a:t>Utilized nuclear physic and thermal-hydraulic computer code</a:t>
          </a:r>
        </a:p>
        <a:p>
          <a:r>
            <a:rPr lang="en-US" sz="1600" dirty="0" smtClean="0">
              <a:solidFill>
                <a:sysClr val="window" lastClr="FFFFFF"/>
              </a:solidFill>
              <a:latin typeface="Calibri"/>
              <a:ea typeface="+mn-ea"/>
              <a:cs typeface="+mn-cs"/>
            </a:rPr>
            <a:t>(</a:t>
          </a:r>
          <a:r>
            <a:rPr lang="en-US" sz="1600" dirty="0" err="1" smtClean="0">
              <a:solidFill>
                <a:sysClr val="window" lastClr="FFFFFF"/>
              </a:solidFill>
              <a:latin typeface="Calibri"/>
              <a:ea typeface="+mn-ea"/>
              <a:cs typeface="+mn-cs"/>
            </a:rPr>
            <a:t>MCNP</a:t>
          </a:r>
          <a:r>
            <a:rPr lang="en-US" sz="1600" dirty="0" smtClean="0">
              <a:solidFill>
                <a:sysClr val="window" lastClr="FFFFFF"/>
              </a:solidFill>
              <a:latin typeface="Calibri"/>
              <a:ea typeface="+mn-ea"/>
              <a:cs typeface="+mn-cs"/>
            </a:rPr>
            <a:t>, </a:t>
          </a:r>
          <a:r>
            <a:rPr lang="en-US" sz="1600" dirty="0" err="1" smtClean="0">
              <a:solidFill>
                <a:sysClr val="window" lastClr="FFFFFF"/>
              </a:solidFill>
              <a:latin typeface="Calibri"/>
              <a:ea typeface="+mn-ea"/>
              <a:cs typeface="+mn-cs"/>
            </a:rPr>
            <a:t>CATHARE2</a:t>
          </a:r>
          <a:r>
            <a:rPr lang="en-US" sz="1600" dirty="0" smtClean="0">
              <a:solidFill>
                <a:sysClr val="window" lastClr="FFFFFF"/>
              </a:solidFill>
              <a:latin typeface="Calibri"/>
              <a:ea typeface="+mn-ea"/>
              <a:cs typeface="+mn-cs"/>
            </a:rPr>
            <a:t>, </a:t>
          </a:r>
          <a:r>
            <a:rPr lang="en-US" sz="1600" dirty="0" err="1" smtClean="0">
              <a:solidFill>
                <a:sysClr val="window" lastClr="FFFFFF"/>
              </a:solidFill>
              <a:latin typeface="Calibri"/>
              <a:ea typeface="+mn-ea"/>
              <a:cs typeface="+mn-cs"/>
            </a:rPr>
            <a:t>RELAP5</a:t>
          </a:r>
          <a:r>
            <a:rPr lang="en-US" sz="1600" dirty="0" smtClean="0">
              <a:solidFill>
                <a:sysClr val="window" lastClr="FFFFFF"/>
              </a:solidFill>
              <a:latin typeface="Calibri"/>
              <a:ea typeface="+mn-ea"/>
              <a:cs typeface="+mn-cs"/>
            </a:rPr>
            <a:t>, </a:t>
          </a:r>
          <a:r>
            <a:rPr lang="en-US" sz="1600" dirty="0" err="1" smtClean="0">
              <a:solidFill>
                <a:sysClr val="window" lastClr="FFFFFF"/>
              </a:solidFill>
              <a:latin typeface="Calibri"/>
              <a:ea typeface="+mn-ea"/>
              <a:cs typeface="+mn-cs"/>
            </a:rPr>
            <a:t>PARCS</a:t>
          </a:r>
          <a:r>
            <a:rPr lang="en-US" sz="1600" dirty="0" smtClean="0">
              <a:solidFill>
                <a:sysClr val="window" lastClr="FFFFFF"/>
              </a:solidFill>
              <a:latin typeface="Calibri"/>
              <a:ea typeface="+mn-ea"/>
              <a:cs typeface="+mn-cs"/>
            </a:rPr>
            <a:t>, TRACE)</a:t>
          </a:r>
          <a:endParaRPr lang="en-US" sz="1600" dirty="0">
            <a:solidFill>
              <a:sysClr val="window" lastClr="FFFFFF"/>
            </a:solidFill>
            <a:latin typeface="Calibri"/>
            <a:ea typeface="+mn-ea"/>
            <a:cs typeface="+mn-cs"/>
          </a:endParaRPr>
        </a:p>
      </dgm:t>
    </dgm:pt>
    <dgm:pt modelId="{88AA3433-C3A2-457F-9326-A06B8DAA3D96}" type="parTrans" cxnId="{3F54F4AD-5058-4077-88CA-33B1B36DC28C}">
      <dgm:prSet/>
      <dgm:spPr/>
      <dgm:t>
        <a:bodyPr/>
        <a:lstStyle/>
        <a:p>
          <a:endParaRPr lang="en-US"/>
        </a:p>
      </dgm:t>
    </dgm:pt>
    <dgm:pt modelId="{8AA464B3-93E9-42C2-B351-0EBCA710ABE8}" type="sibTrans" cxnId="{3F54F4AD-5058-4077-88CA-33B1B36DC28C}">
      <dgm:prSet/>
      <dgm:spPr/>
      <dgm:t>
        <a:bodyPr/>
        <a:lstStyle/>
        <a:p>
          <a:endParaRPr lang="en-US"/>
        </a:p>
      </dgm:t>
    </dgm:pt>
    <dgm:pt modelId="{49F889A5-E79B-44F0-993B-ADE9C435BE2E}">
      <dgm:prSet custT="1"/>
      <dgm:spPr>
        <a:xfrm>
          <a:off x="3971727" y="2363693"/>
          <a:ext cx="1431593" cy="1085838"/>
        </a:xfrm>
        <a:prstGeom prst="roundRect">
          <a:avLst/>
        </a:prstGeom>
        <a:solidFill>
          <a:srgbClr val="C0504D">
            <a:lumMod val="75000"/>
          </a:srgbClr>
        </a:solidFill>
        <a:ln w="38100" cap="flat" cmpd="sng" algn="ctr">
          <a:solidFill>
            <a:sysClr val="window" lastClr="FFFFFF">
              <a:hueOff val="0"/>
              <a:satOff val="0"/>
              <a:lumOff val="0"/>
              <a:alphaOff val="0"/>
            </a:sysClr>
          </a:solidFill>
          <a:prstDash val="solid"/>
        </a:ln>
        <a:effectLst>
          <a:outerShdw blurRad="40000" dist="20000" dir="5400000" rotWithShape="0">
            <a:srgbClr val="000000">
              <a:alpha val="38000"/>
            </a:srgbClr>
          </a:outerShdw>
        </a:effectLst>
      </dgm:spPr>
      <dgm:t>
        <a:bodyPr/>
        <a:lstStyle/>
        <a:p>
          <a:r>
            <a:rPr lang="en-US" sz="1700" dirty="0" smtClean="0">
              <a:solidFill>
                <a:sysClr val="window" lastClr="FFFFFF"/>
              </a:solidFill>
              <a:latin typeface="Calibri"/>
              <a:ea typeface="+mn-ea"/>
              <a:cs typeface="+mn-cs"/>
            </a:rPr>
            <a:t>Simulating and safety analyzing VVER-1200</a:t>
          </a:r>
          <a:endParaRPr lang="en-US" sz="1700" dirty="0">
            <a:solidFill>
              <a:sysClr val="window" lastClr="FFFFFF"/>
            </a:solidFill>
            <a:latin typeface="Calibri"/>
            <a:ea typeface="+mn-ea"/>
            <a:cs typeface="+mn-cs"/>
          </a:endParaRPr>
        </a:p>
      </dgm:t>
    </dgm:pt>
    <dgm:pt modelId="{21041A43-0642-4535-B131-8A28CB20338C}" type="parTrans" cxnId="{30E5794B-1C38-45A0-B57B-AC65BB8F127E}">
      <dgm:prSet/>
      <dgm:spPr/>
      <dgm:t>
        <a:bodyPr/>
        <a:lstStyle/>
        <a:p>
          <a:endParaRPr lang="en-US"/>
        </a:p>
      </dgm:t>
    </dgm:pt>
    <dgm:pt modelId="{B8F6B79E-765E-4368-962E-B2E640C27FD6}" type="sibTrans" cxnId="{30E5794B-1C38-45A0-B57B-AC65BB8F127E}">
      <dgm:prSet/>
      <dgm:spPr/>
      <dgm:t>
        <a:bodyPr/>
        <a:lstStyle/>
        <a:p>
          <a:endParaRPr lang="en-US"/>
        </a:p>
      </dgm:t>
    </dgm:pt>
    <dgm:pt modelId="{9A862F44-A4C7-4F25-A115-313400B41772}">
      <dgm:prSet custT="1"/>
      <dgm:spPr>
        <a:xfrm>
          <a:off x="5592889" y="1263111"/>
          <a:ext cx="1112710" cy="2164443"/>
        </a:xfrm>
        <a:prstGeom prst="roundRect">
          <a:avLst/>
        </a:prstGeom>
        <a:solidFill>
          <a:srgbClr val="4F81BD">
            <a:lumMod val="75000"/>
          </a:srgbClr>
        </a:solidFill>
        <a:ln w="38100" cap="flat" cmpd="sng" algn="ctr">
          <a:solidFill>
            <a:sysClr val="window" lastClr="FFFFFF">
              <a:hueOff val="0"/>
              <a:satOff val="0"/>
              <a:lumOff val="0"/>
              <a:alphaOff val="0"/>
            </a:sysClr>
          </a:solidFill>
          <a:prstDash val="solid"/>
        </a:ln>
        <a:effectLst>
          <a:outerShdw blurRad="40000" dist="20000" dir="5400000" rotWithShape="0">
            <a:srgbClr val="000000">
              <a:alpha val="38000"/>
            </a:srgbClr>
          </a:outerShdw>
        </a:effectLst>
      </dgm:spPr>
      <dgm:t>
        <a:bodyPr/>
        <a:lstStyle/>
        <a:p>
          <a:pPr algn="l"/>
          <a:r>
            <a:rPr lang="en-US" sz="1700" dirty="0" smtClean="0">
              <a:solidFill>
                <a:sysClr val="window" lastClr="FFFFFF"/>
              </a:solidFill>
              <a:latin typeface="Calibri"/>
              <a:ea typeface="+mn-ea"/>
              <a:cs typeface="+mn-cs"/>
            </a:rPr>
            <a:t>Coupling nuclear physic and thermal-hydraulic computer code</a:t>
          </a:r>
          <a:endParaRPr lang="en-US" sz="1700" dirty="0">
            <a:solidFill>
              <a:sysClr val="window" lastClr="FFFFFF"/>
            </a:solidFill>
            <a:latin typeface="Calibri"/>
            <a:ea typeface="+mn-ea"/>
            <a:cs typeface="+mn-cs"/>
          </a:endParaRPr>
        </a:p>
      </dgm:t>
    </dgm:pt>
    <dgm:pt modelId="{644A4447-ABB5-4F31-8CF0-94175359FC77}" type="parTrans" cxnId="{F4011713-C51C-4680-84AE-F86EE778098F}">
      <dgm:prSet/>
      <dgm:spPr/>
      <dgm:t>
        <a:bodyPr/>
        <a:lstStyle/>
        <a:p>
          <a:endParaRPr lang="en-US"/>
        </a:p>
      </dgm:t>
    </dgm:pt>
    <dgm:pt modelId="{4E1BBD03-455E-4307-9054-0E77D005098E}" type="sibTrans" cxnId="{F4011713-C51C-4680-84AE-F86EE778098F}">
      <dgm:prSet/>
      <dgm:spPr/>
      <dgm:t>
        <a:bodyPr/>
        <a:lstStyle/>
        <a:p>
          <a:endParaRPr lang="en-US"/>
        </a:p>
      </dgm:t>
    </dgm:pt>
    <dgm:pt modelId="{101F0C4C-A600-4DE8-AB87-07F22A7C9B10}">
      <dgm:prSet phldrT="[Text]" custT="1"/>
      <dgm:spPr>
        <a:xfrm>
          <a:off x="3733801" y="1219204"/>
          <a:ext cx="1726614" cy="1079200"/>
        </a:xfrm>
        <a:prstGeom prst="roundRect">
          <a:avLst/>
        </a:prstGeom>
        <a:solidFill>
          <a:srgbClr val="4F81BD">
            <a:lumMod val="75000"/>
          </a:srgbClr>
        </a:solidFill>
        <a:ln w="38100" cap="flat" cmpd="sng" algn="ctr">
          <a:solidFill>
            <a:sysClr val="window" lastClr="FFFFFF">
              <a:hueOff val="0"/>
              <a:satOff val="0"/>
              <a:lumOff val="0"/>
              <a:alphaOff val="0"/>
            </a:sysClr>
          </a:solidFill>
          <a:prstDash val="solid"/>
        </a:ln>
        <a:effectLst>
          <a:outerShdw blurRad="40000" dist="20000" dir="5400000" rotWithShape="0">
            <a:srgbClr val="000000">
              <a:alpha val="38000"/>
            </a:srgbClr>
          </a:outerShdw>
        </a:effectLst>
      </dgm:spPr>
      <dgm:t>
        <a:bodyPr/>
        <a:lstStyle/>
        <a:p>
          <a:r>
            <a:rPr lang="en-US" sz="1700" dirty="0" smtClean="0">
              <a:solidFill>
                <a:sysClr val="window" lastClr="FFFFFF"/>
              </a:solidFill>
              <a:latin typeface="Calibri"/>
              <a:ea typeface="+mn-ea"/>
              <a:cs typeface="+mn-cs"/>
            </a:rPr>
            <a:t>Simulating and safety analyzing PSB-VVER facility</a:t>
          </a:r>
          <a:endParaRPr lang="en-US" sz="1700" dirty="0">
            <a:solidFill>
              <a:sysClr val="window" lastClr="FFFFFF"/>
            </a:solidFill>
            <a:latin typeface="Calibri"/>
            <a:ea typeface="+mn-ea"/>
            <a:cs typeface="+mn-cs"/>
          </a:endParaRPr>
        </a:p>
      </dgm:t>
    </dgm:pt>
    <dgm:pt modelId="{2268F7D7-9CBA-4769-9DBA-7A24F66D6190}" type="parTrans" cxnId="{B1AC04D2-3019-4A01-AA4D-76C2642661B2}">
      <dgm:prSet/>
      <dgm:spPr/>
      <dgm:t>
        <a:bodyPr/>
        <a:lstStyle/>
        <a:p>
          <a:endParaRPr lang="en-US"/>
        </a:p>
      </dgm:t>
    </dgm:pt>
    <dgm:pt modelId="{79FBB907-3317-4298-866F-ABF0C8E55C83}" type="sibTrans" cxnId="{B1AC04D2-3019-4A01-AA4D-76C2642661B2}">
      <dgm:prSet/>
      <dgm:spPr/>
      <dgm:t>
        <a:bodyPr/>
        <a:lstStyle/>
        <a:p>
          <a:endParaRPr lang="en-US"/>
        </a:p>
      </dgm:t>
    </dgm:pt>
    <dgm:pt modelId="{9EA3963D-CFAC-4BEA-B5C6-5A964B5A91C2}">
      <dgm:prSet custT="1"/>
      <dgm:spPr>
        <a:xfrm>
          <a:off x="6934198" y="1263111"/>
          <a:ext cx="1414735" cy="2164443"/>
        </a:xfrm>
        <a:prstGeom prst="roundRect">
          <a:avLst/>
        </a:prstGeom>
        <a:solidFill>
          <a:srgbClr val="4F81BD">
            <a:lumMod val="75000"/>
          </a:srgbClr>
        </a:solidFill>
        <a:ln w="38100" cap="flat" cmpd="sng" algn="ctr">
          <a:solidFill>
            <a:sysClr val="window" lastClr="FFFFFF">
              <a:hueOff val="0"/>
              <a:satOff val="0"/>
              <a:lumOff val="0"/>
              <a:alphaOff val="0"/>
            </a:sysClr>
          </a:solidFill>
          <a:prstDash val="solid"/>
        </a:ln>
        <a:effectLst>
          <a:outerShdw blurRad="40000" dist="20000" dir="5400000" rotWithShape="0">
            <a:srgbClr val="000000">
              <a:alpha val="38000"/>
            </a:srgbClr>
          </a:outerShdw>
        </a:effectLst>
      </dgm:spPr>
      <dgm:t>
        <a:bodyPr/>
        <a:lstStyle/>
        <a:p>
          <a:pPr algn="l"/>
          <a:r>
            <a:rPr lang="en-US" sz="1600" dirty="0" smtClean="0">
              <a:solidFill>
                <a:sysClr val="window" lastClr="FFFFFF"/>
              </a:solidFill>
              <a:latin typeface="Calibri"/>
              <a:ea typeface="+mn-ea"/>
              <a:cs typeface="+mn-cs"/>
            </a:rPr>
            <a:t>-VVER1200 simulation modification </a:t>
          </a:r>
          <a:br>
            <a:rPr lang="en-US" sz="1600" dirty="0" smtClean="0">
              <a:solidFill>
                <a:sysClr val="window" lastClr="FFFFFF"/>
              </a:solidFill>
              <a:latin typeface="Calibri"/>
              <a:ea typeface="+mn-ea"/>
              <a:cs typeface="+mn-cs"/>
            </a:rPr>
          </a:br>
          <a:r>
            <a:rPr lang="en-US" sz="1600" dirty="0" smtClean="0">
              <a:solidFill>
                <a:sysClr val="window" lastClr="FFFFFF"/>
              </a:solidFill>
              <a:latin typeface="Calibri"/>
              <a:ea typeface="+mn-ea"/>
              <a:cs typeface="+mn-cs"/>
            </a:rPr>
            <a:t>-Safety analysis for transient and accident</a:t>
          </a:r>
          <a:endParaRPr lang="en-US" sz="1600" dirty="0">
            <a:solidFill>
              <a:sysClr val="window" lastClr="FFFFFF"/>
            </a:solidFill>
            <a:latin typeface="Calibri"/>
            <a:ea typeface="+mn-ea"/>
            <a:cs typeface="+mn-cs"/>
          </a:endParaRPr>
        </a:p>
      </dgm:t>
    </dgm:pt>
    <dgm:pt modelId="{1447F49B-27F2-429C-8BC6-CA38EDD5E38B}" type="parTrans" cxnId="{BE8B8D2E-FCD3-422C-B718-AD6B6BDE4FB5}">
      <dgm:prSet/>
      <dgm:spPr/>
      <dgm:t>
        <a:bodyPr/>
        <a:lstStyle/>
        <a:p>
          <a:endParaRPr lang="en-US"/>
        </a:p>
      </dgm:t>
    </dgm:pt>
    <dgm:pt modelId="{A2C8F8CB-C295-490B-A937-ACC89E49657B}" type="sibTrans" cxnId="{BE8B8D2E-FCD3-422C-B718-AD6B6BDE4FB5}">
      <dgm:prSet/>
      <dgm:spPr/>
      <dgm:t>
        <a:bodyPr/>
        <a:lstStyle/>
        <a:p>
          <a:endParaRPr lang="en-US"/>
        </a:p>
      </dgm:t>
    </dgm:pt>
    <dgm:pt modelId="{6BF9A112-57DF-45D7-9E4F-6D8F7BDFA8DD}" type="pres">
      <dgm:prSet presAssocID="{48AF5FC6-1795-43FB-B9D5-0AC825F8A5C0}" presName="CompostProcess" presStyleCnt="0">
        <dgm:presLayoutVars>
          <dgm:dir/>
          <dgm:resizeHandles val="exact"/>
        </dgm:presLayoutVars>
      </dgm:prSet>
      <dgm:spPr/>
      <dgm:t>
        <a:bodyPr/>
        <a:lstStyle/>
        <a:p>
          <a:endParaRPr lang="en-US"/>
        </a:p>
      </dgm:t>
    </dgm:pt>
    <dgm:pt modelId="{95826320-9049-478C-9FFB-DA176A292781}" type="pres">
      <dgm:prSet presAssocID="{48AF5FC6-1795-43FB-B9D5-0AC825F8A5C0}" presName="arrow" presStyleLbl="bgShp" presStyleIdx="0" presStyleCnt="1" custScaleX="117647" custLinFactNeighborX="-12384" custLinFactNeighborY="820"/>
      <dgm:spPr>
        <a:xfrm>
          <a:off x="0" y="0"/>
          <a:ext cx="8686795" cy="4648200"/>
        </a:xfrm>
        <a:prstGeom prst="rightArrow">
          <a:avLst/>
        </a:prstGeom>
        <a:solidFill>
          <a:srgbClr val="4F81BD">
            <a:tint val="40000"/>
            <a:hueOff val="0"/>
            <a:satOff val="0"/>
            <a:lumOff val="0"/>
            <a:alphaOff val="0"/>
          </a:srgbClr>
        </a:solidFill>
        <a:ln>
          <a:noFill/>
        </a:ln>
        <a:effectLst/>
      </dgm:spPr>
      <dgm:t>
        <a:bodyPr/>
        <a:lstStyle/>
        <a:p>
          <a:endParaRPr lang="en-US"/>
        </a:p>
      </dgm:t>
    </dgm:pt>
    <dgm:pt modelId="{CAD30CBA-C477-471C-AE9B-1FF4B95B1522}" type="pres">
      <dgm:prSet presAssocID="{48AF5FC6-1795-43FB-B9D5-0AC825F8A5C0}" presName="linearProcess" presStyleCnt="0"/>
      <dgm:spPr/>
    </dgm:pt>
    <dgm:pt modelId="{59211207-7FC7-443A-9924-C97430AADDA3}" type="pres">
      <dgm:prSet presAssocID="{9C8441D4-E1F4-427F-A70F-B0DD5E37D8AA}" presName="textNode" presStyleLbl="node1" presStyleIdx="0" presStyleCnt="6" custScaleX="330714" custScaleY="122554" custLinFactX="27575" custLinFactNeighborX="100000" custLinFactNeighborY="164">
        <dgm:presLayoutVars>
          <dgm:bulletEnabled val="1"/>
        </dgm:presLayoutVars>
      </dgm:prSet>
      <dgm:spPr/>
      <dgm:t>
        <a:bodyPr/>
        <a:lstStyle/>
        <a:p>
          <a:endParaRPr lang="en-US"/>
        </a:p>
      </dgm:t>
    </dgm:pt>
    <dgm:pt modelId="{1872FDEF-7CBE-4AC2-9A74-D9D0488D93B5}" type="pres">
      <dgm:prSet presAssocID="{31026068-F7E8-4139-8C20-1C3E711EDFEE}" presName="sibTrans" presStyleCnt="0"/>
      <dgm:spPr/>
    </dgm:pt>
    <dgm:pt modelId="{F308F2D8-5451-4248-A467-19FC7C2FC37F}" type="pres">
      <dgm:prSet presAssocID="{378778A3-AFF9-4C57-8387-7AE752D04CFC}" presName="textNode" presStyleLbl="node1" presStyleIdx="1" presStyleCnt="6" custScaleX="479169" custScaleY="122554" custLinFactX="118234" custLinFactNeighborX="200000" custLinFactNeighborY="241">
        <dgm:presLayoutVars>
          <dgm:bulletEnabled val="1"/>
        </dgm:presLayoutVars>
      </dgm:prSet>
      <dgm:spPr/>
      <dgm:t>
        <a:bodyPr/>
        <a:lstStyle/>
        <a:p>
          <a:endParaRPr lang="en-US"/>
        </a:p>
      </dgm:t>
    </dgm:pt>
    <dgm:pt modelId="{C43F85A3-DD3F-499E-86C2-26160BADE3C2}" type="pres">
      <dgm:prSet presAssocID="{8AA464B3-93E9-42C2-B351-0EBCA710ABE8}" presName="sibTrans" presStyleCnt="0"/>
      <dgm:spPr/>
    </dgm:pt>
    <dgm:pt modelId="{9A2950A3-8685-4EB4-8EC7-B7A5677CEE96}" type="pres">
      <dgm:prSet presAssocID="{49F889A5-E79B-44F0-993B-ADE9C435BE2E}" presName="textNode" presStyleLbl="node1" presStyleIdx="2" presStyleCnt="6" custScaleX="426152" custScaleY="58401" custLinFactX="288997" custLinFactNeighborX="300000" custLinFactNeighborY="31330">
        <dgm:presLayoutVars>
          <dgm:bulletEnabled val="1"/>
        </dgm:presLayoutVars>
      </dgm:prSet>
      <dgm:spPr/>
      <dgm:t>
        <a:bodyPr/>
        <a:lstStyle/>
        <a:p>
          <a:endParaRPr lang="en-US"/>
        </a:p>
      </dgm:t>
    </dgm:pt>
    <dgm:pt modelId="{14CA498D-EA81-43F0-9E5C-570F8BEF35E9}" type="pres">
      <dgm:prSet presAssocID="{B8F6B79E-765E-4368-962E-B2E640C27FD6}" presName="sibTrans" presStyleCnt="0"/>
      <dgm:spPr/>
    </dgm:pt>
    <dgm:pt modelId="{8BC865AB-CDEC-4DA6-BEDF-FC45606DE02C}" type="pres">
      <dgm:prSet presAssocID="{9A862F44-A4C7-4F25-A115-313400B41772}" presName="textNode" presStyleLbl="node1" presStyleIdx="3" presStyleCnt="6" custScaleX="331228" custScaleY="116413" custLinFactX="312094" custLinFactNeighborX="400000" custLinFactNeighborY="1142">
        <dgm:presLayoutVars>
          <dgm:bulletEnabled val="1"/>
        </dgm:presLayoutVars>
      </dgm:prSet>
      <dgm:spPr/>
      <dgm:t>
        <a:bodyPr/>
        <a:lstStyle/>
        <a:p>
          <a:endParaRPr lang="en-US"/>
        </a:p>
      </dgm:t>
    </dgm:pt>
    <dgm:pt modelId="{6E11185B-822F-47BC-BF61-1EE85EFE486C}" type="pres">
      <dgm:prSet presAssocID="{4E1BBD03-455E-4307-9054-0E77D005098E}" presName="sibTrans" presStyleCnt="0"/>
      <dgm:spPr/>
    </dgm:pt>
    <dgm:pt modelId="{83F40185-8A08-43C1-9141-163F215A3DE9}" type="pres">
      <dgm:prSet presAssocID="{9EA3963D-CFAC-4BEA-B5C6-5A964B5A91C2}" presName="textNode" presStyleLbl="node1" presStyleIdx="4" presStyleCnt="6" custScaleX="421134" custScaleY="116413" custLinFactX="363476" custLinFactNeighborX="400000" custLinFactNeighborY="1142">
        <dgm:presLayoutVars>
          <dgm:bulletEnabled val="1"/>
        </dgm:presLayoutVars>
      </dgm:prSet>
      <dgm:spPr/>
      <dgm:t>
        <a:bodyPr/>
        <a:lstStyle/>
        <a:p>
          <a:endParaRPr lang="en-US"/>
        </a:p>
      </dgm:t>
    </dgm:pt>
    <dgm:pt modelId="{8ED4BB92-40F1-4067-8F78-7005A00A06F2}" type="pres">
      <dgm:prSet presAssocID="{A2C8F8CB-C295-490B-A937-ACC89E49657B}" presName="sibTrans" presStyleCnt="0"/>
      <dgm:spPr/>
    </dgm:pt>
    <dgm:pt modelId="{FCDA53E8-9CDD-4CD1-9D08-BE59FFCD87FA}" type="pres">
      <dgm:prSet presAssocID="{101F0C4C-A600-4DE8-AB87-07F22A7C9B10}" presName="textNode" presStyleLbl="node1" presStyleIdx="5" presStyleCnt="6" custScaleX="513973" custScaleY="58044" custLinFactX="-810342" custLinFactNeighborX="-900000" custLinFactNeighborY="-30404">
        <dgm:presLayoutVars>
          <dgm:bulletEnabled val="1"/>
        </dgm:presLayoutVars>
      </dgm:prSet>
      <dgm:spPr/>
      <dgm:t>
        <a:bodyPr/>
        <a:lstStyle/>
        <a:p>
          <a:endParaRPr lang="en-US"/>
        </a:p>
      </dgm:t>
    </dgm:pt>
  </dgm:ptLst>
  <dgm:cxnLst>
    <dgm:cxn modelId="{DAC8E675-CDBC-4CC5-9804-B7EC60C23755}" srcId="{48AF5FC6-1795-43FB-B9D5-0AC825F8A5C0}" destId="{9C8441D4-E1F4-427F-A70F-B0DD5E37D8AA}" srcOrd="0" destOrd="0" parTransId="{38FCB1FF-F005-4A96-ABE7-8CDB00BE0F90}" sibTransId="{31026068-F7E8-4139-8C20-1C3E711EDFEE}"/>
    <dgm:cxn modelId="{F4011713-C51C-4680-84AE-F86EE778098F}" srcId="{48AF5FC6-1795-43FB-B9D5-0AC825F8A5C0}" destId="{9A862F44-A4C7-4F25-A115-313400B41772}" srcOrd="3" destOrd="0" parTransId="{644A4447-ABB5-4F31-8CF0-94175359FC77}" sibTransId="{4E1BBD03-455E-4307-9054-0E77D005098E}"/>
    <dgm:cxn modelId="{BE8B8D2E-FCD3-422C-B718-AD6B6BDE4FB5}" srcId="{48AF5FC6-1795-43FB-B9D5-0AC825F8A5C0}" destId="{9EA3963D-CFAC-4BEA-B5C6-5A964B5A91C2}" srcOrd="4" destOrd="0" parTransId="{1447F49B-27F2-429C-8BC6-CA38EDD5E38B}" sibTransId="{A2C8F8CB-C295-490B-A937-ACC89E49657B}"/>
    <dgm:cxn modelId="{A6755389-04E1-4D1B-943A-0632ADD8C07D}" type="presOf" srcId="{48AF5FC6-1795-43FB-B9D5-0AC825F8A5C0}" destId="{6BF9A112-57DF-45D7-9E4F-6D8F7BDFA8DD}" srcOrd="0" destOrd="0" presId="urn:microsoft.com/office/officeart/2005/8/layout/hProcess9"/>
    <dgm:cxn modelId="{00F7C84A-FA78-4D8C-B976-399719A675AC}" type="presOf" srcId="{9A862F44-A4C7-4F25-A115-313400B41772}" destId="{8BC865AB-CDEC-4DA6-BEDF-FC45606DE02C}" srcOrd="0" destOrd="0" presId="urn:microsoft.com/office/officeart/2005/8/layout/hProcess9"/>
    <dgm:cxn modelId="{8CE99CDA-4C5D-4541-88CE-1716B6548BA3}" type="presOf" srcId="{9C8441D4-E1F4-427F-A70F-B0DD5E37D8AA}" destId="{59211207-7FC7-443A-9924-C97430AADDA3}" srcOrd="0" destOrd="0" presId="urn:microsoft.com/office/officeart/2005/8/layout/hProcess9"/>
    <dgm:cxn modelId="{CD2A7963-51E5-4732-A68E-B87CD16FD7A4}" type="presOf" srcId="{378778A3-AFF9-4C57-8387-7AE752D04CFC}" destId="{F308F2D8-5451-4248-A467-19FC7C2FC37F}" srcOrd="0" destOrd="0" presId="urn:microsoft.com/office/officeart/2005/8/layout/hProcess9"/>
    <dgm:cxn modelId="{EAAE7F75-47EB-4B02-AC18-9D47A588D638}" type="presOf" srcId="{9EA3963D-CFAC-4BEA-B5C6-5A964B5A91C2}" destId="{83F40185-8A08-43C1-9141-163F215A3DE9}" srcOrd="0" destOrd="0" presId="urn:microsoft.com/office/officeart/2005/8/layout/hProcess9"/>
    <dgm:cxn modelId="{30E5794B-1C38-45A0-B57B-AC65BB8F127E}" srcId="{48AF5FC6-1795-43FB-B9D5-0AC825F8A5C0}" destId="{49F889A5-E79B-44F0-993B-ADE9C435BE2E}" srcOrd="2" destOrd="0" parTransId="{21041A43-0642-4535-B131-8A28CB20338C}" sibTransId="{B8F6B79E-765E-4368-962E-B2E640C27FD6}"/>
    <dgm:cxn modelId="{67C43C13-90CB-493D-BB83-6A5E5B7D4C23}" type="presOf" srcId="{49F889A5-E79B-44F0-993B-ADE9C435BE2E}" destId="{9A2950A3-8685-4EB4-8EC7-B7A5677CEE96}" srcOrd="0" destOrd="0" presId="urn:microsoft.com/office/officeart/2005/8/layout/hProcess9"/>
    <dgm:cxn modelId="{3F54F4AD-5058-4077-88CA-33B1B36DC28C}" srcId="{48AF5FC6-1795-43FB-B9D5-0AC825F8A5C0}" destId="{378778A3-AFF9-4C57-8387-7AE752D04CFC}" srcOrd="1" destOrd="0" parTransId="{88AA3433-C3A2-457F-9326-A06B8DAA3D96}" sibTransId="{8AA464B3-93E9-42C2-B351-0EBCA710ABE8}"/>
    <dgm:cxn modelId="{B1AC04D2-3019-4A01-AA4D-76C2642661B2}" srcId="{48AF5FC6-1795-43FB-B9D5-0AC825F8A5C0}" destId="{101F0C4C-A600-4DE8-AB87-07F22A7C9B10}" srcOrd="5" destOrd="0" parTransId="{2268F7D7-9CBA-4769-9DBA-7A24F66D6190}" sibTransId="{79FBB907-3317-4298-866F-ABF0C8E55C83}"/>
    <dgm:cxn modelId="{D6B07EB8-F2FF-4480-AB29-472B05B87124}" type="presOf" srcId="{101F0C4C-A600-4DE8-AB87-07F22A7C9B10}" destId="{FCDA53E8-9CDD-4CD1-9D08-BE59FFCD87FA}" srcOrd="0" destOrd="0" presId="urn:microsoft.com/office/officeart/2005/8/layout/hProcess9"/>
    <dgm:cxn modelId="{6467FD36-E5AD-4E59-BF3A-67DA54210A5C}" type="presParOf" srcId="{6BF9A112-57DF-45D7-9E4F-6D8F7BDFA8DD}" destId="{95826320-9049-478C-9FFB-DA176A292781}" srcOrd="0" destOrd="0" presId="urn:microsoft.com/office/officeart/2005/8/layout/hProcess9"/>
    <dgm:cxn modelId="{7FFDDCAF-F36E-4AE2-83D9-76CEF079F1B7}" type="presParOf" srcId="{6BF9A112-57DF-45D7-9E4F-6D8F7BDFA8DD}" destId="{CAD30CBA-C477-471C-AE9B-1FF4B95B1522}" srcOrd="1" destOrd="0" presId="urn:microsoft.com/office/officeart/2005/8/layout/hProcess9"/>
    <dgm:cxn modelId="{8EB06A27-7397-4440-83B0-FC3C17AFEB74}" type="presParOf" srcId="{CAD30CBA-C477-471C-AE9B-1FF4B95B1522}" destId="{59211207-7FC7-443A-9924-C97430AADDA3}" srcOrd="0" destOrd="0" presId="urn:microsoft.com/office/officeart/2005/8/layout/hProcess9"/>
    <dgm:cxn modelId="{C2F81834-63B6-45BA-9770-0314C2261045}" type="presParOf" srcId="{CAD30CBA-C477-471C-AE9B-1FF4B95B1522}" destId="{1872FDEF-7CBE-4AC2-9A74-D9D0488D93B5}" srcOrd="1" destOrd="0" presId="urn:microsoft.com/office/officeart/2005/8/layout/hProcess9"/>
    <dgm:cxn modelId="{7241BEE6-65CF-4B0A-B9E1-898DCF06C145}" type="presParOf" srcId="{CAD30CBA-C477-471C-AE9B-1FF4B95B1522}" destId="{F308F2D8-5451-4248-A467-19FC7C2FC37F}" srcOrd="2" destOrd="0" presId="urn:microsoft.com/office/officeart/2005/8/layout/hProcess9"/>
    <dgm:cxn modelId="{6B5BA8D5-3B82-45BD-863B-69A63F04EA32}" type="presParOf" srcId="{CAD30CBA-C477-471C-AE9B-1FF4B95B1522}" destId="{C43F85A3-DD3F-499E-86C2-26160BADE3C2}" srcOrd="3" destOrd="0" presId="urn:microsoft.com/office/officeart/2005/8/layout/hProcess9"/>
    <dgm:cxn modelId="{D03ED6B7-3FB0-43D6-8F00-F817A02F28B3}" type="presParOf" srcId="{CAD30CBA-C477-471C-AE9B-1FF4B95B1522}" destId="{9A2950A3-8685-4EB4-8EC7-B7A5677CEE96}" srcOrd="4" destOrd="0" presId="urn:microsoft.com/office/officeart/2005/8/layout/hProcess9"/>
    <dgm:cxn modelId="{63B5F999-8716-449F-A5FC-A74DF9612FCC}" type="presParOf" srcId="{CAD30CBA-C477-471C-AE9B-1FF4B95B1522}" destId="{14CA498D-EA81-43F0-9E5C-570F8BEF35E9}" srcOrd="5" destOrd="0" presId="urn:microsoft.com/office/officeart/2005/8/layout/hProcess9"/>
    <dgm:cxn modelId="{B64CF521-25C4-464A-974A-BB356BE48F67}" type="presParOf" srcId="{CAD30CBA-C477-471C-AE9B-1FF4B95B1522}" destId="{8BC865AB-CDEC-4DA6-BEDF-FC45606DE02C}" srcOrd="6" destOrd="0" presId="urn:microsoft.com/office/officeart/2005/8/layout/hProcess9"/>
    <dgm:cxn modelId="{0BDCE2EB-A254-4AF1-AD81-E385871A5509}" type="presParOf" srcId="{CAD30CBA-C477-471C-AE9B-1FF4B95B1522}" destId="{6E11185B-822F-47BC-BF61-1EE85EFE486C}" srcOrd="7" destOrd="0" presId="urn:microsoft.com/office/officeart/2005/8/layout/hProcess9"/>
    <dgm:cxn modelId="{2B43AE71-815F-4A94-A542-4D52D8F255D2}" type="presParOf" srcId="{CAD30CBA-C477-471C-AE9B-1FF4B95B1522}" destId="{83F40185-8A08-43C1-9141-163F215A3DE9}" srcOrd="8" destOrd="0" presId="urn:microsoft.com/office/officeart/2005/8/layout/hProcess9"/>
    <dgm:cxn modelId="{D11E61B4-6F8F-42C8-9C58-81C245B6EB67}" type="presParOf" srcId="{CAD30CBA-C477-471C-AE9B-1FF4B95B1522}" destId="{8ED4BB92-40F1-4067-8F78-7005A00A06F2}" srcOrd="9" destOrd="0" presId="urn:microsoft.com/office/officeart/2005/8/layout/hProcess9"/>
    <dgm:cxn modelId="{3F2714AE-FC38-4DC3-8769-A4389F89CB6F}" type="presParOf" srcId="{CAD30CBA-C477-471C-AE9B-1FF4B95B1522}" destId="{FCDA53E8-9CDD-4CD1-9D08-BE59FFCD87FA}" srcOrd="1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D6EF1A-658C-4A4B-965E-91EE1E4568CE}">
      <dsp:nvSpPr>
        <dsp:cNvPr id="0" name=""/>
        <dsp:cNvSpPr/>
      </dsp:nvSpPr>
      <dsp:spPr>
        <a:xfrm>
          <a:off x="-4" y="0"/>
          <a:ext cx="8729314" cy="4929186"/>
        </a:xfrm>
        <a:prstGeom prst="swooshArrow">
          <a:avLst>
            <a:gd name="adj1" fmla="val 25000"/>
            <a:gd name="adj2" fmla="val 25000"/>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0AC86E2-FEBC-40BE-B11F-98D8796C6D90}">
      <dsp:nvSpPr>
        <dsp:cNvPr id="0" name=""/>
        <dsp:cNvSpPr/>
      </dsp:nvSpPr>
      <dsp:spPr>
        <a:xfrm>
          <a:off x="728958" y="3812303"/>
          <a:ext cx="181394" cy="181394"/>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88B184B-D56E-4619-9FD3-F4A209BE5E20}">
      <dsp:nvSpPr>
        <dsp:cNvPr id="0" name=""/>
        <dsp:cNvSpPr/>
      </dsp:nvSpPr>
      <dsp:spPr>
        <a:xfrm>
          <a:off x="276934" y="4083964"/>
          <a:ext cx="1609535" cy="8452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117" tIns="0" rIns="0" bIns="0" numCol="1" spcCol="1270" anchor="t" anchorCtr="0">
          <a:noAutofit/>
        </a:bodyPr>
        <a:lstStyle/>
        <a:p>
          <a:pPr lvl="0" algn="ctr" defTabSz="533400">
            <a:lnSpc>
              <a:spcPct val="90000"/>
            </a:lnSpc>
            <a:spcBef>
              <a:spcPct val="0"/>
            </a:spcBef>
            <a:spcAft>
              <a:spcPct val="35000"/>
            </a:spcAft>
          </a:pPr>
          <a:r>
            <a:rPr lang="en-US" sz="1200" b="1" kern="1200" dirty="0" smtClean="0">
              <a:solidFill>
                <a:srgbClr val="FF0000"/>
              </a:solidFill>
              <a:latin typeface="Arial Narrow" pitchFamily="34" charset="0"/>
              <a:cs typeface="Times New Roman" pitchFamily="18" charset="0"/>
            </a:rPr>
            <a:t>December 2009</a:t>
          </a:r>
        </a:p>
        <a:p>
          <a:pPr lvl="0" algn="l" defTabSz="533400">
            <a:lnSpc>
              <a:spcPct val="90000"/>
            </a:lnSpc>
            <a:spcBef>
              <a:spcPct val="0"/>
            </a:spcBef>
            <a:spcAft>
              <a:spcPct val="35000"/>
            </a:spcAft>
          </a:pPr>
          <a:r>
            <a:rPr lang="en-US" sz="1200" b="1" kern="1200" dirty="0" smtClean="0">
              <a:latin typeface="Arial Narrow" pitchFamily="34" charset="0"/>
              <a:cs typeface="Times New Roman" pitchFamily="18" charset="0"/>
            </a:rPr>
            <a:t>MOU on cooperation in the first NPP in Vietnam territory between EVN &amp; ROSATOM</a:t>
          </a:r>
          <a:endParaRPr lang="en-US" sz="1200" b="1" kern="1200" dirty="0"/>
        </a:p>
      </dsp:txBody>
      <dsp:txXfrm>
        <a:off x="276934" y="4083964"/>
        <a:ext cx="1609535" cy="845216"/>
      </dsp:txXfrm>
    </dsp:sp>
    <dsp:sp modelId="{55767879-907F-4559-BBC1-7F0A051D676F}">
      <dsp:nvSpPr>
        <dsp:cNvPr id="0" name=""/>
        <dsp:cNvSpPr/>
      </dsp:nvSpPr>
      <dsp:spPr>
        <a:xfrm>
          <a:off x="1581670" y="3023974"/>
          <a:ext cx="283921" cy="28392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CAB115C-C239-4C13-AD85-95266C1AB227}">
      <dsp:nvSpPr>
        <dsp:cNvPr id="0" name=""/>
        <dsp:cNvSpPr/>
      </dsp:nvSpPr>
      <dsp:spPr>
        <a:xfrm>
          <a:off x="57665" y="1631506"/>
          <a:ext cx="1820261" cy="12992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0444" tIns="0" rIns="0" bIns="0" numCol="1" spcCol="1270" anchor="t" anchorCtr="0">
          <a:noAutofit/>
        </a:bodyPr>
        <a:lstStyle/>
        <a:p>
          <a:pPr lvl="0" algn="ctr" defTabSz="533400">
            <a:lnSpc>
              <a:spcPct val="90000"/>
            </a:lnSpc>
            <a:spcBef>
              <a:spcPct val="0"/>
            </a:spcBef>
            <a:spcAft>
              <a:spcPct val="35000"/>
            </a:spcAft>
          </a:pPr>
          <a:r>
            <a:rPr lang="en-US" sz="1200" b="1" kern="1200" dirty="0" smtClean="0">
              <a:solidFill>
                <a:srgbClr val="FF0000"/>
              </a:solidFill>
              <a:latin typeface="Arial Narrow" pitchFamily="34" charset="0"/>
              <a:cs typeface="Times New Roman" pitchFamily="18" charset="0"/>
            </a:rPr>
            <a:t>October, 2010 </a:t>
          </a:r>
        </a:p>
        <a:p>
          <a:pPr lvl="0" algn="just" defTabSz="533400">
            <a:lnSpc>
              <a:spcPct val="90000"/>
            </a:lnSpc>
            <a:spcBef>
              <a:spcPct val="0"/>
            </a:spcBef>
            <a:spcAft>
              <a:spcPct val="35000"/>
            </a:spcAft>
          </a:pPr>
          <a:r>
            <a:rPr lang="en-US" sz="1200" b="1" i="0" kern="1200" dirty="0" smtClean="0">
              <a:latin typeface="Arial Narrow" pitchFamily="34" charset="0"/>
              <a:cs typeface="Times New Roman" pitchFamily="18" charset="0"/>
            </a:rPr>
            <a:t>The Inter-Governmental Agreement on cooperation in construction of </a:t>
          </a:r>
          <a:r>
            <a:rPr lang="en-US" sz="1200" b="1" i="0" kern="1200" dirty="0" err="1" smtClean="0">
              <a:latin typeface="Arial Narrow" pitchFamily="34" charset="0"/>
              <a:cs typeface="Times New Roman" pitchFamily="18" charset="0"/>
            </a:rPr>
            <a:t>Ninh</a:t>
          </a:r>
          <a:r>
            <a:rPr lang="en-US" sz="1200" b="1" i="0" kern="1200" dirty="0" smtClean="0">
              <a:latin typeface="Arial Narrow" pitchFamily="34" charset="0"/>
              <a:cs typeface="Times New Roman" pitchFamily="18" charset="0"/>
            </a:rPr>
            <a:t> </a:t>
          </a:r>
          <a:r>
            <a:rPr lang="en-US" sz="1200" b="1" i="0" kern="1200" dirty="0" err="1" smtClean="0">
              <a:latin typeface="Arial Narrow" pitchFamily="34" charset="0"/>
              <a:cs typeface="Times New Roman" pitchFamily="18" charset="0"/>
            </a:rPr>
            <a:t>Thuan</a:t>
          </a:r>
          <a:r>
            <a:rPr lang="en-US" sz="1200" b="1" i="0" kern="1200" dirty="0" smtClean="0">
              <a:latin typeface="Arial Narrow" pitchFamily="34" charset="0"/>
              <a:cs typeface="Times New Roman" pitchFamily="18" charset="0"/>
            </a:rPr>
            <a:t> 1 NPP between Government of Vietnam and Government of Russia Federation</a:t>
          </a:r>
        </a:p>
      </dsp:txBody>
      <dsp:txXfrm>
        <a:off x="57665" y="1631506"/>
        <a:ext cx="1820261" cy="1299236"/>
      </dsp:txXfrm>
    </dsp:sp>
    <dsp:sp modelId="{AACCEE40-DD52-4693-BEDE-DBD1C8EBEAB6}">
      <dsp:nvSpPr>
        <dsp:cNvPr id="0" name=""/>
        <dsp:cNvSpPr/>
      </dsp:nvSpPr>
      <dsp:spPr>
        <a:xfrm>
          <a:off x="2724671" y="2317294"/>
          <a:ext cx="378561" cy="37856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5C366C3-0046-4BAE-A2A6-C760F2039DCF}">
      <dsp:nvSpPr>
        <dsp:cNvPr id="0" name=""/>
        <dsp:cNvSpPr/>
      </dsp:nvSpPr>
      <dsp:spPr>
        <a:xfrm>
          <a:off x="3258069" y="2137902"/>
          <a:ext cx="1636688" cy="27702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0592" tIns="0" rIns="0" bIns="0" numCol="1" spcCol="1270" anchor="t" anchorCtr="0">
          <a:noAutofit/>
        </a:bodyPr>
        <a:lstStyle/>
        <a:p>
          <a:pPr lvl="0" algn="ctr" defTabSz="533400">
            <a:lnSpc>
              <a:spcPct val="90000"/>
            </a:lnSpc>
            <a:spcBef>
              <a:spcPct val="0"/>
            </a:spcBef>
            <a:spcAft>
              <a:spcPct val="35000"/>
            </a:spcAft>
          </a:pPr>
          <a:r>
            <a:rPr lang="en-US" sz="1200" b="1" kern="1200" dirty="0" smtClean="0">
              <a:solidFill>
                <a:srgbClr val="FF0000"/>
              </a:solidFill>
              <a:latin typeface="Arial Narrow" pitchFamily="34" charset="0"/>
              <a:cs typeface="Times New Roman" pitchFamily="18" charset="0"/>
            </a:rPr>
            <a:t>November</a:t>
          </a:r>
          <a:r>
            <a:rPr lang="en-US" sz="1600" b="1" i="0" kern="1200" dirty="0" smtClean="0">
              <a:solidFill>
                <a:srgbClr val="FF0000"/>
              </a:solidFill>
              <a:latin typeface="Lucida Sans Unicode" pitchFamily="34" charset="0"/>
              <a:cs typeface="Lucida Sans Unicode" pitchFamily="34" charset="0"/>
            </a:rPr>
            <a:t>, </a:t>
          </a:r>
          <a:r>
            <a:rPr lang="en-US" sz="1200" b="1" kern="1200" dirty="0" smtClean="0">
              <a:solidFill>
                <a:srgbClr val="FF0000"/>
              </a:solidFill>
              <a:latin typeface="Arial Narrow" pitchFamily="34" charset="0"/>
              <a:cs typeface="Times New Roman" pitchFamily="18" charset="0"/>
            </a:rPr>
            <a:t>2011</a:t>
          </a:r>
        </a:p>
        <a:p>
          <a:pPr lvl="0" algn="just" defTabSz="533400">
            <a:lnSpc>
              <a:spcPct val="90000"/>
            </a:lnSpc>
            <a:spcBef>
              <a:spcPct val="0"/>
            </a:spcBef>
            <a:spcAft>
              <a:spcPct val="35000"/>
            </a:spcAft>
          </a:pPr>
          <a:r>
            <a:rPr lang="en-US" sz="1200" b="1" kern="1200" dirty="0" smtClean="0">
              <a:latin typeface="Arial Narrow" pitchFamily="34" charset="0"/>
              <a:cs typeface="Times New Roman" pitchFamily="18" charset="0"/>
            </a:rPr>
            <a:t>Contract for the development of Site Approval Dossier and FS of </a:t>
          </a:r>
          <a:r>
            <a:rPr lang="en-US" sz="1200" b="1" kern="1200" dirty="0" err="1" smtClean="0">
              <a:latin typeface="Arial Narrow" pitchFamily="34" charset="0"/>
              <a:cs typeface="Times New Roman" pitchFamily="18" charset="0"/>
            </a:rPr>
            <a:t>Ninh</a:t>
          </a:r>
          <a:r>
            <a:rPr lang="en-US" sz="1200" b="1" kern="1200" dirty="0" smtClean="0">
              <a:latin typeface="Arial Narrow" pitchFamily="34" charset="0"/>
              <a:cs typeface="Times New Roman" pitchFamily="18" charset="0"/>
            </a:rPr>
            <a:t> </a:t>
          </a:r>
          <a:r>
            <a:rPr lang="en-US" sz="1200" b="1" kern="1200" dirty="0" err="1" smtClean="0">
              <a:latin typeface="Arial Narrow" pitchFamily="34" charset="0"/>
              <a:cs typeface="Times New Roman" pitchFamily="18" charset="0"/>
            </a:rPr>
            <a:t>Thuan</a:t>
          </a:r>
          <a:r>
            <a:rPr lang="en-US" sz="1200" b="1" kern="1200" dirty="0" smtClean="0">
              <a:latin typeface="Arial Narrow" pitchFamily="34" charset="0"/>
              <a:cs typeface="Times New Roman" pitchFamily="18" charset="0"/>
            </a:rPr>
            <a:t> 1 NPP project</a:t>
          </a:r>
        </a:p>
        <a:p>
          <a:pPr lvl="0" algn="l" defTabSz="533400">
            <a:lnSpc>
              <a:spcPct val="90000"/>
            </a:lnSpc>
            <a:spcBef>
              <a:spcPct val="0"/>
            </a:spcBef>
            <a:spcAft>
              <a:spcPct val="35000"/>
            </a:spcAft>
          </a:pPr>
          <a:r>
            <a:rPr lang="en-US" sz="1200" b="1" kern="1200" dirty="0" smtClean="0">
              <a:latin typeface="Arial Narrow" pitchFamily="34" charset="0"/>
              <a:cs typeface="Times New Roman" pitchFamily="18" charset="0"/>
            </a:rPr>
            <a:t>Agreement on financing </a:t>
          </a:r>
          <a:r>
            <a:rPr lang="en-US" sz="1200" b="1" i="0" kern="1200" dirty="0" smtClean="0">
              <a:latin typeface="Arial Narrow" pitchFamily="34" charset="0"/>
            </a:rPr>
            <a:t>for development of site approval dossier and feasibility study of </a:t>
          </a:r>
          <a:r>
            <a:rPr lang="en-US" sz="1200" b="1" i="0" kern="1200" dirty="0" err="1" smtClean="0">
              <a:latin typeface="Arial Narrow" pitchFamily="34" charset="0"/>
            </a:rPr>
            <a:t>Ninh</a:t>
          </a:r>
          <a:r>
            <a:rPr lang="en-US" sz="1200" b="1" i="0" kern="1200" dirty="0" smtClean="0">
              <a:latin typeface="Arial Narrow" pitchFamily="34" charset="0"/>
            </a:rPr>
            <a:t> </a:t>
          </a:r>
          <a:r>
            <a:rPr lang="en-US" sz="1200" b="1" i="0" kern="1200" dirty="0" err="1" smtClean="0">
              <a:latin typeface="Arial Narrow" pitchFamily="34" charset="0"/>
            </a:rPr>
            <a:t>Thuan</a:t>
          </a:r>
          <a:r>
            <a:rPr lang="en-US" sz="1200" b="1" i="0" kern="1200" dirty="0" smtClean="0">
              <a:latin typeface="Arial Narrow" pitchFamily="34" charset="0"/>
            </a:rPr>
            <a:t> 1 NPP project.</a:t>
          </a:r>
          <a:endParaRPr lang="en-US" sz="1200" b="1" i="0" kern="1200" dirty="0" smtClean="0">
            <a:latin typeface="Arial Narrow" pitchFamily="34" charset="0"/>
            <a:cs typeface="Times New Roman" pitchFamily="18" charset="0"/>
          </a:endParaRPr>
        </a:p>
        <a:p>
          <a:pPr lvl="0" algn="l" defTabSz="533400">
            <a:lnSpc>
              <a:spcPct val="90000"/>
            </a:lnSpc>
            <a:spcBef>
              <a:spcPct val="0"/>
            </a:spcBef>
            <a:spcAft>
              <a:spcPct val="35000"/>
            </a:spcAft>
          </a:pPr>
          <a:r>
            <a:rPr lang="en-US" sz="1200" b="1" kern="1200" dirty="0" smtClean="0">
              <a:latin typeface="Arial Narrow" pitchFamily="34" charset="0"/>
              <a:cs typeface="Times New Roman" pitchFamily="18" charset="0"/>
            </a:rPr>
            <a:t>State  Export Credit Agreement between the Government of Vietnam and the Government of the Russian Federation.</a:t>
          </a:r>
        </a:p>
        <a:p>
          <a:pPr lvl="0" algn="l" defTabSz="533400">
            <a:lnSpc>
              <a:spcPct val="90000"/>
            </a:lnSpc>
            <a:spcBef>
              <a:spcPct val="0"/>
            </a:spcBef>
            <a:spcAft>
              <a:spcPct val="35000"/>
            </a:spcAft>
          </a:pPr>
          <a:endParaRPr lang="en-US" sz="1200" b="1" kern="1200" dirty="0" smtClean="0">
            <a:latin typeface="Arial Narrow" pitchFamily="34" charset="0"/>
            <a:cs typeface="Times New Roman" pitchFamily="18" charset="0"/>
          </a:endParaRPr>
        </a:p>
      </dsp:txBody>
      <dsp:txXfrm>
        <a:off x="3258069" y="2137902"/>
        <a:ext cx="1636688" cy="2770203"/>
      </dsp:txXfrm>
    </dsp:sp>
    <dsp:sp modelId="{69777038-6DC0-431F-9AC2-C25AF5568171}">
      <dsp:nvSpPr>
        <dsp:cNvPr id="0" name=""/>
        <dsp:cNvSpPr/>
      </dsp:nvSpPr>
      <dsp:spPr>
        <a:xfrm>
          <a:off x="4401068" y="1555295"/>
          <a:ext cx="488975" cy="488975"/>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DD74F25-E329-4E7D-BA26-FFF521021DCF}">
      <dsp:nvSpPr>
        <dsp:cNvPr id="0" name=""/>
        <dsp:cNvSpPr/>
      </dsp:nvSpPr>
      <dsp:spPr>
        <a:xfrm>
          <a:off x="5153322" y="1626631"/>
          <a:ext cx="1577339" cy="33025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9098" tIns="0" rIns="0" bIns="0" numCol="1" spcCol="1270" anchor="t" anchorCtr="0">
          <a:noAutofit/>
        </a:bodyPr>
        <a:lstStyle/>
        <a:p>
          <a:pPr lvl="0" algn="l" defTabSz="2889250">
            <a:lnSpc>
              <a:spcPct val="90000"/>
            </a:lnSpc>
            <a:spcBef>
              <a:spcPct val="0"/>
            </a:spcBef>
            <a:spcAft>
              <a:spcPct val="35000"/>
            </a:spcAft>
          </a:pPr>
          <a:endParaRPr lang="en-US" sz="6500" kern="1200" dirty="0"/>
        </a:p>
      </dsp:txBody>
      <dsp:txXfrm>
        <a:off x="5153322" y="1626631"/>
        <a:ext cx="1577339" cy="3302555"/>
      </dsp:txXfrm>
    </dsp:sp>
    <dsp:sp modelId="{6ED7F14F-576B-4EE5-8DD7-576AFE0542EB}">
      <dsp:nvSpPr>
        <dsp:cNvPr id="0" name=""/>
        <dsp:cNvSpPr/>
      </dsp:nvSpPr>
      <dsp:spPr>
        <a:xfrm>
          <a:off x="6153669" y="1021898"/>
          <a:ext cx="623049" cy="623049"/>
        </a:xfrm>
        <a:prstGeom prst="ellipse">
          <a:avLst/>
        </a:prstGeom>
        <a:blipFill rotWithShape="0">
          <a:blip xmlns:r="http://schemas.openxmlformats.org/officeDocument/2006/relationships" r:embed="rId1"/>
          <a:stretch>
            <a:fillRect/>
          </a:stretch>
        </a:blip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BC29B04-CD9F-4553-911A-5EA71CC25310}">
      <dsp:nvSpPr>
        <dsp:cNvPr id="0" name=""/>
        <dsp:cNvSpPr/>
      </dsp:nvSpPr>
      <dsp:spPr>
        <a:xfrm>
          <a:off x="5978405" y="0"/>
          <a:ext cx="1470664" cy="8805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0141" tIns="0" rIns="0" bIns="0" numCol="1" spcCol="1270" anchor="t" anchorCtr="0">
          <a:noAutofit/>
        </a:bodyPr>
        <a:lstStyle/>
        <a:p>
          <a:pPr lvl="0" algn="l" defTabSz="533400">
            <a:lnSpc>
              <a:spcPct val="90000"/>
            </a:lnSpc>
            <a:spcBef>
              <a:spcPct val="0"/>
            </a:spcBef>
            <a:spcAft>
              <a:spcPct val="35000"/>
            </a:spcAft>
          </a:pPr>
          <a:r>
            <a:rPr lang="en-US" sz="1200" b="1" kern="1200" dirty="0" smtClean="0">
              <a:solidFill>
                <a:srgbClr val="0000FF"/>
              </a:solidFill>
              <a:latin typeface="Arial Narrow" pitchFamily="34" charset="0"/>
              <a:cs typeface="Lucida Sans Unicode" pitchFamily="34" charset="0"/>
            </a:rPr>
            <a:t>Completion of Site  I</a:t>
          </a:r>
          <a:r>
            <a:rPr lang="en-US" sz="1200" b="1" kern="1200" noProof="0" dirty="0" err="1" smtClean="0">
              <a:solidFill>
                <a:srgbClr val="0000FF"/>
              </a:solidFill>
              <a:latin typeface="Arial Narrow" pitchFamily="34" charset="0"/>
              <a:cs typeface="Lucida Sans Unicode" pitchFamily="34" charset="0"/>
            </a:rPr>
            <a:t>nvestigation</a:t>
          </a:r>
          <a:r>
            <a:rPr lang="en-US" sz="1200" b="1" kern="1200" noProof="0" dirty="0" smtClean="0">
              <a:solidFill>
                <a:srgbClr val="0000FF"/>
              </a:solidFill>
              <a:latin typeface="Arial Narrow" pitchFamily="34" charset="0"/>
              <a:cs typeface="Lucida Sans Unicode" pitchFamily="34" charset="0"/>
            </a:rPr>
            <a:t> and study on field </a:t>
          </a:r>
          <a:r>
            <a:rPr lang="en-US" sz="1200" b="1" kern="1200" dirty="0" smtClean="0">
              <a:solidFill>
                <a:srgbClr val="0000FF"/>
              </a:solidFill>
              <a:latin typeface="Arial Narrow" pitchFamily="34" charset="0"/>
              <a:cs typeface="Lucida Sans Unicode" pitchFamily="34" charset="0"/>
            </a:rPr>
            <a:t>for </a:t>
          </a:r>
          <a:r>
            <a:rPr lang="en-US" sz="1200" b="1" kern="1200" dirty="0" err="1" smtClean="0">
              <a:solidFill>
                <a:srgbClr val="0000FF"/>
              </a:solidFill>
              <a:latin typeface="Arial Narrow" pitchFamily="34" charset="0"/>
              <a:cs typeface="Lucida Sans Unicode" pitchFamily="34" charset="0"/>
            </a:rPr>
            <a:t>Ninh</a:t>
          </a:r>
          <a:r>
            <a:rPr lang="en-US" sz="1200" b="1" kern="1200" dirty="0" smtClean="0">
              <a:solidFill>
                <a:srgbClr val="0000FF"/>
              </a:solidFill>
              <a:latin typeface="Arial Narrow" pitchFamily="34" charset="0"/>
              <a:cs typeface="Lucida Sans Unicode" pitchFamily="34" charset="0"/>
            </a:rPr>
            <a:t> </a:t>
          </a:r>
          <a:r>
            <a:rPr lang="en-US" sz="1200" b="1" kern="1200" dirty="0" err="1" smtClean="0">
              <a:solidFill>
                <a:srgbClr val="0000FF"/>
              </a:solidFill>
              <a:latin typeface="Arial Narrow" pitchFamily="34" charset="0"/>
              <a:cs typeface="Lucida Sans Unicode" pitchFamily="34" charset="0"/>
            </a:rPr>
            <a:t>Thuan</a:t>
          </a:r>
          <a:r>
            <a:rPr lang="en-US" sz="1200" b="1" kern="1200" dirty="0" smtClean="0">
              <a:solidFill>
                <a:srgbClr val="0000FF"/>
              </a:solidFill>
              <a:latin typeface="Arial Narrow" pitchFamily="34" charset="0"/>
              <a:cs typeface="Lucida Sans Unicode" pitchFamily="34" charset="0"/>
            </a:rPr>
            <a:t> 1 NPP project </a:t>
          </a:r>
          <a:endParaRPr lang="en-US" sz="1200" b="1" kern="1200" dirty="0">
            <a:solidFill>
              <a:srgbClr val="0000FF"/>
            </a:solidFill>
            <a:latin typeface="Arial Narrow" pitchFamily="34" charset="0"/>
          </a:endParaRPr>
        </a:p>
      </dsp:txBody>
      <dsp:txXfrm>
        <a:off x="5978405" y="0"/>
        <a:ext cx="1470664" cy="8805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D6EF1A-658C-4A4B-965E-91EE1E4568CE}">
      <dsp:nvSpPr>
        <dsp:cNvPr id="0" name=""/>
        <dsp:cNvSpPr/>
      </dsp:nvSpPr>
      <dsp:spPr>
        <a:xfrm>
          <a:off x="151370" y="0"/>
          <a:ext cx="8602811" cy="4929186"/>
        </a:xfrm>
        <a:prstGeom prst="swooshArrow">
          <a:avLst>
            <a:gd name="adj1" fmla="val 25000"/>
            <a:gd name="adj2" fmla="val 25000"/>
          </a:avLst>
        </a:prstGeom>
        <a:solidFill>
          <a:schemeClr val="accent5">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CBF17AF-C91C-4438-81E3-8550965D278E}">
      <dsp:nvSpPr>
        <dsp:cNvPr id="0" name=""/>
        <dsp:cNvSpPr/>
      </dsp:nvSpPr>
      <dsp:spPr>
        <a:xfrm>
          <a:off x="1101213" y="3600030"/>
          <a:ext cx="181394" cy="181394"/>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94C0F8D-BDA2-412D-9B1D-75F9A77FCC8D}">
      <dsp:nvSpPr>
        <dsp:cNvPr id="0" name=""/>
        <dsp:cNvSpPr/>
      </dsp:nvSpPr>
      <dsp:spPr>
        <a:xfrm>
          <a:off x="1409627" y="3712493"/>
          <a:ext cx="1348625" cy="11731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117" tIns="0" rIns="0" bIns="0" numCol="1" spcCol="1270" anchor="t" anchorCtr="0">
          <a:noAutofit/>
        </a:bodyPr>
        <a:lstStyle/>
        <a:p>
          <a:pPr lvl="0" algn="ctr" defTabSz="533400">
            <a:lnSpc>
              <a:spcPct val="90000"/>
            </a:lnSpc>
            <a:spcBef>
              <a:spcPct val="0"/>
            </a:spcBef>
            <a:spcAft>
              <a:spcPct val="35000"/>
            </a:spcAft>
          </a:pPr>
          <a:r>
            <a:rPr lang="en-US" sz="1200" b="1" kern="1200" dirty="0" smtClean="0">
              <a:solidFill>
                <a:srgbClr val="FF0000"/>
              </a:solidFill>
              <a:latin typeface="Arial Narrow" pitchFamily="34" charset="0"/>
              <a:cs typeface="Times New Roman" pitchFamily="18" charset="0"/>
            </a:rPr>
            <a:t>October 2010</a:t>
          </a:r>
        </a:p>
        <a:p>
          <a:pPr lvl="0" algn="l" defTabSz="533400">
            <a:lnSpc>
              <a:spcPct val="90000"/>
            </a:lnSpc>
            <a:spcBef>
              <a:spcPct val="0"/>
            </a:spcBef>
            <a:spcAft>
              <a:spcPct val="35000"/>
            </a:spcAft>
          </a:pPr>
          <a:r>
            <a:rPr lang="en-US" sz="1200" b="1" kern="1200" dirty="0" smtClean="0">
              <a:latin typeface="Arial Narrow" pitchFamily="34" charset="0"/>
              <a:cs typeface="Times New Roman" pitchFamily="18" charset="0"/>
            </a:rPr>
            <a:t>Vietnam - Japan Joint Statement on the Comprehensive Development of Strategic Partnership for Peace and Prosperity in Asia</a:t>
          </a:r>
          <a:endParaRPr lang="en-US" sz="1200" b="1" kern="1200" dirty="0">
            <a:latin typeface="Arial Narrow" pitchFamily="34" charset="0"/>
          </a:endParaRPr>
        </a:p>
      </dsp:txBody>
      <dsp:txXfrm>
        <a:off x="1409627" y="3712493"/>
        <a:ext cx="1348625" cy="1173146"/>
      </dsp:txXfrm>
    </dsp:sp>
    <dsp:sp modelId="{93FC509D-311C-4018-8D1A-4CC6159F1A0C}">
      <dsp:nvSpPr>
        <dsp:cNvPr id="0" name=""/>
        <dsp:cNvSpPr/>
      </dsp:nvSpPr>
      <dsp:spPr>
        <a:xfrm>
          <a:off x="2567854" y="2518814"/>
          <a:ext cx="315467" cy="315467"/>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AD12A03-FDC2-4D72-AC29-9957CBF47704}">
      <dsp:nvSpPr>
        <dsp:cNvPr id="0" name=""/>
        <dsp:cNvSpPr/>
      </dsp:nvSpPr>
      <dsp:spPr>
        <a:xfrm>
          <a:off x="2725588" y="2676548"/>
          <a:ext cx="1656206" cy="22526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160" tIns="0" rIns="0" bIns="0" numCol="1" spcCol="1270" anchor="t" anchorCtr="0">
          <a:noAutofit/>
        </a:bodyPr>
        <a:lstStyle/>
        <a:p>
          <a:pPr lvl="0" algn="ctr" defTabSz="533400">
            <a:lnSpc>
              <a:spcPct val="90000"/>
            </a:lnSpc>
            <a:spcBef>
              <a:spcPct val="0"/>
            </a:spcBef>
            <a:spcAft>
              <a:spcPct val="35000"/>
            </a:spcAft>
          </a:pPr>
          <a:r>
            <a:rPr lang="en-US" sz="1200" b="1" kern="1200" dirty="0" smtClean="0">
              <a:solidFill>
                <a:srgbClr val="FF0000"/>
              </a:solidFill>
              <a:latin typeface="Arial Narrow" pitchFamily="34" charset="0"/>
              <a:cs typeface="Times New Roman" pitchFamily="18" charset="0"/>
            </a:rPr>
            <a:t>September, 2011 </a:t>
          </a:r>
        </a:p>
        <a:p>
          <a:pPr lvl="0" algn="just" defTabSz="533400">
            <a:lnSpc>
              <a:spcPct val="90000"/>
            </a:lnSpc>
            <a:spcBef>
              <a:spcPct val="0"/>
            </a:spcBef>
            <a:spcAft>
              <a:spcPct val="35000"/>
            </a:spcAft>
          </a:pPr>
          <a:r>
            <a:rPr lang="en-US" sz="1200" b="1" i="0" kern="1200" dirty="0" smtClean="0">
              <a:latin typeface="Arial Narrow" pitchFamily="34" charset="0"/>
              <a:ea typeface="Arial Unicode MS" pitchFamily="34" charset="-128"/>
              <a:cs typeface="Arial Unicode MS" pitchFamily="34" charset="-128"/>
            </a:rPr>
            <a:t>The Consulting services Contract for developing Site Approval Dossier and Feasibility Study of </a:t>
          </a:r>
          <a:r>
            <a:rPr lang="en-US" sz="1200" b="1" i="0" kern="1200" dirty="0" err="1" smtClean="0">
              <a:latin typeface="Arial Narrow" pitchFamily="34" charset="0"/>
              <a:ea typeface="Arial Unicode MS" pitchFamily="34" charset="-128"/>
              <a:cs typeface="Arial Unicode MS" pitchFamily="34" charset="-128"/>
            </a:rPr>
            <a:t>Ninh</a:t>
          </a:r>
          <a:r>
            <a:rPr lang="en-US" sz="1200" b="1" i="0" kern="1200" dirty="0" smtClean="0">
              <a:latin typeface="Arial Narrow" pitchFamily="34" charset="0"/>
              <a:ea typeface="Arial Unicode MS" pitchFamily="34" charset="-128"/>
              <a:cs typeface="Arial Unicode MS" pitchFamily="34" charset="-128"/>
            </a:rPr>
            <a:t> </a:t>
          </a:r>
          <a:r>
            <a:rPr lang="en-US" sz="1200" b="1" i="0" kern="1200" dirty="0" err="1" smtClean="0">
              <a:latin typeface="Arial Narrow" pitchFamily="34" charset="0"/>
              <a:ea typeface="Arial Unicode MS" pitchFamily="34" charset="-128"/>
              <a:cs typeface="Arial Unicode MS" pitchFamily="34" charset="-128"/>
            </a:rPr>
            <a:t>Thuan</a:t>
          </a:r>
          <a:r>
            <a:rPr lang="en-US" sz="1200" b="1" i="0" kern="1200" dirty="0" smtClean="0">
              <a:latin typeface="Arial Narrow" pitchFamily="34" charset="0"/>
              <a:ea typeface="Arial Unicode MS" pitchFamily="34" charset="-128"/>
              <a:cs typeface="Arial Unicode MS" pitchFamily="34" charset="-128"/>
            </a:rPr>
            <a:t> 2 NPP Project between Vietnam Electricity (EVN) and the Japan Atomic Power Company (JAPC)</a:t>
          </a:r>
        </a:p>
        <a:p>
          <a:pPr lvl="0" algn="just" defTabSz="533400">
            <a:lnSpc>
              <a:spcPct val="90000"/>
            </a:lnSpc>
            <a:spcBef>
              <a:spcPct val="0"/>
            </a:spcBef>
            <a:spcAft>
              <a:spcPct val="35000"/>
            </a:spcAft>
          </a:pPr>
          <a:r>
            <a:rPr lang="en-US" sz="1200" b="1" i="0" kern="1200" dirty="0" smtClean="0">
              <a:latin typeface="Arial Narrow" pitchFamily="34" charset="0"/>
            </a:rPr>
            <a:t>MOU for </a:t>
          </a:r>
          <a:r>
            <a:rPr lang="en-US" sz="1200" b="1" i="0" kern="1200" dirty="0" err="1" smtClean="0">
              <a:latin typeface="Arial Narrow" pitchFamily="34" charset="0"/>
            </a:rPr>
            <a:t>Ninh</a:t>
          </a:r>
          <a:r>
            <a:rPr lang="en-US" sz="1200" b="1" i="0" kern="1200" dirty="0" smtClean="0">
              <a:latin typeface="Arial Narrow" pitchFamily="34" charset="0"/>
            </a:rPr>
            <a:t> </a:t>
          </a:r>
          <a:r>
            <a:rPr lang="en-US" sz="1200" b="1" i="0" kern="1200" dirty="0" err="1" smtClean="0">
              <a:latin typeface="Arial Narrow" pitchFamily="34" charset="0"/>
            </a:rPr>
            <a:t>Thuan</a:t>
          </a:r>
          <a:r>
            <a:rPr lang="en-US" sz="1200" b="1" i="0" kern="1200" dirty="0" smtClean="0">
              <a:latin typeface="Arial Narrow" pitchFamily="34" charset="0"/>
            </a:rPr>
            <a:t> 2 NPP Project between EVN and the Japan International Nuclear Energy development Company (JINED)</a:t>
          </a:r>
          <a:endParaRPr lang="en-US" sz="1200" b="1" i="0" kern="1200" dirty="0" smtClean="0">
            <a:latin typeface="Arial Narrow" pitchFamily="34" charset="0"/>
            <a:ea typeface="Arial Unicode MS" pitchFamily="34" charset="-128"/>
            <a:cs typeface="Arial Unicode MS" pitchFamily="34" charset="-128"/>
          </a:endParaRPr>
        </a:p>
      </dsp:txBody>
      <dsp:txXfrm>
        <a:off x="2725588" y="2676548"/>
        <a:ext cx="1656206" cy="2252638"/>
      </dsp:txXfrm>
    </dsp:sp>
    <dsp:sp modelId="{943351D0-B4C7-4F42-BB5E-C04725EE40F3}">
      <dsp:nvSpPr>
        <dsp:cNvPr id="0" name=""/>
        <dsp:cNvSpPr/>
      </dsp:nvSpPr>
      <dsp:spPr>
        <a:xfrm>
          <a:off x="4747333" y="1502481"/>
          <a:ext cx="417995" cy="417995"/>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AE575EC-B1F5-46F5-A684-34D405B1009E}">
      <dsp:nvSpPr>
        <dsp:cNvPr id="0" name=""/>
        <dsp:cNvSpPr/>
      </dsp:nvSpPr>
      <dsp:spPr>
        <a:xfrm>
          <a:off x="4413342" y="1882949"/>
          <a:ext cx="1656206" cy="30462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1487" tIns="0" rIns="0" bIns="0" numCol="1" spcCol="1270" anchor="t" anchorCtr="0">
          <a:noAutofit/>
        </a:bodyPr>
        <a:lstStyle/>
        <a:p>
          <a:pPr lvl="0" algn="l" defTabSz="2889250">
            <a:lnSpc>
              <a:spcPct val="90000"/>
            </a:lnSpc>
            <a:spcBef>
              <a:spcPct val="0"/>
            </a:spcBef>
            <a:spcAft>
              <a:spcPct val="35000"/>
            </a:spcAft>
          </a:pPr>
          <a:endParaRPr lang="en-US" sz="6500" kern="1200" dirty="0"/>
        </a:p>
      </dsp:txBody>
      <dsp:txXfrm>
        <a:off x="4413342" y="1882949"/>
        <a:ext cx="1656206" cy="3046237"/>
      </dsp:txXfrm>
    </dsp:sp>
    <dsp:sp modelId="{871EB19A-D8DB-4412-9836-19C894EDBDE5}">
      <dsp:nvSpPr>
        <dsp:cNvPr id="0" name=""/>
        <dsp:cNvSpPr/>
      </dsp:nvSpPr>
      <dsp:spPr>
        <a:xfrm>
          <a:off x="6162352" y="1025299"/>
          <a:ext cx="559955" cy="559955"/>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047ABCB-E50B-4C7F-A576-992698FFC4E0}">
      <dsp:nvSpPr>
        <dsp:cNvPr id="0" name=""/>
        <dsp:cNvSpPr/>
      </dsp:nvSpPr>
      <dsp:spPr>
        <a:xfrm>
          <a:off x="5905158" y="1787312"/>
          <a:ext cx="1086985" cy="28855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6709" tIns="0" rIns="0" bIns="0" numCol="1" spcCol="1270" anchor="t" anchorCtr="0">
          <a:noAutofit/>
        </a:bodyPr>
        <a:lstStyle/>
        <a:p>
          <a:pPr lvl="0" algn="l" defTabSz="533400">
            <a:lnSpc>
              <a:spcPct val="90000"/>
            </a:lnSpc>
            <a:spcBef>
              <a:spcPct val="0"/>
            </a:spcBef>
            <a:spcAft>
              <a:spcPct val="35000"/>
            </a:spcAft>
          </a:pPr>
          <a:r>
            <a:rPr lang="en-US" sz="1200" b="1" kern="1200" dirty="0" smtClean="0">
              <a:solidFill>
                <a:srgbClr val="0000FF"/>
              </a:solidFill>
              <a:latin typeface="Arial Narrow" pitchFamily="34" charset="0"/>
              <a:cs typeface="Lucida Sans Unicode" pitchFamily="34" charset="0"/>
            </a:rPr>
            <a:t>Completion of Site  I</a:t>
          </a:r>
          <a:r>
            <a:rPr lang="en-US" sz="1200" b="1" kern="1200" noProof="0" dirty="0" err="1" smtClean="0">
              <a:solidFill>
                <a:srgbClr val="0000FF"/>
              </a:solidFill>
              <a:latin typeface="Arial Narrow" pitchFamily="34" charset="0"/>
              <a:cs typeface="Lucida Sans Unicode" pitchFamily="34" charset="0"/>
            </a:rPr>
            <a:t>nvestigation</a:t>
          </a:r>
          <a:r>
            <a:rPr lang="en-US" sz="1200" b="1" kern="1200" noProof="0" dirty="0" smtClean="0">
              <a:solidFill>
                <a:srgbClr val="0000FF"/>
              </a:solidFill>
              <a:latin typeface="Arial Narrow" pitchFamily="34" charset="0"/>
              <a:cs typeface="Lucida Sans Unicode" pitchFamily="34" charset="0"/>
            </a:rPr>
            <a:t> and study on field </a:t>
          </a:r>
          <a:r>
            <a:rPr lang="en-US" sz="1200" b="1" kern="1200" dirty="0" smtClean="0">
              <a:solidFill>
                <a:srgbClr val="0000FF"/>
              </a:solidFill>
              <a:latin typeface="Arial Narrow" pitchFamily="34" charset="0"/>
              <a:cs typeface="Lucida Sans Unicode" pitchFamily="34" charset="0"/>
            </a:rPr>
            <a:t> for </a:t>
          </a:r>
          <a:r>
            <a:rPr lang="en-US" sz="1200" b="1" kern="1200" dirty="0" err="1" smtClean="0">
              <a:solidFill>
                <a:srgbClr val="0000FF"/>
              </a:solidFill>
              <a:latin typeface="Arial Narrow" pitchFamily="34" charset="0"/>
              <a:cs typeface="Lucida Sans Unicode" pitchFamily="34" charset="0"/>
            </a:rPr>
            <a:t>Ninh</a:t>
          </a:r>
          <a:r>
            <a:rPr lang="en-US" sz="1200" b="1" kern="1200" dirty="0" smtClean="0">
              <a:solidFill>
                <a:srgbClr val="0000FF"/>
              </a:solidFill>
              <a:latin typeface="Arial Narrow" pitchFamily="34" charset="0"/>
              <a:cs typeface="Lucida Sans Unicode" pitchFamily="34" charset="0"/>
            </a:rPr>
            <a:t> </a:t>
          </a:r>
          <a:r>
            <a:rPr lang="en-US" sz="1200" b="1" kern="1200" dirty="0" err="1" smtClean="0">
              <a:solidFill>
                <a:srgbClr val="0000FF"/>
              </a:solidFill>
              <a:latin typeface="Arial Narrow" pitchFamily="34" charset="0"/>
              <a:cs typeface="Lucida Sans Unicode" pitchFamily="34" charset="0"/>
            </a:rPr>
            <a:t>Thuan</a:t>
          </a:r>
          <a:r>
            <a:rPr lang="en-US" sz="1200" b="1" kern="1200" dirty="0" smtClean="0">
              <a:solidFill>
                <a:srgbClr val="0000FF"/>
              </a:solidFill>
              <a:latin typeface="Arial Narrow" pitchFamily="34" charset="0"/>
              <a:cs typeface="Lucida Sans Unicode" pitchFamily="34" charset="0"/>
            </a:rPr>
            <a:t> 2 NPP project </a:t>
          </a:r>
          <a:endParaRPr lang="en-US" sz="1200" b="1" kern="1200" dirty="0">
            <a:solidFill>
              <a:srgbClr val="0000FF"/>
            </a:solidFill>
            <a:latin typeface="Arial Narrow" pitchFamily="34" charset="0"/>
          </a:endParaRPr>
        </a:p>
      </dsp:txBody>
      <dsp:txXfrm>
        <a:off x="5905158" y="1787312"/>
        <a:ext cx="1086985" cy="28855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19DE9E-65F8-4070-AA2E-662BE1207A32}">
      <dsp:nvSpPr>
        <dsp:cNvPr id="0" name=""/>
        <dsp:cNvSpPr/>
      </dsp:nvSpPr>
      <dsp:spPr>
        <a:xfrm>
          <a:off x="1457329" y="1938165"/>
          <a:ext cx="3486143" cy="576433"/>
        </a:xfrm>
        <a:prstGeom prst="roundRect">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kern="1200" cap="none" normalizeH="0" baseline="0" dirty="0" smtClean="0">
              <a:ln>
                <a:noFill/>
              </a:ln>
              <a:solidFill>
                <a:schemeClr val="tx1"/>
              </a:solidFill>
              <a:effectLst/>
              <a:latin typeface="Arial" charset="0"/>
              <a:cs typeface="Arial" charset="0"/>
            </a:rPr>
            <a:t>VARANS: Safety Assessment </a:t>
          </a:r>
          <a:br>
            <a:rPr kumimoji="0" lang="en-US" sz="1800" b="1" i="0" u="none" strike="noStrike" kern="1200" cap="none" normalizeH="0" baseline="0" dirty="0" smtClean="0">
              <a:ln>
                <a:noFill/>
              </a:ln>
              <a:solidFill>
                <a:schemeClr val="tx1"/>
              </a:solidFill>
              <a:effectLst/>
              <a:latin typeface="Arial" charset="0"/>
              <a:cs typeface="Arial" charset="0"/>
            </a:rPr>
          </a:br>
          <a:r>
            <a:rPr kumimoji="0" lang="en-US" sz="1800" b="1" i="0" u="none" strike="noStrike" kern="1200" cap="none" normalizeH="0" baseline="0" dirty="0" smtClean="0">
              <a:ln>
                <a:noFill/>
              </a:ln>
              <a:solidFill>
                <a:schemeClr val="tx1"/>
              </a:solidFill>
              <a:effectLst/>
              <a:latin typeface="Arial" charset="0"/>
              <a:cs typeface="Arial" charset="0"/>
            </a:rPr>
            <a:t>(SAR and part of </a:t>
          </a:r>
          <a:r>
            <a:rPr kumimoji="0" lang="en-US" sz="1800" b="1" i="0" u="none" strike="noStrike" kern="1200" cap="none" normalizeH="0" baseline="0" dirty="0" err="1" smtClean="0">
              <a:ln>
                <a:noFill/>
              </a:ln>
              <a:solidFill>
                <a:schemeClr val="tx1"/>
              </a:solidFill>
              <a:effectLst/>
              <a:latin typeface="Arial" charset="0"/>
              <a:cs typeface="Arial" charset="0"/>
            </a:rPr>
            <a:t>EIA</a:t>
          </a:r>
          <a:r>
            <a:rPr kumimoji="0" lang="en-US" sz="1800" b="1" i="0" u="none" strike="noStrike" kern="1200" cap="none" normalizeH="0" baseline="0" dirty="0" smtClean="0">
              <a:ln>
                <a:noFill/>
              </a:ln>
              <a:solidFill>
                <a:schemeClr val="tx1"/>
              </a:solidFill>
              <a:effectLst/>
              <a:latin typeface="Arial" charset="0"/>
              <a:cs typeface="Arial" charset="0"/>
            </a:rPr>
            <a:t>)</a:t>
          </a:r>
        </a:p>
      </dsp:txBody>
      <dsp:txXfrm>
        <a:off x="1485468" y="1966304"/>
        <a:ext cx="3429865" cy="520155"/>
      </dsp:txXfrm>
    </dsp:sp>
    <dsp:sp modelId="{D020C7D5-6FD7-4A63-8F44-589366862A8C}">
      <dsp:nvSpPr>
        <dsp:cNvPr id="0" name=""/>
        <dsp:cNvSpPr/>
      </dsp:nvSpPr>
      <dsp:spPr>
        <a:xfrm rot="16384996">
          <a:off x="3057795" y="1749498"/>
          <a:ext cx="334237" cy="43601"/>
        </a:xfrm>
        <a:custGeom>
          <a:avLst/>
          <a:gdLst/>
          <a:ahLst/>
          <a:cxnLst/>
          <a:rect l="0" t="0" r="0" b="0"/>
          <a:pathLst>
            <a:path>
              <a:moveTo>
                <a:pt x="0" y="21800"/>
              </a:moveTo>
              <a:lnTo>
                <a:pt x="334237" y="2180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216558" y="1762943"/>
        <a:ext cx="16711" cy="16711"/>
      </dsp:txXfrm>
    </dsp:sp>
    <dsp:sp modelId="{A7467955-3661-49D8-91DF-A27B1B58DADF}">
      <dsp:nvSpPr>
        <dsp:cNvPr id="0" name=""/>
        <dsp:cNvSpPr/>
      </dsp:nvSpPr>
      <dsp:spPr>
        <a:xfrm>
          <a:off x="2444602" y="18065"/>
          <a:ext cx="1663995" cy="1587403"/>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kumimoji="0" lang="en-US" sz="1400" b="1" i="0" u="none" strike="noStrike" kern="1200" cap="none" normalizeH="0" baseline="0" dirty="0" smtClean="0">
              <a:ln>
                <a:noFill/>
              </a:ln>
              <a:solidFill>
                <a:schemeClr val="tx1"/>
              </a:solidFill>
              <a:effectLst/>
              <a:latin typeface="Arial" charset="0"/>
              <a:cs typeface="Arial" charset="0"/>
            </a:rPr>
            <a:t>MOST:</a:t>
          </a:r>
        </a:p>
        <a:p>
          <a:pPr lvl="0" algn="ctr" defTabSz="622300">
            <a:lnSpc>
              <a:spcPct val="90000"/>
            </a:lnSpc>
            <a:spcBef>
              <a:spcPct val="0"/>
            </a:spcBef>
            <a:spcAft>
              <a:spcPct val="35000"/>
            </a:spcAft>
          </a:pPr>
          <a:r>
            <a:rPr kumimoji="0" lang="en-US" sz="1400" b="1" i="0" u="none" strike="noStrike" kern="1200" cap="none" normalizeH="0" baseline="0" dirty="0" smtClean="0">
              <a:ln>
                <a:noFill/>
              </a:ln>
              <a:solidFill>
                <a:schemeClr val="tx1"/>
              </a:solidFill>
              <a:effectLst/>
              <a:latin typeface="Arial" charset="0"/>
              <a:cs typeface="Arial" charset="0"/>
            </a:rPr>
            <a:t>Construction</a:t>
          </a:r>
        </a:p>
        <a:p>
          <a:pPr lvl="0" algn="ctr" defTabSz="622300">
            <a:lnSpc>
              <a:spcPct val="90000"/>
            </a:lnSpc>
            <a:spcBef>
              <a:spcPct val="0"/>
            </a:spcBef>
            <a:spcAft>
              <a:spcPct val="35000"/>
            </a:spcAft>
          </a:pPr>
          <a:r>
            <a:rPr kumimoji="0" lang="en-US" sz="1400" b="1" i="0" u="none" strike="noStrike" kern="1200" cap="none" normalizeH="0" baseline="0" dirty="0" smtClean="0">
              <a:ln>
                <a:noFill/>
              </a:ln>
              <a:solidFill>
                <a:schemeClr val="tx1"/>
              </a:solidFill>
              <a:effectLst/>
              <a:latin typeface="Arial" charset="0"/>
              <a:cs typeface="Arial" charset="0"/>
            </a:rPr>
            <a:t>Permit</a:t>
          </a:r>
        </a:p>
      </dsp:txBody>
      <dsp:txXfrm>
        <a:off x="2688288" y="250535"/>
        <a:ext cx="1176623" cy="1122463"/>
      </dsp:txXfrm>
    </dsp:sp>
    <dsp:sp modelId="{0142E3CF-FED5-406D-A94C-1E7167AAA3DF}">
      <dsp:nvSpPr>
        <dsp:cNvPr id="0" name=""/>
        <dsp:cNvSpPr/>
      </dsp:nvSpPr>
      <dsp:spPr>
        <a:xfrm rot="19696683">
          <a:off x="3546141" y="1557695"/>
          <a:ext cx="1401520" cy="43601"/>
        </a:xfrm>
        <a:custGeom>
          <a:avLst/>
          <a:gdLst/>
          <a:ahLst/>
          <a:cxnLst/>
          <a:rect l="0" t="0" r="0" b="0"/>
          <a:pathLst>
            <a:path>
              <a:moveTo>
                <a:pt x="0" y="21800"/>
              </a:moveTo>
              <a:lnTo>
                <a:pt x="1401520" y="2180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211863" y="1544458"/>
        <a:ext cx="70076" cy="70076"/>
      </dsp:txXfrm>
    </dsp:sp>
    <dsp:sp modelId="{EB99138D-CB68-4D83-BA57-D8021C1D4DD3}">
      <dsp:nvSpPr>
        <dsp:cNvPr id="0" name=""/>
        <dsp:cNvSpPr/>
      </dsp:nvSpPr>
      <dsp:spPr>
        <a:xfrm>
          <a:off x="4724404" y="10"/>
          <a:ext cx="1587403" cy="1587403"/>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kern="1200" cap="none" normalizeH="0" baseline="0" dirty="0" err="1" smtClean="0">
              <a:ln>
                <a:noFill/>
              </a:ln>
              <a:solidFill>
                <a:schemeClr val="tx1"/>
              </a:solidFill>
              <a:effectLst/>
              <a:latin typeface="Arial" charset="0"/>
              <a:cs typeface="Arial" charset="0"/>
            </a:rPr>
            <a:t>MOIT</a:t>
          </a:r>
          <a:r>
            <a:rPr kumimoji="0" lang="en-US" sz="1400" b="1" i="0" u="none" strike="noStrike" kern="1200" cap="none" normalizeH="0" baseline="0" dirty="0" smtClean="0">
              <a:ln>
                <a:noFill/>
              </a:ln>
              <a:solidFill>
                <a:schemeClr val="tx1"/>
              </a:solidFill>
              <a:effectLst/>
              <a:latin typeface="Arial" charset="0"/>
              <a:cs typeface="Arial" charset="0"/>
            </a:rPr>
            <a:t>:</a:t>
          </a:r>
          <a:br>
            <a:rPr kumimoji="0" lang="en-US" sz="1400" b="1" i="0" u="none" strike="noStrike" kern="1200" cap="none" normalizeH="0" baseline="0" dirty="0" smtClean="0">
              <a:ln>
                <a:noFill/>
              </a:ln>
              <a:solidFill>
                <a:schemeClr val="tx1"/>
              </a:solidFill>
              <a:effectLst/>
              <a:latin typeface="Arial" charset="0"/>
              <a:cs typeface="Arial" charset="0"/>
            </a:rPr>
          </a:br>
          <a:r>
            <a:rPr kumimoji="0" lang="en-US" sz="1400" b="1" i="0" u="none" strike="noStrike" kern="1200" cap="none" normalizeH="0" baseline="0" dirty="0" smtClean="0">
              <a:ln>
                <a:noFill/>
              </a:ln>
              <a:solidFill>
                <a:schemeClr val="tx1"/>
              </a:solidFill>
              <a:effectLst/>
              <a:latin typeface="Arial" charset="0"/>
              <a:cs typeface="Arial" charset="0"/>
            </a:rPr>
            <a:t>Operation </a:t>
          </a:r>
          <a:br>
            <a:rPr kumimoji="0" lang="en-US" sz="1400" b="1" i="0" u="none" strike="noStrike" kern="1200" cap="none" normalizeH="0" baseline="0" dirty="0" smtClean="0">
              <a:ln>
                <a:noFill/>
              </a:ln>
              <a:solidFill>
                <a:schemeClr val="tx1"/>
              </a:solidFill>
              <a:effectLst/>
              <a:latin typeface="Arial" charset="0"/>
              <a:cs typeface="Arial" charset="0"/>
            </a:rPr>
          </a:br>
          <a:r>
            <a:rPr kumimoji="0" lang="en-US" sz="1400" b="1" i="0" u="none" strike="noStrike" kern="1200" cap="none" normalizeH="0" baseline="0" dirty="0" smtClean="0">
              <a:ln>
                <a:noFill/>
              </a:ln>
              <a:solidFill>
                <a:schemeClr val="tx1"/>
              </a:solidFill>
              <a:effectLst/>
              <a:latin typeface="Arial" charset="0"/>
              <a:cs typeface="Arial" charset="0"/>
            </a:rPr>
            <a:t>License</a:t>
          </a:r>
        </a:p>
      </dsp:txBody>
      <dsp:txXfrm>
        <a:off x="4956874" y="232480"/>
        <a:ext cx="1122463" cy="1122463"/>
      </dsp:txXfrm>
    </dsp:sp>
    <dsp:sp modelId="{DC983596-F812-45ED-92D8-F1F554CEA8DE}">
      <dsp:nvSpPr>
        <dsp:cNvPr id="0" name=""/>
        <dsp:cNvSpPr/>
      </dsp:nvSpPr>
      <dsp:spPr>
        <a:xfrm rot="12662207">
          <a:off x="1533251" y="1591991"/>
          <a:ext cx="1298222" cy="43601"/>
        </a:xfrm>
        <a:custGeom>
          <a:avLst/>
          <a:gdLst/>
          <a:ahLst/>
          <a:cxnLst/>
          <a:rect l="0" t="0" r="0" b="0"/>
          <a:pathLst>
            <a:path>
              <a:moveTo>
                <a:pt x="0" y="21800"/>
              </a:moveTo>
              <a:lnTo>
                <a:pt x="1298222" y="2180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2149906" y="1581337"/>
        <a:ext cx="64911" cy="64911"/>
      </dsp:txXfrm>
    </dsp:sp>
    <dsp:sp modelId="{D7746C7C-87CD-416A-8D99-6556DEDB49E8}">
      <dsp:nvSpPr>
        <dsp:cNvPr id="0" name=""/>
        <dsp:cNvSpPr/>
      </dsp:nvSpPr>
      <dsp:spPr>
        <a:xfrm>
          <a:off x="152406" y="76194"/>
          <a:ext cx="1587403" cy="1587403"/>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kumimoji="0" lang="en-US" sz="1400" b="1" i="0" u="none" strike="noStrike" kern="1200" cap="none" normalizeH="0" baseline="0" dirty="0" smtClean="0">
              <a:ln>
                <a:noFill/>
              </a:ln>
              <a:solidFill>
                <a:schemeClr val="tx1"/>
              </a:solidFill>
              <a:effectLst/>
              <a:latin typeface="Arial" charset="0"/>
              <a:cs typeface="Arial" charset="0"/>
            </a:rPr>
            <a:t>PM: </a:t>
          </a:r>
          <a:br>
            <a:rPr kumimoji="0" lang="en-US" sz="1400" b="1" i="0" u="none" strike="noStrike" kern="1200" cap="none" normalizeH="0" baseline="0" dirty="0" smtClean="0">
              <a:ln>
                <a:noFill/>
              </a:ln>
              <a:solidFill>
                <a:schemeClr val="tx1"/>
              </a:solidFill>
              <a:effectLst/>
              <a:latin typeface="Arial" charset="0"/>
              <a:cs typeface="Arial" charset="0"/>
            </a:rPr>
          </a:br>
          <a:r>
            <a:rPr kumimoji="0" lang="en-US" sz="1400" b="1" i="0" u="none" strike="noStrike" kern="1200" cap="none" normalizeH="0" baseline="0" dirty="0" smtClean="0">
              <a:ln>
                <a:noFill/>
              </a:ln>
              <a:solidFill>
                <a:schemeClr val="tx1"/>
              </a:solidFill>
              <a:effectLst/>
              <a:latin typeface="Arial" charset="0"/>
              <a:cs typeface="Arial" charset="0"/>
            </a:rPr>
            <a:t>Site and FS  Approval</a:t>
          </a:r>
        </a:p>
      </dsp:txBody>
      <dsp:txXfrm>
        <a:off x="384876" y="308664"/>
        <a:ext cx="1122463" cy="112246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826320-9049-478C-9FFB-DA176A292781}">
      <dsp:nvSpPr>
        <dsp:cNvPr id="0" name=""/>
        <dsp:cNvSpPr/>
      </dsp:nvSpPr>
      <dsp:spPr>
        <a:xfrm>
          <a:off x="0" y="0"/>
          <a:ext cx="8686795" cy="4648200"/>
        </a:xfrm>
        <a:prstGeom prst="rightArrow">
          <a:avLst/>
        </a:prstGeom>
        <a:solidFill>
          <a:srgbClr val="4F81BD">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59211207-7FC7-443A-9924-C97430AADDA3}">
      <dsp:nvSpPr>
        <dsp:cNvPr id="0" name=""/>
        <dsp:cNvSpPr/>
      </dsp:nvSpPr>
      <dsp:spPr>
        <a:xfrm>
          <a:off x="148883" y="1187838"/>
          <a:ext cx="1110983" cy="2278622"/>
        </a:xfrm>
        <a:prstGeom prst="roundRect">
          <a:avLst/>
        </a:prstGeom>
        <a:solidFill>
          <a:srgbClr val="4F81BD">
            <a:lumMod val="75000"/>
          </a:srgbClr>
        </a:solidFill>
        <a:ln w="38100" cap="flat" cmpd="sng" algn="ctr">
          <a:solidFill>
            <a:sysClr val="window" lastClr="FFFFFF">
              <a:hueOff val="0"/>
              <a:satOff val="0"/>
              <a:lumOff val="0"/>
              <a:alphaOff val="0"/>
            </a:sys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ysClr val="window" lastClr="FFFFFF"/>
              </a:solidFill>
              <a:latin typeface="Calibri"/>
              <a:ea typeface="+mn-ea"/>
              <a:cs typeface="+mn-cs"/>
            </a:rPr>
            <a:t>Study on NPP system; nuclear physic, thermal-hydraulic,</a:t>
          </a:r>
        </a:p>
        <a:p>
          <a:pPr lvl="0" algn="ctr" defTabSz="711200">
            <a:lnSpc>
              <a:spcPct val="90000"/>
            </a:lnSpc>
            <a:spcBef>
              <a:spcPct val="0"/>
            </a:spcBef>
            <a:spcAft>
              <a:spcPct val="35000"/>
            </a:spcAft>
          </a:pPr>
          <a:r>
            <a:rPr lang="en-US" sz="1600" kern="1200" dirty="0" smtClean="0">
              <a:solidFill>
                <a:sysClr val="window" lastClr="FFFFFF"/>
              </a:solidFill>
              <a:latin typeface="Calibri"/>
              <a:ea typeface="+mn-ea"/>
              <a:cs typeface="+mn-cs"/>
            </a:rPr>
            <a:t>Safety analysis</a:t>
          </a:r>
          <a:endParaRPr lang="en-US" sz="1600" kern="1200" dirty="0">
            <a:solidFill>
              <a:sysClr val="window" lastClr="FFFFFF"/>
            </a:solidFill>
            <a:latin typeface="Calibri"/>
            <a:ea typeface="+mn-ea"/>
            <a:cs typeface="+mn-cs"/>
          </a:endParaRPr>
        </a:p>
      </dsp:txBody>
      <dsp:txXfrm>
        <a:off x="203117" y="1242072"/>
        <a:ext cx="1002515" cy="2170154"/>
      </dsp:txXfrm>
    </dsp:sp>
    <dsp:sp modelId="{F308F2D8-5451-4248-A467-19FC7C2FC37F}">
      <dsp:nvSpPr>
        <dsp:cNvPr id="0" name=""/>
        <dsp:cNvSpPr/>
      </dsp:nvSpPr>
      <dsp:spPr>
        <a:xfrm>
          <a:off x="1676400" y="1189269"/>
          <a:ext cx="1609695" cy="2278622"/>
        </a:xfrm>
        <a:prstGeom prst="roundRect">
          <a:avLst/>
        </a:prstGeom>
        <a:solidFill>
          <a:srgbClr val="4F81BD">
            <a:lumMod val="75000"/>
          </a:srgbClr>
        </a:solidFill>
        <a:ln w="38100" cap="flat" cmpd="sng" algn="ctr">
          <a:solidFill>
            <a:sysClr val="window" lastClr="FFFFFF">
              <a:hueOff val="0"/>
              <a:satOff val="0"/>
              <a:lumOff val="0"/>
              <a:alphaOff val="0"/>
            </a:sys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ysClr val="window" lastClr="FFFFFF"/>
              </a:solidFill>
              <a:latin typeface="Calibri"/>
              <a:ea typeface="+mn-ea"/>
              <a:cs typeface="+mn-cs"/>
            </a:rPr>
            <a:t>Utilized nuclear physic and thermal-hydraulic computer code</a:t>
          </a:r>
        </a:p>
        <a:p>
          <a:pPr lvl="0" algn="ctr" defTabSz="711200">
            <a:lnSpc>
              <a:spcPct val="90000"/>
            </a:lnSpc>
            <a:spcBef>
              <a:spcPct val="0"/>
            </a:spcBef>
            <a:spcAft>
              <a:spcPct val="35000"/>
            </a:spcAft>
          </a:pPr>
          <a:r>
            <a:rPr lang="en-US" sz="1600" kern="1200" dirty="0" smtClean="0">
              <a:solidFill>
                <a:sysClr val="window" lastClr="FFFFFF"/>
              </a:solidFill>
              <a:latin typeface="Calibri"/>
              <a:ea typeface="+mn-ea"/>
              <a:cs typeface="+mn-cs"/>
            </a:rPr>
            <a:t>(</a:t>
          </a:r>
          <a:r>
            <a:rPr lang="en-US" sz="1600" kern="1200" dirty="0" err="1" smtClean="0">
              <a:solidFill>
                <a:sysClr val="window" lastClr="FFFFFF"/>
              </a:solidFill>
              <a:latin typeface="Calibri"/>
              <a:ea typeface="+mn-ea"/>
              <a:cs typeface="+mn-cs"/>
            </a:rPr>
            <a:t>MCNP</a:t>
          </a:r>
          <a:r>
            <a:rPr lang="en-US" sz="1600" kern="1200" dirty="0" smtClean="0">
              <a:solidFill>
                <a:sysClr val="window" lastClr="FFFFFF"/>
              </a:solidFill>
              <a:latin typeface="Calibri"/>
              <a:ea typeface="+mn-ea"/>
              <a:cs typeface="+mn-cs"/>
            </a:rPr>
            <a:t>, </a:t>
          </a:r>
          <a:r>
            <a:rPr lang="en-US" sz="1600" kern="1200" dirty="0" err="1" smtClean="0">
              <a:solidFill>
                <a:sysClr val="window" lastClr="FFFFFF"/>
              </a:solidFill>
              <a:latin typeface="Calibri"/>
              <a:ea typeface="+mn-ea"/>
              <a:cs typeface="+mn-cs"/>
            </a:rPr>
            <a:t>CATHARE2</a:t>
          </a:r>
          <a:r>
            <a:rPr lang="en-US" sz="1600" kern="1200" dirty="0" smtClean="0">
              <a:solidFill>
                <a:sysClr val="window" lastClr="FFFFFF"/>
              </a:solidFill>
              <a:latin typeface="Calibri"/>
              <a:ea typeface="+mn-ea"/>
              <a:cs typeface="+mn-cs"/>
            </a:rPr>
            <a:t>, </a:t>
          </a:r>
          <a:r>
            <a:rPr lang="en-US" sz="1600" kern="1200" dirty="0" err="1" smtClean="0">
              <a:solidFill>
                <a:sysClr val="window" lastClr="FFFFFF"/>
              </a:solidFill>
              <a:latin typeface="Calibri"/>
              <a:ea typeface="+mn-ea"/>
              <a:cs typeface="+mn-cs"/>
            </a:rPr>
            <a:t>RELAP5</a:t>
          </a:r>
          <a:r>
            <a:rPr lang="en-US" sz="1600" kern="1200" dirty="0" smtClean="0">
              <a:solidFill>
                <a:sysClr val="window" lastClr="FFFFFF"/>
              </a:solidFill>
              <a:latin typeface="Calibri"/>
              <a:ea typeface="+mn-ea"/>
              <a:cs typeface="+mn-cs"/>
            </a:rPr>
            <a:t>, </a:t>
          </a:r>
          <a:r>
            <a:rPr lang="en-US" sz="1600" kern="1200" dirty="0" err="1" smtClean="0">
              <a:solidFill>
                <a:sysClr val="window" lastClr="FFFFFF"/>
              </a:solidFill>
              <a:latin typeface="Calibri"/>
              <a:ea typeface="+mn-ea"/>
              <a:cs typeface="+mn-cs"/>
            </a:rPr>
            <a:t>PARCS</a:t>
          </a:r>
          <a:r>
            <a:rPr lang="en-US" sz="1600" kern="1200" dirty="0" smtClean="0">
              <a:solidFill>
                <a:sysClr val="window" lastClr="FFFFFF"/>
              </a:solidFill>
              <a:latin typeface="Calibri"/>
              <a:ea typeface="+mn-ea"/>
              <a:cs typeface="+mn-cs"/>
            </a:rPr>
            <a:t>, TRACE)</a:t>
          </a:r>
          <a:endParaRPr lang="en-US" sz="1600" kern="1200" dirty="0">
            <a:solidFill>
              <a:sysClr val="window" lastClr="FFFFFF"/>
            </a:solidFill>
            <a:latin typeface="Calibri"/>
            <a:ea typeface="+mn-ea"/>
            <a:cs typeface="+mn-cs"/>
          </a:endParaRPr>
        </a:p>
      </dsp:txBody>
      <dsp:txXfrm>
        <a:off x="1754979" y="1267848"/>
        <a:ext cx="1452537" cy="2121464"/>
      </dsp:txXfrm>
    </dsp:sp>
    <dsp:sp modelId="{9A2950A3-8685-4EB4-8EC7-B7A5677CEE96}">
      <dsp:nvSpPr>
        <dsp:cNvPr id="0" name=""/>
        <dsp:cNvSpPr/>
      </dsp:nvSpPr>
      <dsp:spPr>
        <a:xfrm>
          <a:off x="3971727" y="2363693"/>
          <a:ext cx="1431593" cy="1085838"/>
        </a:xfrm>
        <a:prstGeom prst="roundRect">
          <a:avLst/>
        </a:prstGeom>
        <a:solidFill>
          <a:srgbClr val="C0504D">
            <a:lumMod val="75000"/>
          </a:srgbClr>
        </a:solidFill>
        <a:ln w="38100" cap="flat" cmpd="sng" algn="ctr">
          <a:solidFill>
            <a:sysClr val="window" lastClr="FFFFFF">
              <a:hueOff val="0"/>
              <a:satOff val="0"/>
              <a:lumOff val="0"/>
              <a:alphaOff val="0"/>
            </a:sys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solidFill>
                <a:sysClr val="window" lastClr="FFFFFF"/>
              </a:solidFill>
              <a:latin typeface="Calibri"/>
              <a:ea typeface="+mn-ea"/>
              <a:cs typeface="+mn-cs"/>
            </a:rPr>
            <a:t>Simulating and safety analyzing VVER-1200</a:t>
          </a:r>
          <a:endParaRPr lang="en-US" sz="1700" kern="1200" dirty="0">
            <a:solidFill>
              <a:sysClr val="window" lastClr="FFFFFF"/>
            </a:solidFill>
            <a:latin typeface="Calibri"/>
            <a:ea typeface="+mn-ea"/>
            <a:cs typeface="+mn-cs"/>
          </a:endParaRPr>
        </a:p>
      </dsp:txBody>
      <dsp:txXfrm>
        <a:off x="4024733" y="2416699"/>
        <a:ext cx="1325581" cy="979826"/>
      </dsp:txXfrm>
    </dsp:sp>
    <dsp:sp modelId="{8BC865AB-CDEC-4DA6-BEDF-FC45606DE02C}">
      <dsp:nvSpPr>
        <dsp:cNvPr id="0" name=""/>
        <dsp:cNvSpPr/>
      </dsp:nvSpPr>
      <dsp:spPr>
        <a:xfrm>
          <a:off x="5592889" y="1263111"/>
          <a:ext cx="1112710" cy="2164443"/>
        </a:xfrm>
        <a:prstGeom prst="roundRect">
          <a:avLst/>
        </a:prstGeom>
        <a:solidFill>
          <a:srgbClr val="4F81BD">
            <a:lumMod val="75000"/>
          </a:srgbClr>
        </a:solidFill>
        <a:ln w="38100" cap="flat" cmpd="sng" algn="ctr">
          <a:solidFill>
            <a:sysClr val="window" lastClr="FFFFFF">
              <a:hueOff val="0"/>
              <a:satOff val="0"/>
              <a:lumOff val="0"/>
              <a:alphaOff val="0"/>
            </a:sys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solidFill>
                <a:sysClr val="window" lastClr="FFFFFF"/>
              </a:solidFill>
              <a:latin typeface="Calibri"/>
              <a:ea typeface="+mn-ea"/>
              <a:cs typeface="+mn-cs"/>
            </a:rPr>
            <a:t>Coupling nuclear physic and thermal-hydraulic computer code</a:t>
          </a:r>
          <a:endParaRPr lang="en-US" sz="1700" kern="1200" dirty="0">
            <a:solidFill>
              <a:sysClr val="window" lastClr="FFFFFF"/>
            </a:solidFill>
            <a:latin typeface="Calibri"/>
            <a:ea typeface="+mn-ea"/>
            <a:cs typeface="+mn-cs"/>
          </a:endParaRPr>
        </a:p>
      </dsp:txBody>
      <dsp:txXfrm>
        <a:off x="5647207" y="1317429"/>
        <a:ext cx="1004074" cy="2055807"/>
      </dsp:txXfrm>
    </dsp:sp>
    <dsp:sp modelId="{83F40185-8A08-43C1-9141-163F215A3DE9}">
      <dsp:nvSpPr>
        <dsp:cNvPr id="0" name=""/>
        <dsp:cNvSpPr/>
      </dsp:nvSpPr>
      <dsp:spPr>
        <a:xfrm>
          <a:off x="6934198" y="1263111"/>
          <a:ext cx="1414735" cy="2164443"/>
        </a:xfrm>
        <a:prstGeom prst="roundRect">
          <a:avLst/>
        </a:prstGeom>
        <a:solidFill>
          <a:srgbClr val="4F81BD">
            <a:lumMod val="75000"/>
          </a:srgbClr>
        </a:solidFill>
        <a:ln w="38100" cap="flat" cmpd="sng" algn="ctr">
          <a:solidFill>
            <a:sysClr val="window" lastClr="FFFFFF">
              <a:hueOff val="0"/>
              <a:satOff val="0"/>
              <a:lumOff val="0"/>
              <a:alphaOff val="0"/>
            </a:sys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solidFill>
                <a:sysClr val="window" lastClr="FFFFFF"/>
              </a:solidFill>
              <a:latin typeface="Calibri"/>
              <a:ea typeface="+mn-ea"/>
              <a:cs typeface="+mn-cs"/>
            </a:rPr>
            <a:t>-VVER1200 simulation modification </a:t>
          </a:r>
          <a:br>
            <a:rPr lang="en-US" sz="1600" kern="1200" dirty="0" smtClean="0">
              <a:solidFill>
                <a:sysClr val="window" lastClr="FFFFFF"/>
              </a:solidFill>
              <a:latin typeface="Calibri"/>
              <a:ea typeface="+mn-ea"/>
              <a:cs typeface="+mn-cs"/>
            </a:rPr>
          </a:br>
          <a:r>
            <a:rPr lang="en-US" sz="1600" kern="1200" dirty="0" smtClean="0">
              <a:solidFill>
                <a:sysClr val="window" lastClr="FFFFFF"/>
              </a:solidFill>
              <a:latin typeface="Calibri"/>
              <a:ea typeface="+mn-ea"/>
              <a:cs typeface="+mn-cs"/>
            </a:rPr>
            <a:t>-Safety analysis for transient and accident</a:t>
          </a:r>
          <a:endParaRPr lang="en-US" sz="1600" kern="1200" dirty="0">
            <a:solidFill>
              <a:sysClr val="window" lastClr="FFFFFF"/>
            </a:solidFill>
            <a:latin typeface="Calibri"/>
            <a:ea typeface="+mn-ea"/>
            <a:cs typeface="+mn-cs"/>
          </a:endParaRPr>
        </a:p>
      </dsp:txBody>
      <dsp:txXfrm>
        <a:off x="7003260" y="1332173"/>
        <a:ext cx="1276611" cy="2026319"/>
      </dsp:txXfrm>
    </dsp:sp>
    <dsp:sp modelId="{FCDA53E8-9CDD-4CD1-9D08-BE59FFCD87FA}">
      <dsp:nvSpPr>
        <dsp:cNvPr id="0" name=""/>
        <dsp:cNvSpPr/>
      </dsp:nvSpPr>
      <dsp:spPr>
        <a:xfrm>
          <a:off x="3733801" y="1219204"/>
          <a:ext cx="1726614" cy="1079200"/>
        </a:xfrm>
        <a:prstGeom prst="roundRect">
          <a:avLst/>
        </a:prstGeom>
        <a:solidFill>
          <a:srgbClr val="4F81BD">
            <a:lumMod val="75000"/>
          </a:srgbClr>
        </a:solidFill>
        <a:ln w="38100" cap="flat" cmpd="sng" algn="ctr">
          <a:solidFill>
            <a:sysClr val="window" lastClr="FFFFFF">
              <a:hueOff val="0"/>
              <a:satOff val="0"/>
              <a:lumOff val="0"/>
              <a:alphaOff val="0"/>
            </a:sys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solidFill>
                <a:sysClr val="window" lastClr="FFFFFF"/>
              </a:solidFill>
              <a:latin typeface="Calibri"/>
              <a:ea typeface="+mn-ea"/>
              <a:cs typeface="+mn-cs"/>
            </a:rPr>
            <a:t>Simulating and safety analyzing PSB-VVER facility</a:t>
          </a:r>
          <a:endParaRPr lang="en-US" sz="1700" kern="1200" dirty="0">
            <a:solidFill>
              <a:sysClr val="window" lastClr="FFFFFF"/>
            </a:solidFill>
            <a:latin typeface="Calibri"/>
            <a:ea typeface="+mn-ea"/>
            <a:cs typeface="+mn-cs"/>
          </a:endParaRPr>
        </a:p>
      </dsp:txBody>
      <dsp:txXfrm>
        <a:off x="3786483" y="1271886"/>
        <a:ext cx="1621250" cy="973836"/>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0882"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mn-cs"/>
              </a:defRPr>
            </a:lvl1pPr>
          </a:lstStyle>
          <a:p>
            <a:pPr>
              <a:defRPr/>
            </a:pPr>
            <a:endParaRPr lang="en-US"/>
          </a:p>
        </p:txBody>
      </p:sp>
      <p:sp>
        <p:nvSpPr>
          <p:cNvPr id="250883"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mn-cs"/>
              </a:defRPr>
            </a:lvl1pPr>
          </a:lstStyle>
          <a:p>
            <a:pPr>
              <a:defRPr/>
            </a:pPr>
            <a:endParaRPr lang="en-US"/>
          </a:p>
        </p:txBody>
      </p:sp>
      <p:sp>
        <p:nvSpPr>
          <p:cNvPr id="250884"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mn-cs"/>
              </a:defRPr>
            </a:lvl1pPr>
          </a:lstStyle>
          <a:p>
            <a:pPr>
              <a:defRPr/>
            </a:pPr>
            <a:endParaRPr lang="en-US"/>
          </a:p>
        </p:txBody>
      </p:sp>
      <p:sp>
        <p:nvSpPr>
          <p:cNvPr id="250885"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mn-cs"/>
              </a:defRPr>
            </a:lvl1pPr>
          </a:lstStyle>
          <a:p>
            <a:pPr>
              <a:defRPr/>
            </a:pPr>
            <a:fld id="{08E06D9B-D638-47A9-A541-93E89467BB1C}" type="slidenum">
              <a:rPr lang="en-US"/>
              <a:pPr>
                <a:defRPr/>
              </a:pPr>
              <a:t>‹#›</a:t>
            </a:fld>
            <a:endParaRPr lang="en-US"/>
          </a:p>
        </p:txBody>
      </p:sp>
    </p:spTree>
    <p:extLst>
      <p:ext uri="{BB962C8B-B14F-4D97-AF65-F5344CB8AC3E}">
        <p14:creationId xmlns:p14="http://schemas.microsoft.com/office/powerpoint/2010/main" val="14825514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Arial" charset="0"/>
                <a:cs typeface="+mn-cs"/>
              </a:defRPr>
            </a:lvl1pPr>
          </a:lstStyle>
          <a:p>
            <a:pPr>
              <a:defRPr/>
            </a:pPr>
            <a:endParaRPr lang="en-US"/>
          </a:p>
        </p:txBody>
      </p:sp>
      <p:sp>
        <p:nvSpPr>
          <p:cNvPr id="74755"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Arial" charset="0"/>
                <a:cs typeface="+mn-cs"/>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74757"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4758"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Arial" charset="0"/>
                <a:cs typeface="+mn-cs"/>
              </a:defRPr>
            </a:lvl1pPr>
          </a:lstStyle>
          <a:p>
            <a:pPr>
              <a:defRPr/>
            </a:pPr>
            <a:endParaRPr lang="en-US"/>
          </a:p>
        </p:txBody>
      </p:sp>
      <p:sp>
        <p:nvSpPr>
          <p:cNvPr id="74759"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Arial" charset="0"/>
                <a:cs typeface="+mn-cs"/>
              </a:defRPr>
            </a:lvl1pPr>
          </a:lstStyle>
          <a:p>
            <a:pPr>
              <a:defRPr/>
            </a:pPr>
            <a:fld id="{044FAA25-C0FA-4E4A-B711-BD54CB8AE0CB}" type="slidenum">
              <a:rPr lang="en-US"/>
              <a:pPr>
                <a:defRPr/>
              </a:pPr>
              <a:t>‹#›</a:t>
            </a:fld>
            <a:endParaRPr lang="en-US"/>
          </a:p>
        </p:txBody>
      </p:sp>
    </p:spTree>
    <p:extLst>
      <p:ext uri="{BB962C8B-B14F-4D97-AF65-F5344CB8AC3E}">
        <p14:creationId xmlns:p14="http://schemas.microsoft.com/office/powerpoint/2010/main" val="7272236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Rot="1" noChangeAspect="1" noChangeArrowheads="1" noTextEdit="1"/>
          </p:cNvSpPr>
          <p:nvPr>
            <p:ph type="sldImg"/>
          </p:nvPr>
        </p:nvSpPr>
        <p:spPr>
          <a:ln/>
        </p:spPr>
      </p:sp>
      <p:sp>
        <p:nvSpPr>
          <p:cNvPr id="17410" name="Rectangle 3"/>
          <p:cNvSpPr>
            <a:spLocks noGrp="1" noChangeArrowheads="1"/>
          </p:cNvSpPr>
          <p:nvPr>
            <p:ph type="body" idx="1"/>
          </p:nvPr>
        </p:nvSpPr>
        <p:spPr>
          <a:noFill/>
          <a:ln/>
        </p:spPr>
        <p:txBody>
          <a:bodyPr/>
          <a:lstStyle/>
          <a:p>
            <a:r>
              <a:rPr lang="en-US" smtClean="0"/>
              <a:t>It is my pleasure today to discuss with you of the challenge that VARANS and its TSO are facing in order to prepare for the introduction of nuclear power plants into Viet Nam.</a:t>
            </a:r>
          </a:p>
        </p:txBody>
      </p:sp>
    </p:spTree>
    <p:extLst>
      <p:ext uri="{BB962C8B-B14F-4D97-AF65-F5344CB8AC3E}">
        <p14:creationId xmlns:p14="http://schemas.microsoft.com/office/powerpoint/2010/main" val="31984548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44FAA25-C0FA-4E4A-B711-BD54CB8AE0CB}" type="slidenum">
              <a:rPr lang="en-US" smtClean="0"/>
              <a:pPr>
                <a:defRPr/>
              </a:pPr>
              <a:t>17</a:t>
            </a:fld>
            <a:endParaRPr lang="en-US"/>
          </a:p>
        </p:txBody>
      </p:sp>
    </p:spTree>
    <p:extLst>
      <p:ext uri="{BB962C8B-B14F-4D97-AF65-F5344CB8AC3E}">
        <p14:creationId xmlns:p14="http://schemas.microsoft.com/office/powerpoint/2010/main" val="919860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44FAA25-C0FA-4E4A-B711-BD54CB8AE0CB}" type="slidenum">
              <a:rPr lang="en-US" smtClean="0"/>
              <a:pPr>
                <a:defRPr/>
              </a:pPr>
              <a:t>18</a:t>
            </a:fld>
            <a:endParaRPr lang="en-US"/>
          </a:p>
        </p:txBody>
      </p:sp>
    </p:spTree>
    <p:extLst>
      <p:ext uri="{BB962C8B-B14F-4D97-AF65-F5344CB8AC3E}">
        <p14:creationId xmlns:p14="http://schemas.microsoft.com/office/powerpoint/2010/main" val="16436623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44FAA25-C0FA-4E4A-B711-BD54CB8AE0CB}" type="slidenum">
              <a:rPr lang="en-US" smtClean="0"/>
              <a:pPr>
                <a:defRPr/>
              </a:pPr>
              <a:t>19</a:t>
            </a:fld>
            <a:endParaRPr lang="en-US"/>
          </a:p>
        </p:txBody>
      </p:sp>
    </p:spTree>
    <p:extLst>
      <p:ext uri="{BB962C8B-B14F-4D97-AF65-F5344CB8AC3E}">
        <p14:creationId xmlns:p14="http://schemas.microsoft.com/office/powerpoint/2010/main" val="4785131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44FAA25-C0FA-4E4A-B711-BD54CB8AE0CB}" type="slidenum">
              <a:rPr lang="en-US" smtClean="0"/>
              <a:pPr>
                <a:defRPr/>
              </a:pPr>
              <a:t>20</a:t>
            </a:fld>
            <a:endParaRPr lang="en-US"/>
          </a:p>
        </p:txBody>
      </p:sp>
    </p:spTree>
    <p:extLst>
      <p:ext uri="{BB962C8B-B14F-4D97-AF65-F5344CB8AC3E}">
        <p14:creationId xmlns:p14="http://schemas.microsoft.com/office/powerpoint/2010/main" val="32145632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a:ln/>
        </p:spPr>
      </p:sp>
      <p:sp>
        <p:nvSpPr>
          <p:cNvPr id="49154" name="Notes Placeholder 2"/>
          <p:cNvSpPr>
            <a:spLocks noGrp="1"/>
          </p:cNvSpPr>
          <p:nvPr>
            <p:ph type="body" idx="1"/>
          </p:nvPr>
        </p:nvSpPr>
        <p:spPr>
          <a:noFill/>
          <a:ln/>
        </p:spPr>
        <p:txBody>
          <a:bodyPr/>
          <a:lstStyle/>
          <a:p>
            <a:endParaRPr lang="en-US" smtClean="0"/>
          </a:p>
        </p:txBody>
      </p:sp>
      <p:sp>
        <p:nvSpPr>
          <p:cNvPr id="49155" name="Slide Number Placeholder 3"/>
          <p:cNvSpPr txBox="1">
            <a:spLocks noGrp="1"/>
          </p:cNvSpPr>
          <p:nvPr/>
        </p:nvSpPr>
        <p:spPr bwMode="auto">
          <a:xfrm>
            <a:off x="4143375" y="9120188"/>
            <a:ext cx="3170238" cy="479425"/>
          </a:xfrm>
          <a:prstGeom prst="rect">
            <a:avLst/>
          </a:prstGeom>
          <a:noFill/>
          <a:ln w="9525">
            <a:noFill/>
            <a:miter lim="800000"/>
            <a:headEnd/>
            <a:tailEnd/>
          </a:ln>
        </p:spPr>
        <p:txBody>
          <a:bodyPr lIns="96661" tIns="48331" rIns="96661" bIns="48331" anchor="b"/>
          <a:lstStyle/>
          <a:p>
            <a:pPr algn="r" defTabSz="966788"/>
            <a:fld id="{D0DD46B1-5558-44D9-BCBD-2C4F0787113C}" type="slidenum">
              <a:rPr lang="en-US" sz="1300"/>
              <a:pPr algn="r" defTabSz="966788"/>
              <a:t>22</a:t>
            </a:fld>
            <a:endParaRPr lang="en-US" sz="1300"/>
          </a:p>
        </p:txBody>
      </p:sp>
    </p:spTree>
    <p:extLst>
      <p:ext uri="{BB962C8B-B14F-4D97-AF65-F5344CB8AC3E}">
        <p14:creationId xmlns:p14="http://schemas.microsoft.com/office/powerpoint/2010/main" val="33894561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lide Image Placeholder 1"/>
          <p:cNvSpPr>
            <a:spLocks noGrp="1" noRot="1" noChangeAspect="1" noTextEdit="1"/>
          </p:cNvSpPr>
          <p:nvPr>
            <p:ph type="sldImg"/>
          </p:nvPr>
        </p:nvSpPr>
        <p:spPr>
          <a:ln/>
        </p:spPr>
      </p:sp>
      <p:sp>
        <p:nvSpPr>
          <p:cNvPr id="92162" name="Notes Placeholder 2"/>
          <p:cNvSpPr>
            <a:spLocks noGrp="1"/>
          </p:cNvSpPr>
          <p:nvPr>
            <p:ph type="body" idx="1"/>
          </p:nvPr>
        </p:nvSpPr>
        <p:spPr>
          <a:noFill/>
          <a:ln/>
        </p:spPr>
        <p:txBody>
          <a:bodyPr/>
          <a:lstStyle/>
          <a:p>
            <a:endParaRPr lang="vi-VN" smtClean="0"/>
          </a:p>
        </p:txBody>
      </p:sp>
      <p:sp>
        <p:nvSpPr>
          <p:cNvPr id="92163" name="Slide Number Placeholder 3"/>
          <p:cNvSpPr>
            <a:spLocks noGrp="1"/>
          </p:cNvSpPr>
          <p:nvPr>
            <p:ph type="sldNum" sz="quarter" idx="5"/>
          </p:nvPr>
        </p:nvSpPr>
        <p:spPr>
          <a:noFill/>
        </p:spPr>
        <p:txBody>
          <a:bodyPr/>
          <a:lstStyle/>
          <a:p>
            <a:fld id="{A122FC55-24D3-4C18-915A-B51A73823F16}" type="slidenum">
              <a:rPr lang="en-US" smtClean="0">
                <a:cs typeface="Arial" charset="0"/>
              </a:rPr>
              <a:pPr/>
              <a:t>23</a:t>
            </a:fld>
            <a:endParaRPr lang="en-US" smtClean="0">
              <a:cs typeface="Arial" charset="0"/>
            </a:endParaRPr>
          </a:p>
        </p:txBody>
      </p:sp>
    </p:spTree>
    <p:extLst>
      <p:ext uri="{BB962C8B-B14F-4D97-AF65-F5344CB8AC3E}">
        <p14:creationId xmlns:p14="http://schemas.microsoft.com/office/powerpoint/2010/main" val="29228017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p:spPr>
        <p:txBody>
          <a:bodyPr/>
          <a:lstStyle/>
          <a:p>
            <a:fld id="{5D2535B0-1522-49D7-BD29-A83EB675E479}" type="slidenum">
              <a:rPr lang="en-US" smtClean="0">
                <a:cs typeface="Arial" charset="0"/>
              </a:rPr>
              <a:pPr/>
              <a:t>4</a:t>
            </a:fld>
            <a:endParaRPr lang="en-US" smtClean="0">
              <a:cs typeface="Arial" charset="0"/>
            </a:endParaRPr>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p:spPr>
        <p:txBody>
          <a:bodyPr/>
          <a:lstStyle/>
          <a:p>
            <a:pPr eaLnBrk="1" hangingPunct="1"/>
            <a:r>
              <a:rPr lang="en-US" smtClean="0"/>
              <a:t>It is proposed that the NPP will be in 2 sites: </a:t>
            </a:r>
            <a:r>
              <a:rPr lang="en-US" err="1" smtClean="0"/>
              <a:t>Vinh</a:t>
            </a:r>
            <a:r>
              <a:rPr lang="en-US" smtClean="0"/>
              <a:t> Hai and </a:t>
            </a:r>
            <a:r>
              <a:rPr lang="en-US" err="1" smtClean="0"/>
              <a:t>Phuoc</a:t>
            </a:r>
            <a:r>
              <a:rPr lang="en-US" smtClean="0"/>
              <a:t> Dinh, Ninh Thuan Province. The first nuclear power plant will consist of 2 units of 1000 MW each and is expected to be constructed in 2014 and in operation by 2020 while the second NPP with a capacity of 2000 MW, also 2 units will be decided later.</a:t>
            </a:r>
          </a:p>
        </p:txBody>
      </p:sp>
    </p:spTree>
    <p:extLst>
      <p:ext uri="{BB962C8B-B14F-4D97-AF65-F5344CB8AC3E}">
        <p14:creationId xmlns:p14="http://schemas.microsoft.com/office/powerpoint/2010/main" val="4289340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1024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10244"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a:solidFill>
                  <a:schemeClr val="tx1"/>
                </a:solidFill>
                <a:latin typeface="Arial" panose="020B0604020202020204" pitchFamily="34" charset="0"/>
                <a:ea typeface="MS PGothic" panose="020B0600070205080204" pitchFamily="34" charset="-128"/>
              </a:defRPr>
            </a:lvl1pPr>
            <a:lvl2pPr marL="742950" indent="-285750" defTabSz="966788">
              <a:defRPr>
                <a:solidFill>
                  <a:schemeClr val="tx1"/>
                </a:solidFill>
                <a:latin typeface="Arial" panose="020B0604020202020204" pitchFamily="34" charset="0"/>
                <a:ea typeface="MS PGothic" panose="020B0600070205080204" pitchFamily="34" charset="-128"/>
              </a:defRPr>
            </a:lvl2pPr>
            <a:lvl3pPr marL="1143000" indent="-228600" defTabSz="966788">
              <a:defRPr>
                <a:solidFill>
                  <a:schemeClr val="tx1"/>
                </a:solidFill>
                <a:latin typeface="Arial" panose="020B0604020202020204" pitchFamily="34" charset="0"/>
                <a:ea typeface="MS PGothic" panose="020B0600070205080204" pitchFamily="34" charset="-128"/>
              </a:defRPr>
            </a:lvl3pPr>
            <a:lvl4pPr marL="1600200" indent="-228600" defTabSz="966788">
              <a:defRPr>
                <a:solidFill>
                  <a:schemeClr val="tx1"/>
                </a:solidFill>
                <a:latin typeface="Arial" panose="020B0604020202020204" pitchFamily="34" charset="0"/>
                <a:ea typeface="MS PGothic" panose="020B0600070205080204" pitchFamily="34" charset="-128"/>
              </a:defRPr>
            </a:lvl4pPr>
            <a:lvl5pPr marL="2057400" indent="-228600" defTabSz="966788">
              <a:defRPr>
                <a:solidFill>
                  <a:schemeClr val="tx1"/>
                </a:solidFill>
                <a:latin typeface="Arial" panose="020B0604020202020204" pitchFamily="34" charset="0"/>
                <a:ea typeface="MS PGothic" panose="020B0600070205080204" pitchFamily="34" charset="-128"/>
              </a:defRPr>
            </a:lvl5pPr>
            <a:lvl6pPr marL="2514600" indent="-228600" defTabSz="966788"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66788"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66788"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66788"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5F02EC3-A621-49BC-852A-278F54E5A998}" type="slidenum">
              <a:rPr lang="en-US" altLang="en-US" smtClean="0"/>
              <a:pPr/>
              <a:t>5</a:t>
            </a:fld>
            <a:endParaRPr lang="en-US" altLang="en-US" smtClean="0"/>
          </a:p>
        </p:txBody>
      </p:sp>
    </p:spTree>
    <p:extLst>
      <p:ext uri="{BB962C8B-B14F-4D97-AF65-F5344CB8AC3E}">
        <p14:creationId xmlns:p14="http://schemas.microsoft.com/office/powerpoint/2010/main" val="17934982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ln/>
        </p:spPr>
      </p:sp>
      <p:sp>
        <p:nvSpPr>
          <p:cNvPr id="1229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12292"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a:solidFill>
                  <a:schemeClr val="tx1"/>
                </a:solidFill>
                <a:latin typeface="Arial" panose="020B0604020202020204" pitchFamily="34" charset="0"/>
                <a:ea typeface="MS PGothic" panose="020B0600070205080204" pitchFamily="34" charset="-128"/>
              </a:defRPr>
            </a:lvl1pPr>
            <a:lvl2pPr marL="742950" indent="-285750" defTabSz="966788">
              <a:defRPr>
                <a:solidFill>
                  <a:schemeClr val="tx1"/>
                </a:solidFill>
                <a:latin typeface="Arial" panose="020B0604020202020204" pitchFamily="34" charset="0"/>
                <a:ea typeface="MS PGothic" panose="020B0600070205080204" pitchFamily="34" charset="-128"/>
              </a:defRPr>
            </a:lvl2pPr>
            <a:lvl3pPr marL="1143000" indent="-228600" defTabSz="966788">
              <a:defRPr>
                <a:solidFill>
                  <a:schemeClr val="tx1"/>
                </a:solidFill>
                <a:latin typeface="Arial" panose="020B0604020202020204" pitchFamily="34" charset="0"/>
                <a:ea typeface="MS PGothic" panose="020B0600070205080204" pitchFamily="34" charset="-128"/>
              </a:defRPr>
            </a:lvl3pPr>
            <a:lvl4pPr marL="1600200" indent="-228600" defTabSz="966788">
              <a:defRPr>
                <a:solidFill>
                  <a:schemeClr val="tx1"/>
                </a:solidFill>
                <a:latin typeface="Arial" panose="020B0604020202020204" pitchFamily="34" charset="0"/>
                <a:ea typeface="MS PGothic" panose="020B0600070205080204" pitchFamily="34" charset="-128"/>
              </a:defRPr>
            </a:lvl4pPr>
            <a:lvl5pPr marL="2057400" indent="-228600" defTabSz="966788">
              <a:defRPr>
                <a:solidFill>
                  <a:schemeClr val="tx1"/>
                </a:solidFill>
                <a:latin typeface="Arial" panose="020B0604020202020204" pitchFamily="34" charset="0"/>
                <a:ea typeface="MS PGothic" panose="020B0600070205080204" pitchFamily="34" charset="-128"/>
              </a:defRPr>
            </a:lvl5pPr>
            <a:lvl6pPr marL="2514600" indent="-228600" defTabSz="966788"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66788"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66788"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66788"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BF589833-6728-41B8-BB55-B9694EE03132}" type="slidenum">
              <a:rPr lang="en-US" altLang="en-US" smtClean="0"/>
              <a:pPr/>
              <a:t>6</a:t>
            </a:fld>
            <a:endParaRPr lang="en-US" altLang="en-US" smtClean="0"/>
          </a:p>
        </p:txBody>
      </p:sp>
    </p:spTree>
    <p:extLst>
      <p:ext uri="{BB962C8B-B14F-4D97-AF65-F5344CB8AC3E}">
        <p14:creationId xmlns:p14="http://schemas.microsoft.com/office/powerpoint/2010/main" val="3981937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0" indent="0">
              <a:spcBef>
                <a:spcPts val="300"/>
              </a:spcBef>
              <a:buNone/>
            </a:pPr>
            <a:r>
              <a:rPr lang="en-US" altLang="en-US" sz="1200" dirty="0" smtClean="0"/>
              <a:t>Experts from: VARANS, </a:t>
            </a:r>
            <a:r>
              <a:rPr lang="en-US" altLang="en-US" sz="1200" dirty="0" err="1" smtClean="0"/>
              <a:t>Vinatom</a:t>
            </a:r>
            <a:r>
              <a:rPr lang="en-US" altLang="en-US" sz="1200" dirty="0" smtClean="0"/>
              <a:t>, </a:t>
            </a:r>
            <a:r>
              <a:rPr lang="en-US" sz="1200" dirty="0" smtClean="0"/>
              <a:t>Institute of Geosciences and Mineral Resources (MONRE), Institute of Geophysics, Institute of Geology, (Vietnam Academy of Science and Technology), Faculty of Hydrology, Meteorology and Oceanography, Center on meteorology and hydrology</a:t>
            </a:r>
          </a:p>
          <a:p>
            <a:pPr marL="0" indent="0" eaLnBrk="1" hangingPunct="1">
              <a:spcBef>
                <a:spcPts val="300"/>
              </a:spcBef>
              <a:buNone/>
            </a:pPr>
            <a:endParaRPr lang="en-US" altLang="en-US" sz="1200" dirty="0" smtClean="0"/>
          </a:p>
          <a:p>
            <a:endParaRPr lang="en-US" altLang="en-US" dirty="0" smtClean="0">
              <a:latin typeface="Arial" panose="020B0604020202020204" pitchFamily="34" charset="0"/>
            </a:endParaRPr>
          </a:p>
        </p:txBody>
      </p:sp>
      <p:sp>
        <p:nvSpPr>
          <p:cNvPr id="60420"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a:solidFill>
                  <a:schemeClr val="tx1"/>
                </a:solidFill>
                <a:latin typeface="Arial" panose="020B0604020202020204" pitchFamily="34" charset="0"/>
                <a:ea typeface="MS PGothic" panose="020B0600070205080204" pitchFamily="34" charset="-128"/>
              </a:defRPr>
            </a:lvl1pPr>
            <a:lvl2pPr marL="742950" indent="-285750" defTabSz="966788">
              <a:defRPr>
                <a:solidFill>
                  <a:schemeClr val="tx1"/>
                </a:solidFill>
                <a:latin typeface="Arial" panose="020B0604020202020204" pitchFamily="34" charset="0"/>
                <a:ea typeface="MS PGothic" panose="020B0600070205080204" pitchFamily="34" charset="-128"/>
              </a:defRPr>
            </a:lvl2pPr>
            <a:lvl3pPr marL="1143000" indent="-228600" defTabSz="966788">
              <a:defRPr>
                <a:solidFill>
                  <a:schemeClr val="tx1"/>
                </a:solidFill>
                <a:latin typeface="Arial" panose="020B0604020202020204" pitchFamily="34" charset="0"/>
                <a:ea typeface="MS PGothic" panose="020B0600070205080204" pitchFamily="34" charset="-128"/>
              </a:defRPr>
            </a:lvl3pPr>
            <a:lvl4pPr marL="1600200" indent="-228600" defTabSz="966788">
              <a:defRPr>
                <a:solidFill>
                  <a:schemeClr val="tx1"/>
                </a:solidFill>
                <a:latin typeface="Arial" panose="020B0604020202020204" pitchFamily="34" charset="0"/>
                <a:ea typeface="MS PGothic" panose="020B0600070205080204" pitchFamily="34" charset="-128"/>
              </a:defRPr>
            </a:lvl4pPr>
            <a:lvl5pPr marL="2057400" indent="-228600" defTabSz="966788">
              <a:defRPr>
                <a:solidFill>
                  <a:schemeClr val="tx1"/>
                </a:solidFill>
                <a:latin typeface="Arial" panose="020B0604020202020204" pitchFamily="34" charset="0"/>
                <a:ea typeface="MS PGothic" panose="020B0600070205080204" pitchFamily="34" charset="-128"/>
              </a:defRPr>
            </a:lvl5pPr>
            <a:lvl6pPr marL="2514600" indent="-228600" defTabSz="966788"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966788"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966788"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966788"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589F996F-3CA0-40B5-9579-8C273295B206}" type="slidenum">
              <a:rPr lang="en-US" altLang="en-US" smtClean="0"/>
              <a:pPr/>
              <a:t>7</a:t>
            </a:fld>
            <a:endParaRPr lang="en-US" altLang="en-US" smtClean="0"/>
          </a:p>
        </p:txBody>
      </p:sp>
    </p:spTree>
    <p:extLst>
      <p:ext uri="{BB962C8B-B14F-4D97-AF65-F5344CB8AC3E}">
        <p14:creationId xmlns:p14="http://schemas.microsoft.com/office/powerpoint/2010/main" val="28791661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prepare for safety assessment we need following issues:</a:t>
            </a:r>
          </a:p>
          <a:p>
            <a:pPr marL="531813" indent="-531813" algn="just" eaLnBrk="1" hangingPunct="1">
              <a:spcBef>
                <a:spcPts val="0"/>
              </a:spcBef>
              <a:spcAft>
                <a:spcPts val="1200"/>
              </a:spcAft>
              <a:buFont typeface="Wingdings" charset="2"/>
              <a:buChar char="q"/>
              <a:tabLst>
                <a:tab pos="531813" algn="l"/>
              </a:tabLst>
              <a:defRPr/>
            </a:pPr>
            <a:r>
              <a:rPr lang="en-US" sz="1200" b="1" dirty="0" smtClean="0">
                <a:solidFill>
                  <a:srgbClr val="003399"/>
                </a:solidFill>
              </a:rPr>
              <a:t>Human Resources and funding</a:t>
            </a:r>
            <a:r>
              <a:rPr lang="en-US" sz="1200" dirty="0" smtClean="0">
                <a:solidFill>
                  <a:srgbClr val="003399"/>
                </a:solidFill>
              </a:rPr>
              <a:t>, </a:t>
            </a:r>
            <a:r>
              <a:rPr lang="en-US" sz="1200" spc="-20" dirty="0" smtClean="0"/>
              <a:t>need a sufficient number of people with the necessary skills and expertise to carry out the work, and adequate funding is available; </a:t>
            </a:r>
          </a:p>
          <a:p>
            <a:pPr marL="531813" indent="-531813" algn="just" eaLnBrk="1" hangingPunct="1">
              <a:spcBef>
                <a:spcPts val="0"/>
              </a:spcBef>
              <a:spcAft>
                <a:spcPts val="1200"/>
              </a:spcAft>
              <a:buFont typeface="Wingdings" charset="2"/>
              <a:buChar char="q"/>
              <a:tabLst>
                <a:tab pos="531813" algn="l"/>
              </a:tabLst>
              <a:defRPr/>
            </a:pPr>
            <a:r>
              <a:rPr lang="en-US" sz="1200" b="1" dirty="0" smtClean="0">
                <a:solidFill>
                  <a:srgbClr val="003399"/>
                </a:solidFill>
              </a:rPr>
              <a:t>Technical knowledge </a:t>
            </a:r>
            <a:r>
              <a:rPr lang="en-US" sz="1200" spc="-20" dirty="0" smtClean="0"/>
              <a:t>relating to the location, design, construction, commissioning, operation, decommissioning and dismantling of the facility or activity, as relevant, is available, together with any other evidence that is required to support the safety assessment; </a:t>
            </a:r>
          </a:p>
          <a:p>
            <a:pPr marL="531813" indent="-531813" algn="just" eaLnBrk="1" hangingPunct="1">
              <a:spcBef>
                <a:spcPts val="0"/>
              </a:spcBef>
              <a:spcAft>
                <a:spcPts val="1200"/>
              </a:spcAft>
              <a:buFont typeface="Wingdings" charset="2"/>
              <a:buChar char="q"/>
              <a:tabLst>
                <a:tab pos="531813" algn="l"/>
              </a:tabLst>
              <a:defRPr/>
            </a:pPr>
            <a:r>
              <a:rPr lang="en-US" sz="1200" b="1" dirty="0" smtClean="0">
                <a:solidFill>
                  <a:srgbClr val="003399"/>
                </a:solidFill>
              </a:rPr>
              <a:t>Legal framework </a:t>
            </a:r>
            <a:r>
              <a:rPr lang="en-US" sz="1200" spc="-20" dirty="0" smtClean="0"/>
              <a:t>is adequate for ensuring safety;</a:t>
            </a:r>
          </a:p>
          <a:p>
            <a:pPr marL="531813" indent="-531813" algn="just" eaLnBrk="1" hangingPunct="1">
              <a:spcBef>
                <a:spcPts val="0"/>
              </a:spcBef>
              <a:spcAft>
                <a:spcPts val="1200"/>
              </a:spcAft>
              <a:buFont typeface="Wingdings" charset="2"/>
              <a:buChar char="q"/>
              <a:tabLst>
                <a:tab pos="531813" algn="l"/>
              </a:tabLst>
              <a:defRPr/>
            </a:pPr>
            <a:r>
              <a:rPr lang="en-US" sz="1200" b="1" dirty="0" smtClean="0">
                <a:solidFill>
                  <a:srgbClr val="003399"/>
                </a:solidFill>
              </a:rPr>
              <a:t>The safety criteria </a:t>
            </a:r>
            <a:r>
              <a:rPr lang="en-US" sz="1200" spc="-20" dirty="0" smtClean="0"/>
              <a:t>for judging whether the safety of the facility or activity is adequate. This could include applicable industrial safety standards and associated criteria. </a:t>
            </a:r>
          </a:p>
          <a:p>
            <a:pPr marL="531813" indent="-531813" algn="just" eaLnBrk="1" hangingPunct="1">
              <a:spcBef>
                <a:spcPts val="0"/>
              </a:spcBef>
              <a:spcAft>
                <a:spcPts val="1200"/>
              </a:spcAft>
              <a:buFont typeface="Wingdings" charset="2"/>
              <a:buChar char="q"/>
              <a:tabLst>
                <a:tab pos="531813" algn="l"/>
              </a:tabLst>
              <a:defRPr/>
            </a:pPr>
            <a:r>
              <a:rPr lang="en-US" sz="1200" b="1" dirty="0" smtClean="0">
                <a:solidFill>
                  <a:srgbClr val="003399"/>
                </a:solidFill>
              </a:rPr>
              <a:t>The necessary tools </a:t>
            </a:r>
            <a:r>
              <a:rPr lang="en-US" sz="1200" spc="-20" dirty="0" smtClean="0"/>
              <a:t>for carrying out the safety assessment are available, including the necessary computer codes for carrying out the safety analysis; </a:t>
            </a:r>
          </a:p>
          <a:p>
            <a:endParaRPr lang="en-US" dirty="0"/>
          </a:p>
        </p:txBody>
      </p:sp>
      <p:sp>
        <p:nvSpPr>
          <p:cNvPr id="4" name="Slide Number Placeholder 3"/>
          <p:cNvSpPr>
            <a:spLocks noGrp="1"/>
          </p:cNvSpPr>
          <p:nvPr>
            <p:ph type="sldNum" sz="quarter" idx="10"/>
          </p:nvPr>
        </p:nvSpPr>
        <p:spPr/>
        <p:txBody>
          <a:bodyPr/>
          <a:lstStyle/>
          <a:p>
            <a:pPr>
              <a:defRPr/>
            </a:pPr>
            <a:fld id="{044FAA25-C0FA-4E4A-B711-BD54CB8AE0CB}" type="slidenum">
              <a:rPr lang="en-US" smtClean="0"/>
              <a:pPr>
                <a:defRPr/>
              </a:pPr>
              <a:t>10</a:t>
            </a:fld>
            <a:endParaRPr lang="en-US"/>
          </a:p>
        </p:txBody>
      </p:sp>
    </p:spTree>
    <p:extLst>
      <p:ext uri="{BB962C8B-B14F-4D97-AF65-F5344CB8AC3E}">
        <p14:creationId xmlns:p14="http://schemas.microsoft.com/office/powerpoint/2010/main" val="453726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a:ln/>
        </p:spPr>
      </p:sp>
      <p:sp>
        <p:nvSpPr>
          <p:cNvPr id="49154" name="Notes Placeholder 2"/>
          <p:cNvSpPr>
            <a:spLocks noGrp="1"/>
          </p:cNvSpPr>
          <p:nvPr>
            <p:ph type="body" idx="1"/>
          </p:nvPr>
        </p:nvSpPr>
        <p:spPr>
          <a:noFill/>
          <a:ln/>
        </p:spPr>
        <p:txBody>
          <a:bodyPr/>
          <a:lstStyle/>
          <a:p>
            <a:r>
              <a:rPr lang="en-US" smtClean="0"/>
              <a:t>In order to have technical expertise in nuclear safety, VARANS has established the Division of Nuclear Safety in expect of the NPP program. The division now has 16 staff with different disciplines. The staff has been provided with training on reactor technology and nuclear safety. We also invited experts from US NRC to give them introduction to various Codes and Standards that are used for nuclear reactors. Regional training organized by ANSN are also the source of training provision.</a:t>
            </a:r>
          </a:p>
        </p:txBody>
      </p:sp>
      <p:sp>
        <p:nvSpPr>
          <p:cNvPr id="49155" name="Slide Number Placeholder 3"/>
          <p:cNvSpPr txBox="1">
            <a:spLocks noGrp="1"/>
          </p:cNvSpPr>
          <p:nvPr/>
        </p:nvSpPr>
        <p:spPr bwMode="auto">
          <a:xfrm>
            <a:off x="4143375" y="9120188"/>
            <a:ext cx="3170238" cy="479425"/>
          </a:xfrm>
          <a:prstGeom prst="rect">
            <a:avLst/>
          </a:prstGeom>
          <a:noFill/>
          <a:ln w="9525">
            <a:noFill/>
            <a:miter lim="800000"/>
            <a:headEnd/>
            <a:tailEnd/>
          </a:ln>
        </p:spPr>
        <p:txBody>
          <a:bodyPr lIns="96661" tIns="48331" rIns="96661" bIns="48331" anchor="b"/>
          <a:lstStyle/>
          <a:p>
            <a:pPr algn="r" defTabSz="966788"/>
            <a:fld id="{D0DD46B1-5558-44D9-BCBD-2C4F0787113C}" type="slidenum">
              <a:rPr lang="en-US" sz="1300"/>
              <a:pPr algn="r" defTabSz="966788"/>
              <a:t>11</a:t>
            </a:fld>
            <a:endParaRPr lang="en-US" sz="1300"/>
          </a:p>
        </p:txBody>
      </p:sp>
    </p:spTree>
    <p:extLst>
      <p:ext uri="{BB962C8B-B14F-4D97-AF65-F5344CB8AC3E}">
        <p14:creationId xmlns:p14="http://schemas.microsoft.com/office/powerpoint/2010/main" val="7704184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a:ln/>
        </p:spPr>
      </p:sp>
      <p:sp>
        <p:nvSpPr>
          <p:cNvPr id="49154" name="Notes Placeholder 2"/>
          <p:cNvSpPr>
            <a:spLocks noGrp="1"/>
          </p:cNvSpPr>
          <p:nvPr>
            <p:ph type="body" idx="1"/>
          </p:nvPr>
        </p:nvSpPr>
        <p:spPr>
          <a:noFill/>
          <a:ln/>
        </p:spPr>
        <p:txBody>
          <a:bodyPr/>
          <a:lstStyle/>
          <a:p>
            <a:pPr marL="458788" indent="-393700">
              <a:spcBef>
                <a:spcPts val="400"/>
              </a:spcBef>
              <a:spcAft>
                <a:spcPts val="400"/>
              </a:spcAft>
              <a:buClr>
                <a:srgbClr val="080808"/>
              </a:buClr>
              <a:buFont typeface="Wingdings" pitchFamily="2" charset="2"/>
              <a:buChar char="§"/>
              <a:defRPr/>
            </a:pPr>
            <a:r>
              <a:rPr lang="en-US" sz="2000" dirty="0" smtClean="0"/>
              <a:t>Some training courses has been ineffective due to:</a:t>
            </a:r>
          </a:p>
          <a:p>
            <a:pPr marL="915988" lvl="1" indent="-393700">
              <a:spcBef>
                <a:spcPts val="400"/>
              </a:spcBef>
              <a:spcAft>
                <a:spcPts val="400"/>
              </a:spcAft>
              <a:buClr>
                <a:srgbClr val="080808"/>
              </a:buClr>
              <a:buFont typeface="Wingdings" pitchFamily="2" charset="2"/>
              <a:buChar char="§"/>
              <a:defRPr/>
            </a:pPr>
            <a:r>
              <a:rPr lang="en-US" sz="2000" dirty="0" smtClean="0"/>
              <a:t>Being absorbed much rapid-fire separate courses without a firm long-term plan  </a:t>
            </a:r>
          </a:p>
          <a:p>
            <a:pPr marL="915988" lvl="1" indent="-393700">
              <a:spcBef>
                <a:spcPts val="400"/>
              </a:spcBef>
              <a:spcAft>
                <a:spcPts val="400"/>
              </a:spcAft>
              <a:buClr>
                <a:srgbClr val="080808"/>
              </a:buClr>
              <a:buFont typeface="Wingdings" pitchFamily="2" charset="2"/>
              <a:buChar char="§"/>
              <a:defRPr/>
            </a:pPr>
            <a:r>
              <a:rPr lang="en-US" sz="2000" dirty="0" smtClean="0"/>
              <a:t>Not enough right trainees to be sent to courses with specific topics </a:t>
            </a:r>
            <a:r>
              <a:rPr lang="en-US" sz="2000" dirty="0" smtClean="0">
                <a:sym typeface="Wingdings" panose="05000000000000000000" pitchFamily="2" charset="2"/>
              </a:rPr>
              <a:t></a:t>
            </a:r>
            <a:r>
              <a:rPr lang="en-US" sz="2000" dirty="0" smtClean="0"/>
              <a:t> Insufficient background in various disciplines, therefore trainees could not understand sophisticated problems</a:t>
            </a:r>
          </a:p>
          <a:p>
            <a:pPr marL="915988" lvl="1" indent="-393700">
              <a:spcBef>
                <a:spcPts val="400"/>
              </a:spcBef>
              <a:spcAft>
                <a:spcPts val="400"/>
              </a:spcAft>
              <a:buClr>
                <a:srgbClr val="080808"/>
              </a:buClr>
              <a:buFont typeface="Wingdings" pitchFamily="2" charset="2"/>
              <a:buChar char="§"/>
              <a:defRPr/>
            </a:pPr>
            <a:r>
              <a:rPr lang="en-US" sz="2000" dirty="0" smtClean="0"/>
              <a:t>Insufficient language capacity. </a:t>
            </a:r>
          </a:p>
          <a:p>
            <a:endParaRPr lang="en-US" dirty="0" smtClean="0"/>
          </a:p>
        </p:txBody>
      </p:sp>
      <p:sp>
        <p:nvSpPr>
          <p:cNvPr id="49155" name="Slide Number Placeholder 3"/>
          <p:cNvSpPr txBox="1">
            <a:spLocks noGrp="1"/>
          </p:cNvSpPr>
          <p:nvPr/>
        </p:nvSpPr>
        <p:spPr bwMode="auto">
          <a:xfrm>
            <a:off x="4143375" y="9120188"/>
            <a:ext cx="3170238" cy="479425"/>
          </a:xfrm>
          <a:prstGeom prst="rect">
            <a:avLst/>
          </a:prstGeom>
          <a:noFill/>
          <a:ln w="9525">
            <a:noFill/>
            <a:miter lim="800000"/>
            <a:headEnd/>
            <a:tailEnd/>
          </a:ln>
        </p:spPr>
        <p:txBody>
          <a:bodyPr lIns="96661" tIns="48331" rIns="96661" bIns="48331" anchor="b"/>
          <a:lstStyle/>
          <a:p>
            <a:pPr algn="r" defTabSz="966788"/>
            <a:fld id="{D0DD46B1-5558-44D9-BCBD-2C4F0787113C}" type="slidenum">
              <a:rPr lang="en-US" sz="1300"/>
              <a:pPr algn="r" defTabSz="966788"/>
              <a:t>12</a:t>
            </a:fld>
            <a:endParaRPr lang="en-US" sz="1300"/>
          </a:p>
        </p:txBody>
      </p:sp>
    </p:spTree>
    <p:extLst>
      <p:ext uri="{BB962C8B-B14F-4D97-AF65-F5344CB8AC3E}">
        <p14:creationId xmlns:p14="http://schemas.microsoft.com/office/powerpoint/2010/main" val="23730412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44FAA25-C0FA-4E4A-B711-BD54CB8AE0CB}" type="slidenum">
              <a:rPr lang="en-US" smtClean="0"/>
              <a:pPr>
                <a:defRPr/>
              </a:pPr>
              <a:t>16</a:t>
            </a:fld>
            <a:endParaRPr lang="en-US"/>
          </a:p>
        </p:txBody>
      </p:sp>
    </p:spTree>
    <p:extLst>
      <p:ext uri="{BB962C8B-B14F-4D97-AF65-F5344CB8AC3E}">
        <p14:creationId xmlns:p14="http://schemas.microsoft.com/office/powerpoint/2010/main" val="5898946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userDrawn="1"/>
        </p:nvSpPr>
        <p:spPr bwMode="ltGray">
          <a:xfrm>
            <a:off x="-3175" y="3175"/>
            <a:ext cx="1165225" cy="6804025"/>
          </a:xfrm>
          <a:prstGeom prst="rect">
            <a:avLst/>
          </a:prstGeom>
          <a:solidFill>
            <a:schemeClr val="bg1"/>
          </a:solidFill>
          <a:ln w="9525">
            <a:noFill/>
            <a:miter lim="800000"/>
            <a:headEnd/>
            <a:tailEnd/>
          </a:ln>
          <a:effectLst/>
        </p:spPr>
        <p:txBody>
          <a:bodyPr wrap="none" lIns="92075" tIns="46038" rIns="92075" bIns="46038" anchor="ctr"/>
          <a:lstStyle/>
          <a:p>
            <a:pPr algn="ctr">
              <a:defRPr/>
            </a:pPr>
            <a:r>
              <a:rPr lang="en-US" sz="2400">
                <a:latin typeface="Arial" pitchFamily="34" charset="0"/>
                <a:cs typeface="+mn-cs"/>
              </a:rPr>
              <a:t>             </a:t>
            </a:r>
          </a:p>
        </p:txBody>
      </p:sp>
      <p:grpSp>
        <p:nvGrpSpPr>
          <p:cNvPr id="5" name="Group 16"/>
          <p:cNvGrpSpPr>
            <a:grpSpLocks/>
          </p:cNvGrpSpPr>
          <p:nvPr userDrawn="1"/>
        </p:nvGrpSpPr>
        <p:grpSpPr bwMode="auto">
          <a:xfrm>
            <a:off x="0" y="3128963"/>
            <a:ext cx="1169988" cy="3671887"/>
            <a:chOff x="1" y="3186112"/>
            <a:chExt cx="1285851" cy="3671888"/>
          </a:xfrm>
        </p:grpSpPr>
        <p:sp>
          <p:nvSpPr>
            <p:cNvPr id="6" name="Rectangle 3"/>
            <p:cNvSpPr>
              <a:spLocks noChangeArrowheads="1"/>
            </p:cNvSpPr>
            <p:nvPr/>
          </p:nvSpPr>
          <p:spPr bwMode="ltGray">
            <a:xfrm>
              <a:off x="1" y="3186112"/>
              <a:ext cx="1285851" cy="3671888"/>
            </a:xfrm>
            <a:prstGeom prst="rect">
              <a:avLst/>
            </a:prstGeom>
            <a:gradFill rotWithShape="0">
              <a:gsLst>
                <a:gs pos="0">
                  <a:schemeClr val="bg1"/>
                </a:gs>
                <a:gs pos="100000">
                  <a:schemeClr val="bg2"/>
                </a:gs>
              </a:gsLst>
              <a:lin ang="5400000" scaled="1"/>
            </a:gradFill>
            <a:ln w="9525">
              <a:noFill/>
              <a:miter lim="800000"/>
              <a:headEnd/>
              <a:tailEnd/>
            </a:ln>
            <a:effectLst/>
          </p:spPr>
          <p:txBody>
            <a:bodyPr wrap="none" anchor="ctr"/>
            <a:lstStyle/>
            <a:p>
              <a:pPr>
                <a:defRPr/>
              </a:pPr>
              <a:endParaRPr lang="en-US">
                <a:latin typeface="Arial" pitchFamily="34" charset="0"/>
                <a:cs typeface="+mn-cs"/>
              </a:endParaRPr>
            </a:p>
          </p:txBody>
        </p:sp>
        <p:sp>
          <p:nvSpPr>
            <p:cNvPr id="7" name="Rectangle 5"/>
            <p:cNvSpPr>
              <a:spLocks noChangeArrowheads="1"/>
            </p:cNvSpPr>
            <p:nvPr/>
          </p:nvSpPr>
          <p:spPr bwMode="ltGray">
            <a:xfrm>
              <a:off x="1062529" y="3428999"/>
              <a:ext cx="151789" cy="3275014"/>
            </a:xfrm>
            <a:prstGeom prst="rect">
              <a:avLst/>
            </a:prstGeom>
            <a:solidFill>
              <a:schemeClr val="bg2">
                <a:alpha val="50000"/>
              </a:schemeClr>
            </a:solidFill>
            <a:ln w="9525">
              <a:noFill/>
              <a:miter lim="800000"/>
              <a:headEnd/>
              <a:tailEnd/>
            </a:ln>
            <a:effectLst/>
          </p:spPr>
          <p:txBody>
            <a:bodyPr wrap="none" anchor="ctr"/>
            <a:lstStyle/>
            <a:p>
              <a:pPr>
                <a:defRPr/>
              </a:pPr>
              <a:endParaRPr lang="en-US">
                <a:latin typeface="Arial" pitchFamily="34" charset="0"/>
                <a:cs typeface="+mn-cs"/>
              </a:endParaRPr>
            </a:p>
          </p:txBody>
        </p:sp>
        <p:sp>
          <p:nvSpPr>
            <p:cNvPr id="8" name="Rectangle 6"/>
            <p:cNvSpPr>
              <a:spLocks noChangeArrowheads="1"/>
            </p:cNvSpPr>
            <p:nvPr/>
          </p:nvSpPr>
          <p:spPr bwMode="ltGray">
            <a:xfrm>
              <a:off x="776397" y="3692524"/>
              <a:ext cx="151789" cy="3011489"/>
            </a:xfrm>
            <a:prstGeom prst="rect">
              <a:avLst/>
            </a:prstGeom>
            <a:solidFill>
              <a:schemeClr val="bg2">
                <a:alpha val="50000"/>
              </a:schemeClr>
            </a:solidFill>
            <a:ln w="9525">
              <a:noFill/>
              <a:miter lim="800000"/>
              <a:headEnd/>
              <a:tailEnd/>
            </a:ln>
            <a:effectLst/>
          </p:spPr>
          <p:txBody>
            <a:bodyPr wrap="none" anchor="ctr"/>
            <a:lstStyle/>
            <a:p>
              <a:pPr>
                <a:defRPr/>
              </a:pPr>
              <a:endParaRPr lang="en-US">
                <a:latin typeface="Arial" pitchFamily="34" charset="0"/>
                <a:cs typeface="+mn-cs"/>
              </a:endParaRPr>
            </a:p>
          </p:txBody>
        </p:sp>
        <p:sp>
          <p:nvSpPr>
            <p:cNvPr id="9" name="Rectangle 7"/>
            <p:cNvSpPr>
              <a:spLocks noChangeArrowheads="1"/>
            </p:cNvSpPr>
            <p:nvPr/>
          </p:nvSpPr>
          <p:spPr bwMode="ltGray">
            <a:xfrm>
              <a:off x="429199" y="4538662"/>
              <a:ext cx="151790" cy="2165351"/>
            </a:xfrm>
            <a:prstGeom prst="rect">
              <a:avLst/>
            </a:prstGeom>
            <a:solidFill>
              <a:schemeClr val="bg2">
                <a:alpha val="50000"/>
              </a:schemeClr>
            </a:solidFill>
            <a:ln w="9525">
              <a:noFill/>
              <a:miter lim="800000"/>
              <a:headEnd/>
              <a:tailEnd/>
            </a:ln>
            <a:effectLst/>
          </p:spPr>
          <p:txBody>
            <a:bodyPr wrap="none" anchor="ctr"/>
            <a:lstStyle/>
            <a:p>
              <a:pPr>
                <a:defRPr/>
              </a:pPr>
              <a:endParaRPr lang="en-US">
                <a:latin typeface="Arial" pitchFamily="34" charset="0"/>
                <a:cs typeface="+mn-cs"/>
              </a:endParaRPr>
            </a:p>
          </p:txBody>
        </p:sp>
        <p:sp>
          <p:nvSpPr>
            <p:cNvPr id="10" name="Rectangle 8"/>
            <p:cNvSpPr>
              <a:spLocks noChangeArrowheads="1"/>
            </p:cNvSpPr>
            <p:nvPr/>
          </p:nvSpPr>
          <p:spPr bwMode="ltGray">
            <a:xfrm>
              <a:off x="143067" y="4381499"/>
              <a:ext cx="151790" cy="2322514"/>
            </a:xfrm>
            <a:prstGeom prst="rect">
              <a:avLst/>
            </a:prstGeom>
            <a:solidFill>
              <a:schemeClr val="bg2">
                <a:alpha val="50000"/>
              </a:schemeClr>
            </a:solidFill>
            <a:ln w="9525">
              <a:noFill/>
              <a:miter lim="800000"/>
              <a:headEnd/>
              <a:tailEnd/>
            </a:ln>
            <a:effectLst/>
          </p:spPr>
          <p:txBody>
            <a:bodyPr wrap="none" anchor="ctr"/>
            <a:lstStyle/>
            <a:p>
              <a:pPr>
                <a:defRPr/>
              </a:pPr>
              <a:endParaRPr lang="en-US">
                <a:latin typeface="Arial" pitchFamily="34" charset="0"/>
                <a:cs typeface="+mn-cs"/>
              </a:endParaRPr>
            </a:p>
          </p:txBody>
        </p:sp>
      </p:grpSp>
      <p:pic>
        <p:nvPicPr>
          <p:cNvPr id="11" name="Picture 16" descr="D:\Luunamhai\photo\logo VARANS\Logonew.JPG"/>
          <p:cNvPicPr>
            <a:picLocks noChangeAspect="1" noChangeArrowheads="1"/>
          </p:cNvPicPr>
          <p:nvPr userDrawn="1"/>
        </p:nvPicPr>
        <p:blipFill>
          <a:blip r:embed="rId2" cstate="screen"/>
          <a:srcRect/>
          <a:stretch>
            <a:fillRect/>
          </a:stretch>
        </p:blipFill>
        <p:spPr bwMode="auto">
          <a:xfrm rot="16200000">
            <a:off x="-1078777" y="1293067"/>
            <a:ext cx="3143272" cy="98571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059" name="Rectangle 11"/>
          <p:cNvSpPr>
            <a:spLocks noGrp="1" noChangeArrowheads="1"/>
          </p:cNvSpPr>
          <p:nvPr>
            <p:ph type="ctrTitle" sz="quarter"/>
          </p:nvPr>
        </p:nvSpPr>
        <p:spPr>
          <a:xfrm>
            <a:off x="1293813" y="2133600"/>
            <a:ext cx="7772400" cy="1143000"/>
          </a:xfrm>
          <a:prstGeom prst="rect">
            <a:avLst/>
          </a:prstGeom>
        </p:spPr>
        <p:txBody>
          <a:bodyPr/>
          <a:lstStyle>
            <a:lvl1pPr>
              <a:defRPr/>
            </a:lvl1pPr>
          </a:lstStyle>
          <a:p>
            <a:r>
              <a:rPr lang="en-US" smtClean="0"/>
              <a:t>Click to edit Master title style</a:t>
            </a:r>
            <a:endParaRPr lang="en-US"/>
          </a:p>
        </p:txBody>
      </p:sp>
      <p:sp>
        <p:nvSpPr>
          <p:cNvPr id="2060" name="Rectangle 12"/>
          <p:cNvSpPr>
            <a:spLocks noGrp="1" noChangeArrowheads="1"/>
          </p:cNvSpPr>
          <p:nvPr>
            <p:ph type="subTitle" sz="quarter" idx="1"/>
          </p:nvPr>
        </p:nvSpPr>
        <p:spPr>
          <a:xfrm>
            <a:off x="2057400" y="3886200"/>
            <a:ext cx="6400800" cy="1752600"/>
          </a:xfrm>
        </p:spPr>
        <p:txBody>
          <a:bodyPr/>
          <a:lstStyle>
            <a:lvl1pPr marL="0" indent="0" algn="ctr">
              <a:buFontTx/>
              <a:buNone/>
              <a:defRPr/>
            </a:lvl1pPr>
          </a:lstStyle>
          <a:p>
            <a:r>
              <a:rPr lang="en-US" smtClean="0"/>
              <a:t>Click to edit Master subtitle style</a:t>
            </a:r>
            <a:endParaRPr lang="en-US"/>
          </a:p>
        </p:txBody>
      </p:sp>
      <p:sp>
        <p:nvSpPr>
          <p:cNvPr id="12" name="Rectangle 13"/>
          <p:cNvSpPr>
            <a:spLocks noGrp="1" noChangeArrowheads="1"/>
          </p:cNvSpPr>
          <p:nvPr>
            <p:ph type="dt" sz="quarter" idx="10"/>
          </p:nvPr>
        </p:nvSpPr>
        <p:spPr>
          <a:xfrm>
            <a:off x="1295400" y="6248400"/>
            <a:ext cx="1905000" cy="457200"/>
          </a:xfrm>
        </p:spPr>
        <p:txBody>
          <a:bodyPr/>
          <a:lstStyle>
            <a:lvl1pPr>
              <a:defRPr/>
            </a:lvl1pPr>
          </a:lstStyle>
          <a:p>
            <a:pPr>
              <a:defRPr/>
            </a:pPr>
            <a:endParaRPr lang="en-US"/>
          </a:p>
        </p:txBody>
      </p:sp>
      <p:sp>
        <p:nvSpPr>
          <p:cNvPr id="13" name="Rectangle 14"/>
          <p:cNvSpPr>
            <a:spLocks noGrp="1" noChangeArrowheads="1"/>
          </p:cNvSpPr>
          <p:nvPr>
            <p:ph type="ftr" sz="quarter" idx="11"/>
          </p:nvPr>
        </p:nvSpPr>
        <p:spPr>
          <a:xfrm>
            <a:off x="3733800" y="6248400"/>
            <a:ext cx="2895600" cy="457200"/>
          </a:xfrm>
        </p:spPr>
        <p:txBody>
          <a:bodyPr/>
          <a:lstStyle>
            <a:lvl1pPr>
              <a:defRPr/>
            </a:lvl1pPr>
          </a:lstStyle>
          <a:p>
            <a:pPr>
              <a:defRPr/>
            </a:pPr>
            <a:endParaRPr lang="en-US"/>
          </a:p>
        </p:txBody>
      </p:sp>
      <p:sp>
        <p:nvSpPr>
          <p:cNvPr id="14" name="Rectangle 15"/>
          <p:cNvSpPr>
            <a:spLocks noGrp="1" noChangeArrowheads="1"/>
          </p:cNvSpPr>
          <p:nvPr>
            <p:ph type="sldNum" sz="quarter" idx="12"/>
          </p:nvPr>
        </p:nvSpPr>
        <p:spPr/>
        <p:txBody>
          <a:bodyPr/>
          <a:lstStyle>
            <a:lvl1pPr>
              <a:defRPr/>
            </a:lvl1pPr>
          </a:lstStyle>
          <a:p>
            <a:pPr>
              <a:defRPr/>
            </a:pPr>
            <a:fld id="{0CCBF6E2-7A08-4F69-A922-ED7593376FC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43000" y="76200"/>
            <a:ext cx="77724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E1483905-DB94-4CB5-8148-0BEE1C0B11B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91350" y="609600"/>
            <a:ext cx="2076450" cy="548640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609600"/>
            <a:ext cx="60769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6B3AC2E6-DA30-4C19-B116-DAD6B8F90CDD}"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endParaRPr lang="en-US"/>
          </a:p>
        </p:txBody>
      </p:sp>
      <p:sp>
        <p:nvSpPr>
          <p:cNvPr id="3" name="Rectangle 14"/>
          <p:cNvSpPr>
            <a:spLocks noGrp="1" noChangeArrowheads="1"/>
          </p:cNvSpPr>
          <p:nvPr>
            <p:ph type="ftr" sz="quarter" idx="11"/>
          </p:nvPr>
        </p:nvSpPr>
        <p:spPr>
          <a:ln/>
        </p:spPr>
        <p:txBody>
          <a:bodyPr/>
          <a:lstStyle>
            <a:lvl1pPr>
              <a:defRPr/>
            </a:lvl1pPr>
          </a:lstStyle>
          <a:p>
            <a:pPr>
              <a:defRPr/>
            </a:pPr>
            <a:endParaRPr lang="en-US"/>
          </a:p>
        </p:txBody>
      </p:sp>
      <p:sp>
        <p:nvSpPr>
          <p:cNvPr id="4" name="Rectangle 15"/>
          <p:cNvSpPr>
            <a:spLocks noGrp="1" noChangeArrowheads="1"/>
          </p:cNvSpPr>
          <p:nvPr>
            <p:ph type="sldNum" sz="quarter" idx="12"/>
          </p:nvPr>
        </p:nvSpPr>
        <p:spPr>
          <a:ln/>
        </p:spPr>
        <p:txBody>
          <a:bodyPr/>
          <a:lstStyle>
            <a:lvl1pPr>
              <a:defRPr/>
            </a:lvl1pPr>
          </a:lstStyle>
          <a:p>
            <a:pPr>
              <a:defRPr/>
            </a:pPr>
            <a:fld id="{AB2312D1-BAA5-4642-A0FB-23DAA0B5A73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useBgFill="1">
        <p:nvSpPr>
          <p:cNvPr id="7" name="Rectangle 11"/>
          <p:cNvSpPr>
            <a:spLocks noGrp="1" noChangeArrowheads="1"/>
          </p:cNvSpPr>
          <p:nvPr>
            <p:ph type="title"/>
          </p:nvPr>
        </p:nvSpPr>
        <p:spPr bwMode="auto">
          <a:xfrm>
            <a:off x="1214446" y="142860"/>
            <a:ext cx="7786710" cy="1143000"/>
          </a:xfrm>
          <a:prstGeom prst="rect">
            <a:avLst/>
          </a:prstGeom>
          <a:ln>
            <a:headEnd/>
            <a:tailEnd/>
          </a:ln>
        </p:spPr>
        <p:style>
          <a:lnRef idx="0">
            <a:schemeClr val="accent1"/>
          </a:lnRef>
          <a:fillRef idx="3">
            <a:schemeClr val="accent1"/>
          </a:fillRef>
          <a:effectRef idx="3">
            <a:schemeClr val="accent1"/>
          </a:effectRef>
          <a:fontRef idx="none"/>
        </p:style>
        <p:txBody>
          <a:bodyPr/>
          <a:lstStyle/>
          <a:p>
            <a:pPr lvl="0"/>
            <a:r>
              <a:rPr lang="en-US" smtClean="0"/>
              <a:t>Click to edit Master title style</a:t>
            </a:r>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D657A31F-8E8D-4398-8C48-EC68FA9F7F9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A301B16C-C1B3-4797-92E8-F2C66137B95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43000" y="76200"/>
            <a:ext cx="77724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7F15AE36-3B8C-4E94-B4FE-18053CA645A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dt" sz="half" idx="10"/>
          </p:nvPr>
        </p:nvSpPr>
        <p:spPr>
          <a:ln/>
        </p:spPr>
        <p:txBody>
          <a:bodyPr/>
          <a:lstStyle>
            <a:lvl1pPr>
              <a:defRPr/>
            </a:lvl1pPr>
          </a:lstStyle>
          <a:p>
            <a:pPr>
              <a:defRPr/>
            </a:pPr>
            <a:endParaRPr lang="en-US"/>
          </a:p>
        </p:txBody>
      </p:sp>
      <p:sp>
        <p:nvSpPr>
          <p:cNvPr id="8" name="Rectangle 14"/>
          <p:cNvSpPr>
            <a:spLocks noGrp="1" noChangeArrowheads="1"/>
          </p:cNvSpPr>
          <p:nvPr>
            <p:ph type="ftr" sz="quarter" idx="11"/>
          </p:nvPr>
        </p:nvSpPr>
        <p:spPr>
          <a:ln/>
        </p:spPr>
        <p:txBody>
          <a:bodyPr/>
          <a:lstStyle>
            <a:lvl1pPr>
              <a:defRPr/>
            </a:lvl1pPr>
          </a:lstStyle>
          <a:p>
            <a:pPr>
              <a:defRPr/>
            </a:pPr>
            <a:endParaRPr lang="en-US"/>
          </a:p>
        </p:txBody>
      </p:sp>
      <p:sp>
        <p:nvSpPr>
          <p:cNvPr id="9" name="Rectangle 15"/>
          <p:cNvSpPr>
            <a:spLocks noGrp="1" noChangeArrowheads="1"/>
          </p:cNvSpPr>
          <p:nvPr>
            <p:ph type="sldNum" sz="quarter" idx="12"/>
          </p:nvPr>
        </p:nvSpPr>
        <p:spPr>
          <a:ln/>
        </p:spPr>
        <p:txBody>
          <a:bodyPr/>
          <a:lstStyle>
            <a:lvl1pPr>
              <a:defRPr/>
            </a:lvl1pPr>
          </a:lstStyle>
          <a:p>
            <a:pPr>
              <a:defRPr/>
            </a:pPr>
            <a:fld id="{63B0E231-BE1D-4AEA-86F8-08FC4305F50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useBgFill="1">
        <p:nvSpPr>
          <p:cNvPr id="6" name="Rectangle 11"/>
          <p:cNvSpPr>
            <a:spLocks noGrp="1" noChangeArrowheads="1"/>
          </p:cNvSpPr>
          <p:nvPr>
            <p:ph type="title"/>
          </p:nvPr>
        </p:nvSpPr>
        <p:spPr bwMode="auto">
          <a:xfrm>
            <a:off x="1214446" y="142860"/>
            <a:ext cx="7786710" cy="1143000"/>
          </a:xfrm>
          <a:prstGeom prst="rect">
            <a:avLst/>
          </a:prstGeom>
          <a:ln>
            <a:headEnd/>
            <a:tailEnd/>
          </a:ln>
        </p:spPr>
        <p:style>
          <a:lnRef idx="0">
            <a:schemeClr val="accent1"/>
          </a:lnRef>
          <a:fillRef idx="3">
            <a:schemeClr val="accent1"/>
          </a:fillRef>
          <a:effectRef idx="3">
            <a:schemeClr val="accent1"/>
          </a:effectRef>
          <a:fontRef idx="none"/>
        </p:style>
        <p:txBody>
          <a:bodyPr/>
          <a:lstStyle/>
          <a:p>
            <a:pPr lvl="0"/>
            <a:r>
              <a:rPr lang="en-US" smtClean="0"/>
              <a:t>Click to edit Master title style</a:t>
            </a:r>
          </a:p>
        </p:txBody>
      </p:sp>
      <p:sp>
        <p:nvSpPr>
          <p:cNvPr id="3" name="Rectangle 13"/>
          <p:cNvSpPr>
            <a:spLocks noGrp="1" noChangeArrowheads="1"/>
          </p:cNvSpPr>
          <p:nvPr>
            <p:ph type="dt" sz="half" idx="10"/>
          </p:nvPr>
        </p:nvSpPr>
        <p:spPr>
          <a:ln/>
        </p:spPr>
        <p:txBody>
          <a:bodyPr/>
          <a:lstStyle>
            <a:lvl1pPr>
              <a:defRPr/>
            </a:lvl1pPr>
          </a:lstStyle>
          <a:p>
            <a:pPr>
              <a:defRPr/>
            </a:pPr>
            <a:endParaRPr 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C987CDE8-C911-4640-88D4-1192E513470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useBgFill="1">
        <p:nvSpPr>
          <p:cNvPr id="5" name="Rectangle 11"/>
          <p:cNvSpPr>
            <a:spLocks noGrp="1" noChangeArrowheads="1"/>
          </p:cNvSpPr>
          <p:nvPr>
            <p:ph type="title"/>
          </p:nvPr>
        </p:nvSpPr>
        <p:spPr bwMode="auto">
          <a:xfrm>
            <a:off x="1214446" y="142860"/>
            <a:ext cx="7786710" cy="1143000"/>
          </a:xfrm>
          <a:prstGeom prst="rect">
            <a:avLst/>
          </a:prstGeom>
          <a:ln>
            <a:headEnd/>
            <a:tailEnd/>
          </a:ln>
        </p:spPr>
        <p:style>
          <a:lnRef idx="0">
            <a:schemeClr val="accent1"/>
          </a:lnRef>
          <a:fillRef idx="3">
            <a:schemeClr val="accent1"/>
          </a:fillRef>
          <a:effectRef idx="3">
            <a:schemeClr val="accent1"/>
          </a:effectRef>
          <a:fontRef idx="none"/>
        </p:style>
        <p:txBody>
          <a:bodyPr/>
          <a:lstStyle/>
          <a:p>
            <a:pPr lvl="0"/>
            <a:r>
              <a:rPr lang="en-US" smtClean="0"/>
              <a:t>Click to edit Master title style</a:t>
            </a:r>
          </a:p>
        </p:txBody>
      </p:sp>
      <p:sp>
        <p:nvSpPr>
          <p:cNvPr id="3" name="Rectangle 13"/>
          <p:cNvSpPr>
            <a:spLocks noGrp="1" noChangeArrowheads="1"/>
          </p:cNvSpPr>
          <p:nvPr>
            <p:ph type="dt" sz="half" idx="10"/>
          </p:nvPr>
        </p:nvSpPr>
        <p:spPr>
          <a:ln/>
        </p:spPr>
        <p:txBody>
          <a:bodyPr/>
          <a:lstStyle>
            <a:lvl1pPr>
              <a:defRPr/>
            </a:lvl1pPr>
          </a:lstStyle>
          <a:p>
            <a:pPr>
              <a:defRPr/>
            </a:pPr>
            <a:endParaRPr 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392534D9-46FD-4030-BE21-C78EBBB9517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EA731CC0-0CAF-44C7-97E1-BAC985A864F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D69D1D08-E58F-40E6-BD5B-C12FA88C8AD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0" scaled="1"/>
        </a:gradFill>
        <a:effectLst/>
      </p:bgPr>
    </p:bg>
    <p:spTree>
      <p:nvGrpSpPr>
        <p:cNvPr id="1" name=""/>
        <p:cNvGrpSpPr/>
        <p:nvPr/>
      </p:nvGrpSpPr>
      <p:grpSpPr>
        <a:xfrm>
          <a:off x="0" y="0"/>
          <a:ext cx="0" cy="0"/>
          <a:chOff x="0" y="0"/>
          <a:chExt cx="0" cy="0"/>
        </a:xfrm>
      </p:grpSpPr>
      <p:sp>
        <p:nvSpPr>
          <p:cNvPr id="1026" name="Rectangle 12"/>
          <p:cNvSpPr>
            <a:spLocks noGrp="1" noChangeArrowheads="1"/>
          </p:cNvSpPr>
          <p:nvPr>
            <p:ph type="body" idx="1"/>
          </p:nvPr>
        </p:nvSpPr>
        <p:spPr bwMode="auto">
          <a:xfrm>
            <a:off x="7620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7" name="Rectangle 13"/>
          <p:cNvSpPr>
            <a:spLocks noGrp="1" noChangeArrowheads="1"/>
          </p:cNvSpPr>
          <p:nvPr>
            <p:ph type="dt" sz="half" idx="2"/>
          </p:nvPr>
        </p:nvSpPr>
        <p:spPr bwMode="auto">
          <a:xfrm>
            <a:off x="7620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a:solidFill>
                  <a:schemeClr val="tx2"/>
                </a:solidFill>
                <a:latin typeface="+mn-lt"/>
                <a:cs typeface="+mn-cs"/>
              </a:defRPr>
            </a:lvl1pPr>
          </a:lstStyle>
          <a:p>
            <a:pPr>
              <a:defRPr/>
            </a:pPr>
            <a:endParaRPr lang="en-US"/>
          </a:p>
        </p:txBody>
      </p:sp>
      <p:sp>
        <p:nvSpPr>
          <p:cNvPr id="1038" name="Rectangle 14"/>
          <p:cNvSpPr>
            <a:spLocks noGrp="1" noChangeArrowheads="1"/>
          </p:cNvSpPr>
          <p:nvPr>
            <p:ph type="ftr" sz="quarter" idx="3"/>
          </p:nvPr>
        </p:nvSpPr>
        <p:spPr bwMode="auto">
          <a:xfrm>
            <a:off x="3352800" y="62484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a:solidFill>
                  <a:schemeClr val="tx2"/>
                </a:solidFill>
                <a:latin typeface="+mn-lt"/>
                <a:cs typeface="+mn-cs"/>
              </a:defRPr>
            </a:lvl1pPr>
          </a:lstStyle>
          <a:p>
            <a:pPr>
              <a:defRPr/>
            </a:pPr>
            <a:endParaRPr lang="en-US"/>
          </a:p>
        </p:txBody>
      </p:sp>
      <p:sp>
        <p:nvSpPr>
          <p:cNvPr id="1039" name="Rectangle 15"/>
          <p:cNvSpPr>
            <a:spLocks noGrp="1" noChangeArrowheads="1"/>
          </p:cNvSpPr>
          <p:nvPr>
            <p:ph type="sldNum" sz="quarter" idx="4"/>
          </p:nvPr>
        </p:nvSpPr>
        <p:spPr bwMode="auto">
          <a:xfrm>
            <a:off x="7162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solidFill>
                  <a:schemeClr val="tx2"/>
                </a:solidFill>
                <a:latin typeface="+mn-lt"/>
                <a:cs typeface="+mn-cs"/>
              </a:defRPr>
            </a:lvl1pPr>
          </a:lstStyle>
          <a:p>
            <a:pPr>
              <a:defRPr/>
            </a:pPr>
            <a:fld id="{5261870C-5FC2-4FAA-9B63-BF556C30D470}" type="slidenum">
              <a:rPr lang="en-US"/>
              <a:pPr>
                <a:defRPr/>
              </a:pPr>
              <a:t>‹#›</a:t>
            </a:fld>
            <a:endParaRPr lang="en-US"/>
          </a:p>
        </p:txBody>
      </p:sp>
      <p:grpSp>
        <p:nvGrpSpPr>
          <p:cNvPr id="1030" name="Group 15"/>
          <p:cNvGrpSpPr>
            <a:grpSpLocks/>
          </p:cNvGrpSpPr>
          <p:nvPr userDrawn="1"/>
        </p:nvGrpSpPr>
        <p:grpSpPr bwMode="auto">
          <a:xfrm>
            <a:off x="-73025" y="0"/>
            <a:ext cx="1144588" cy="6862763"/>
            <a:chOff x="-73025" y="-14288"/>
            <a:chExt cx="1144563" cy="6876371"/>
          </a:xfrm>
        </p:grpSpPr>
        <p:sp>
          <p:nvSpPr>
            <p:cNvPr id="17" name="Rectangle 2"/>
            <p:cNvSpPr>
              <a:spLocks noChangeArrowheads="1"/>
            </p:cNvSpPr>
            <p:nvPr/>
          </p:nvSpPr>
          <p:spPr bwMode="ltGray">
            <a:xfrm>
              <a:off x="-73025" y="-14288"/>
              <a:ext cx="1144563" cy="6876371"/>
            </a:xfrm>
            <a:prstGeom prst="rect">
              <a:avLst/>
            </a:prstGeom>
            <a:solidFill>
              <a:schemeClr val="bg1"/>
            </a:solidFill>
            <a:ln w="9525">
              <a:noFill/>
              <a:miter lim="800000"/>
              <a:headEnd/>
              <a:tailEnd/>
            </a:ln>
            <a:effectLst/>
          </p:spPr>
          <p:txBody>
            <a:bodyPr wrap="none" lIns="92075" tIns="46038" rIns="92075" bIns="46038" anchor="ctr"/>
            <a:lstStyle/>
            <a:p>
              <a:pPr algn="ctr">
                <a:defRPr/>
              </a:pPr>
              <a:r>
                <a:rPr lang="en-US" sz="2400">
                  <a:latin typeface="Arial" pitchFamily="34" charset="0"/>
                  <a:cs typeface="+mn-cs"/>
                </a:rPr>
                <a:t>             </a:t>
              </a:r>
            </a:p>
          </p:txBody>
        </p:sp>
        <p:sp>
          <p:nvSpPr>
            <p:cNvPr id="18" name="Rectangle 4"/>
            <p:cNvSpPr>
              <a:spLocks noChangeArrowheads="1"/>
            </p:cNvSpPr>
            <p:nvPr/>
          </p:nvSpPr>
          <p:spPr bwMode="ltGray">
            <a:xfrm>
              <a:off x="-73025" y="1848361"/>
              <a:ext cx="1144563" cy="5013722"/>
            </a:xfrm>
            <a:prstGeom prst="rect">
              <a:avLst/>
            </a:prstGeom>
            <a:gradFill rotWithShape="0">
              <a:gsLst>
                <a:gs pos="0">
                  <a:schemeClr val="bg1"/>
                </a:gs>
                <a:gs pos="100000">
                  <a:schemeClr val="bg2"/>
                </a:gs>
              </a:gsLst>
              <a:lin ang="5400000" scaled="1"/>
            </a:gradFill>
            <a:ln w="9525">
              <a:noFill/>
              <a:miter lim="800000"/>
              <a:headEnd/>
              <a:tailEnd/>
            </a:ln>
            <a:effectLst/>
          </p:spPr>
          <p:txBody>
            <a:bodyPr wrap="none" anchor="ctr"/>
            <a:lstStyle/>
            <a:p>
              <a:pPr>
                <a:defRPr/>
              </a:pPr>
              <a:endParaRPr lang="en-US">
                <a:latin typeface="Arial" pitchFamily="34" charset="0"/>
                <a:cs typeface="+mn-cs"/>
              </a:endParaRPr>
            </a:p>
          </p:txBody>
        </p:sp>
        <p:sp>
          <p:nvSpPr>
            <p:cNvPr id="19" name="Rectangle 6"/>
            <p:cNvSpPr>
              <a:spLocks noChangeArrowheads="1"/>
            </p:cNvSpPr>
            <p:nvPr userDrawn="1"/>
          </p:nvSpPr>
          <p:spPr bwMode="ltGray">
            <a:xfrm>
              <a:off x="814369" y="2134678"/>
              <a:ext cx="114298" cy="4722633"/>
            </a:xfrm>
            <a:prstGeom prst="rect">
              <a:avLst/>
            </a:prstGeom>
            <a:solidFill>
              <a:schemeClr val="bg2">
                <a:alpha val="50000"/>
              </a:schemeClr>
            </a:solidFill>
            <a:ln w="9525">
              <a:noFill/>
              <a:miter lim="800000"/>
              <a:headEnd/>
              <a:tailEnd/>
            </a:ln>
            <a:effectLst/>
          </p:spPr>
          <p:txBody>
            <a:bodyPr wrap="none" anchor="ctr"/>
            <a:lstStyle/>
            <a:p>
              <a:pPr>
                <a:defRPr/>
              </a:pPr>
              <a:endParaRPr lang="en-US">
                <a:latin typeface="Arial" pitchFamily="34" charset="0"/>
                <a:cs typeface="+mn-cs"/>
              </a:endParaRPr>
            </a:p>
          </p:txBody>
        </p:sp>
        <p:sp>
          <p:nvSpPr>
            <p:cNvPr id="20" name="Rectangle 7"/>
            <p:cNvSpPr>
              <a:spLocks noChangeArrowheads="1"/>
            </p:cNvSpPr>
            <p:nvPr userDrawn="1"/>
          </p:nvSpPr>
          <p:spPr bwMode="ltGray">
            <a:xfrm>
              <a:off x="571486" y="2713674"/>
              <a:ext cx="114298" cy="4142047"/>
            </a:xfrm>
            <a:prstGeom prst="rect">
              <a:avLst/>
            </a:prstGeom>
            <a:solidFill>
              <a:schemeClr val="bg2">
                <a:alpha val="50000"/>
              </a:schemeClr>
            </a:solidFill>
            <a:ln w="9525">
              <a:noFill/>
              <a:miter lim="800000"/>
              <a:headEnd/>
              <a:tailEnd/>
            </a:ln>
            <a:effectLst/>
          </p:spPr>
          <p:txBody>
            <a:bodyPr wrap="none" anchor="ctr"/>
            <a:lstStyle/>
            <a:p>
              <a:pPr>
                <a:defRPr/>
              </a:pPr>
              <a:endParaRPr lang="en-US">
                <a:latin typeface="Arial" pitchFamily="34" charset="0"/>
                <a:cs typeface="+mn-cs"/>
              </a:endParaRPr>
            </a:p>
          </p:txBody>
        </p:sp>
        <p:sp>
          <p:nvSpPr>
            <p:cNvPr id="21" name="Rectangle 8"/>
            <p:cNvSpPr>
              <a:spLocks noChangeArrowheads="1"/>
            </p:cNvSpPr>
            <p:nvPr userDrawn="1"/>
          </p:nvSpPr>
          <p:spPr bwMode="ltGray">
            <a:xfrm>
              <a:off x="357179" y="3733278"/>
              <a:ext cx="114298" cy="3122442"/>
            </a:xfrm>
            <a:prstGeom prst="rect">
              <a:avLst/>
            </a:prstGeom>
            <a:solidFill>
              <a:schemeClr val="bg2">
                <a:alpha val="50000"/>
              </a:schemeClr>
            </a:solidFill>
            <a:ln w="9525">
              <a:noFill/>
              <a:miter lim="800000"/>
              <a:headEnd/>
              <a:tailEnd/>
            </a:ln>
            <a:effectLst/>
          </p:spPr>
          <p:txBody>
            <a:bodyPr wrap="none" anchor="ctr"/>
            <a:lstStyle/>
            <a:p>
              <a:pPr>
                <a:defRPr/>
              </a:pPr>
              <a:endParaRPr lang="en-US">
                <a:latin typeface="Arial" pitchFamily="34" charset="0"/>
                <a:cs typeface="+mn-cs"/>
              </a:endParaRPr>
            </a:p>
          </p:txBody>
        </p:sp>
        <p:sp>
          <p:nvSpPr>
            <p:cNvPr id="22" name="Rectangle 9"/>
            <p:cNvSpPr>
              <a:spLocks noChangeArrowheads="1"/>
            </p:cNvSpPr>
            <p:nvPr userDrawn="1"/>
          </p:nvSpPr>
          <p:spPr bwMode="ltGray">
            <a:xfrm>
              <a:off x="71435" y="3504225"/>
              <a:ext cx="114298" cy="3351495"/>
            </a:xfrm>
            <a:prstGeom prst="rect">
              <a:avLst/>
            </a:prstGeom>
            <a:solidFill>
              <a:schemeClr val="bg2">
                <a:alpha val="50000"/>
              </a:schemeClr>
            </a:solidFill>
            <a:ln w="9525">
              <a:noFill/>
              <a:miter lim="800000"/>
              <a:headEnd/>
              <a:tailEnd/>
            </a:ln>
            <a:effectLst/>
          </p:spPr>
          <p:txBody>
            <a:bodyPr wrap="none" anchor="ctr"/>
            <a:lstStyle/>
            <a:p>
              <a:pPr>
                <a:defRPr/>
              </a:pPr>
              <a:endParaRPr lang="en-US">
                <a:latin typeface="Arial" pitchFamily="34" charset="0"/>
                <a:cs typeface="+mn-cs"/>
              </a:endParaRPr>
            </a:p>
          </p:txBody>
        </p:sp>
        <p:pic>
          <p:nvPicPr>
            <p:cNvPr id="23" name="Picture 16" descr="D:\Luunamhai\photo\logo VARANS\Logonew.JPG"/>
            <p:cNvPicPr>
              <a:picLocks noChangeAspect="1" noChangeArrowheads="1"/>
            </p:cNvPicPr>
            <p:nvPr userDrawn="1"/>
          </p:nvPicPr>
          <p:blipFill>
            <a:blip r:embed="rId14" cstate="screen"/>
            <a:srcRect/>
            <a:stretch>
              <a:fillRect/>
            </a:stretch>
          </p:blipFill>
          <p:spPr bwMode="auto">
            <a:xfrm rot="16200000">
              <a:off x="-621826" y="949821"/>
              <a:ext cx="2143142" cy="6720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 useBgFill="1">
        <p:nvSpPr>
          <p:cNvPr id="24" name="Rectangle 11"/>
          <p:cNvSpPr>
            <a:spLocks noGrp="1" noChangeArrowheads="1"/>
          </p:cNvSpPr>
          <p:nvPr>
            <p:ph type="title"/>
          </p:nvPr>
        </p:nvSpPr>
        <p:spPr bwMode="auto">
          <a:xfrm>
            <a:off x="1214438" y="142875"/>
            <a:ext cx="7786687" cy="1143000"/>
          </a:xfrm>
          <a:prstGeom prst="rect">
            <a:avLst/>
          </a:prstGeom>
          <a:ln>
            <a:headEnd/>
            <a:tailEnd/>
          </a:ln>
        </p:spPr>
        <p:style>
          <a:lnRef idx="0">
            <a:schemeClr val="accent1"/>
          </a:lnRef>
          <a:fillRef idx="3">
            <a:schemeClr val="accent1"/>
          </a:fillRef>
          <a:effectRef idx="3">
            <a:schemeClr val="accent1"/>
          </a:effectRef>
          <a:fontRef idx="none"/>
        </p:style>
        <p:txBody>
          <a:bodyPr vert="horz" wrap="square" lIns="92075" tIns="46038" rIns="92075" bIns="46038" numCol="1" anchor="ctr" anchorCtr="0" compatLnSpc="1">
            <a:prstTxWarp prst="textNoShape">
              <a:avLst/>
            </a:prstTxWarp>
            <a:noAutofit/>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828"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 id="2147483827" r:id="rId12"/>
  </p:sldLayoutIdLst>
  <p:txStyles>
    <p:titleStyle>
      <a:lvl1pPr algn="ctr" rtl="0" eaLnBrk="0" fontAlgn="base" hangingPunct="0">
        <a:spcBef>
          <a:spcPct val="0"/>
        </a:spcBef>
        <a:spcAft>
          <a:spcPct val="0"/>
        </a:spcAft>
        <a:defRPr sz="4400" i="1">
          <a:solidFill>
            <a:schemeClr val="tx2"/>
          </a:solidFill>
          <a:latin typeface="+mj-lt"/>
          <a:ea typeface="+mj-ea"/>
          <a:cs typeface="+mj-cs"/>
        </a:defRPr>
      </a:lvl1pPr>
      <a:lvl2pPr algn="ctr" rtl="0" eaLnBrk="0" fontAlgn="base" hangingPunct="0">
        <a:spcBef>
          <a:spcPct val="0"/>
        </a:spcBef>
        <a:spcAft>
          <a:spcPct val="0"/>
        </a:spcAft>
        <a:defRPr sz="4400" i="1">
          <a:solidFill>
            <a:schemeClr val="tx2"/>
          </a:solidFill>
          <a:latin typeface="Times New Roman" pitchFamily="18" charset="0"/>
        </a:defRPr>
      </a:lvl2pPr>
      <a:lvl3pPr algn="ctr" rtl="0" eaLnBrk="0" fontAlgn="base" hangingPunct="0">
        <a:spcBef>
          <a:spcPct val="0"/>
        </a:spcBef>
        <a:spcAft>
          <a:spcPct val="0"/>
        </a:spcAft>
        <a:defRPr sz="4400" i="1">
          <a:solidFill>
            <a:schemeClr val="tx2"/>
          </a:solidFill>
          <a:latin typeface="Times New Roman" pitchFamily="18" charset="0"/>
        </a:defRPr>
      </a:lvl3pPr>
      <a:lvl4pPr algn="ctr" rtl="0" eaLnBrk="0" fontAlgn="base" hangingPunct="0">
        <a:spcBef>
          <a:spcPct val="0"/>
        </a:spcBef>
        <a:spcAft>
          <a:spcPct val="0"/>
        </a:spcAft>
        <a:defRPr sz="4400" i="1">
          <a:solidFill>
            <a:schemeClr val="tx2"/>
          </a:solidFill>
          <a:latin typeface="Times New Roman" pitchFamily="18" charset="0"/>
        </a:defRPr>
      </a:lvl4pPr>
      <a:lvl5pPr algn="ctr" rtl="0" eaLnBrk="0" fontAlgn="base" hangingPunct="0">
        <a:spcBef>
          <a:spcPct val="0"/>
        </a:spcBef>
        <a:spcAft>
          <a:spcPct val="0"/>
        </a:spcAft>
        <a:defRPr sz="4400" i="1">
          <a:solidFill>
            <a:schemeClr val="tx2"/>
          </a:solidFill>
          <a:latin typeface="Times New Roman" pitchFamily="18" charset="0"/>
        </a:defRPr>
      </a:lvl5pPr>
      <a:lvl6pPr marL="457200" algn="ctr" rtl="0" eaLnBrk="1" fontAlgn="base" hangingPunct="1">
        <a:spcBef>
          <a:spcPct val="0"/>
        </a:spcBef>
        <a:spcAft>
          <a:spcPct val="0"/>
        </a:spcAft>
        <a:defRPr sz="4400" i="1">
          <a:solidFill>
            <a:schemeClr val="tx2"/>
          </a:solidFill>
          <a:latin typeface="Times New Roman" pitchFamily="18" charset="0"/>
        </a:defRPr>
      </a:lvl6pPr>
      <a:lvl7pPr marL="914400" algn="ctr" rtl="0" eaLnBrk="1" fontAlgn="base" hangingPunct="1">
        <a:spcBef>
          <a:spcPct val="0"/>
        </a:spcBef>
        <a:spcAft>
          <a:spcPct val="0"/>
        </a:spcAft>
        <a:defRPr sz="4400" i="1">
          <a:solidFill>
            <a:schemeClr val="tx2"/>
          </a:solidFill>
          <a:latin typeface="Times New Roman" pitchFamily="18" charset="0"/>
        </a:defRPr>
      </a:lvl7pPr>
      <a:lvl8pPr marL="1371600" algn="ctr" rtl="0" eaLnBrk="1" fontAlgn="base" hangingPunct="1">
        <a:spcBef>
          <a:spcPct val="0"/>
        </a:spcBef>
        <a:spcAft>
          <a:spcPct val="0"/>
        </a:spcAft>
        <a:defRPr sz="4400" i="1">
          <a:solidFill>
            <a:schemeClr val="tx2"/>
          </a:solidFill>
          <a:latin typeface="Times New Roman" pitchFamily="18" charset="0"/>
        </a:defRPr>
      </a:lvl8pPr>
      <a:lvl9pPr marL="1828800" algn="ctr" rtl="0" eaLnBrk="1" fontAlgn="base" hangingPunct="1">
        <a:spcBef>
          <a:spcPct val="0"/>
        </a:spcBef>
        <a:spcAft>
          <a:spcPct val="0"/>
        </a:spcAft>
        <a:defRPr sz="4400" i="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folHlink"/>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fo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folHlink"/>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folHlink"/>
        </a:buClr>
        <a:buChar char="•"/>
        <a:defRPr sz="2000">
          <a:solidFill>
            <a:schemeClr val="tx1"/>
          </a:solidFill>
          <a:latin typeface="+mn-lt"/>
        </a:defRPr>
      </a:lvl5pPr>
      <a:lvl6pPr marL="2514600" indent="-228600" algn="l" rtl="0" eaLnBrk="1" fontAlgn="base" hangingPunct="1">
        <a:spcBef>
          <a:spcPct val="20000"/>
        </a:spcBef>
        <a:spcAft>
          <a:spcPct val="0"/>
        </a:spcAft>
        <a:buClr>
          <a:schemeClr val="folHlink"/>
        </a:buClr>
        <a:buChar char="•"/>
        <a:defRPr sz="2000">
          <a:solidFill>
            <a:schemeClr val="tx1"/>
          </a:solidFill>
          <a:latin typeface="+mn-lt"/>
        </a:defRPr>
      </a:lvl6pPr>
      <a:lvl7pPr marL="2971800" indent="-228600" algn="l" rtl="0" eaLnBrk="1" fontAlgn="base" hangingPunct="1">
        <a:spcBef>
          <a:spcPct val="20000"/>
        </a:spcBef>
        <a:spcAft>
          <a:spcPct val="0"/>
        </a:spcAft>
        <a:buClr>
          <a:schemeClr val="folHlink"/>
        </a:buClr>
        <a:buChar char="•"/>
        <a:defRPr sz="2000">
          <a:solidFill>
            <a:schemeClr val="tx1"/>
          </a:solidFill>
          <a:latin typeface="+mn-lt"/>
        </a:defRPr>
      </a:lvl7pPr>
      <a:lvl8pPr marL="3429000" indent="-228600" algn="l" rtl="0" eaLnBrk="1" fontAlgn="base" hangingPunct="1">
        <a:spcBef>
          <a:spcPct val="20000"/>
        </a:spcBef>
        <a:spcAft>
          <a:spcPct val="0"/>
        </a:spcAft>
        <a:buClr>
          <a:schemeClr val="folHlink"/>
        </a:buClr>
        <a:buChar char="•"/>
        <a:defRPr sz="2000">
          <a:solidFill>
            <a:schemeClr val="tx1"/>
          </a:solidFill>
          <a:latin typeface="+mn-lt"/>
        </a:defRPr>
      </a:lvl8pPr>
      <a:lvl9pPr marL="3886200" indent="-228600" algn="l" rtl="0" eaLnBrk="1" fontAlgn="base" hangingPunct="1">
        <a:spcBef>
          <a:spcPct val="20000"/>
        </a:spcBef>
        <a:spcAft>
          <a:spcPct val="0"/>
        </a:spcAft>
        <a:buClr>
          <a:schemeClr val="folHlink"/>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image" Target="../media/image6.png"/><Relationship Id="rId5" Type="http://schemas.openxmlformats.org/officeDocument/2006/relationships/diagramQuickStyle" Target="../diagrams/quickStyle1.xml"/><Relationship Id="rId10" Type="http://schemas.openxmlformats.org/officeDocument/2006/relationships/image" Target="../media/image9.jpeg"/><Relationship Id="rId4" Type="http://schemas.openxmlformats.org/officeDocument/2006/relationships/diagramLayout" Target="../diagrams/layout1.xml"/><Relationship Id="rId9" Type="http://schemas.openxmlformats.org/officeDocument/2006/relationships/image" Target="../media/image8.jpeg"/></Relationships>
</file>

<file path=ppt/slides/_rels/slide6.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image" Target="../media/image6.png"/><Relationship Id="rId4" Type="http://schemas.openxmlformats.org/officeDocument/2006/relationships/diagramLayout" Target="../diagrams/layout2.xml"/><Relationship Id="rId9"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Box 5"/>
          <p:cNvSpPr txBox="1">
            <a:spLocks noChangeArrowheads="1"/>
          </p:cNvSpPr>
          <p:nvPr/>
        </p:nvSpPr>
        <p:spPr bwMode="auto">
          <a:xfrm>
            <a:off x="1219200" y="6262687"/>
            <a:ext cx="7620000" cy="366713"/>
          </a:xfrm>
          <a:prstGeom prst="rect">
            <a:avLst/>
          </a:prstGeom>
          <a:noFill/>
          <a:ln w="9525">
            <a:noFill/>
            <a:miter lim="800000"/>
            <a:headEnd/>
            <a:tailEnd/>
          </a:ln>
        </p:spPr>
        <p:txBody>
          <a:bodyPr>
            <a:spAutoFit/>
          </a:bodyPr>
          <a:lstStyle/>
          <a:p>
            <a:pPr algn="ctr">
              <a:spcBef>
                <a:spcPct val="50000"/>
              </a:spcBef>
            </a:pPr>
            <a:r>
              <a:rPr lang="en-US" b="1" dirty="0">
                <a:solidFill>
                  <a:schemeClr val="tx2">
                    <a:lumMod val="50000"/>
                  </a:schemeClr>
                </a:solidFill>
              </a:rPr>
              <a:t>Madrid</a:t>
            </a:r>
            <a:r>
              <a:rPr lang="en-US" b="1" dirty="0" smtClean="0">
                <a:solidFill>
                  <a:schemeClr val="tx2">
                    <a:lumMod val="50000"/>
                  </a:schemeClr>
                </a:solidFill>
              </a:rPr>
              <a:t>, </a:t>
            </a:r>
            <a:r>
              <a:rPr lang="en-US" b="1" dirty="0">
                <a:solidFill>
                  <a:schemeClr val="tx2">
                    <a:lumMod val="50000"/>
                  </a:schemeClr>
                </a:solidFill>
              </a:rPr>
              <a:t>October 29</a:t>
            </a:r>
            <a:r>
              <a:rPr lang="en-US" b="1" baseline="30000" dirty="0">
                <a:solidFill>
                  <a:schemeClr val="tx2">
                    <a:lumMod val="50000"/>
                  </a:schemeClr>
                </a:solidFill>
              </a:rPr>
              <a:t> </a:t>
            </a:r>
            <a:r>
              <a:rPr lang="en-US" b="1" baseline="30000" dirty="0" smtClean="0">
                <a:solidFill>
                  <a:schemeClr val="tx2">
                    <a:lumMod val="50000"/>
                  </a:schemeClr>
                </a:solidFill>
              </a:rPr>
              <a:t>- </a:t>
            </a:r>
            <a:r>
              <a:rPr lang="en-US" b="1" dirty="0" smtClean="0">
                <a:solidFill>
                  <a:schemeClr val="tx2">
                    <a:lumMod val="50000"/>
                  </a:schemeClr>
                </a:solidFill>
              </a:rPr>
              <a:t>30, </a:t>
            </a:r>
            <a:r>
              <a:rPr lang="en-US" b="1" dirty="0" smtClean="0">
                <a:solidFill>
                  <a:schemeClr val="tx2">
                    <a:lumMod val="50000"/>
                  </a:schemeClr>
                </a:solidFill>
              </a:rPr>
              <a:t>2015</a:t>
            </a:r>
            <a:endParaRPr lang="en-US" b="1" dirty="0">
              <a:solidFill>
                <a:schemeClr val="tx2">
                  <a:lumMod val="50000"/>
                </a:schemeClr>
              </a:solidFill>
            </a:endParaRPr>
          </a:p>
        </p:txBody>
      </p:sp>
      <p:sp>
        <p:nvSpPr>
          <p:cNvPr id="5" name="TextBox 4"/>
          <p:cNvSpPr txBox="1"/>
          <p:nvPr/>
        </p:nvSpPr>
        <p:spPr>
          <a:xfrm>
            <a:off x="3200400" y="4548426"/>
            <a:ext cx="5638800" cy="769441"/>
          </a:xfrm>
          <a:prstGeom prst="rect">
            <a:avLst/>
          </a:prstGeom>
          <a:noFill/>
        </p:spPr>
        <p:txBody>
          <a:bodyPr wrap="square" rtlCol="0">
            <a:spAutoFit/>
          </a:bodyPr>
          <a:lstStyle/>
          <a:p>
            <a:pPr algn="r"/>
            <a:r>
              <a:rPr lang="en-US" sz="1600" b="1" dirty="0" smtClean="0"/>
              <a:t>NGUYEN An Trung</a:t>
            </a:r>
          </a:p>
          <a:p>
            <a:pPr algn="r"/>
            <a:r>
              <a:rPr lang="en-US" sz="1400" dirty="0" smtClean="0"/>
              <a:t> Vietnam Agency for Radiation and Nuclear Safety</a:t>
            </a:r>
          </a:p>
          <a:p>
            <a:pPr algn="r"/>
            <a:r>
              <a:rPr lang="en-US" sz="1400" i="1" dirty="0" smtClean="0"/>
              <a:t>(</a:t>
            </a:r>
            <a:r>
              <a:rPr lang="en-US" sz="1400" i="1" dirty="0" err="1" smtClean="0"/>
              <a:t>natrung@varans.vn</a:t>
            </a:r>
            <a:r>
              <a:rPr lang="en-US" sz="1400" i="1" dirty="0" smtClean="0"/>
              <a:t>, </a:t>
            </a:r>
            <a:r>
              <a:rPr lang="en-US" sz="1400" i="1" dirty="0" err="1" smtClean="0"/>
              <a:t>natrung@most.gov.vn</a:t>
            </a:r>
            <a:r>
              <a:rPr lang="en-US" sz="1400" i="1" dirty="0" smtClean="0"/>
              <a:t>)</a:t>
            </a:r>
            <a:endParaRPr lang="en-US" sz="1400" i="1" dirty="0"/>
          </a:p>
        </p:txBody>
      </p:sp>
      <p:sp>
        <p:nvSpPr>
          <p:cNvPr id="2" name="Rectangle 1"/>
          <p:cNvSpPr/>
          <p:nvPr/>
        </p:nvSpPr>
        <p:spPr>
          <a:xfrm>
            <a:off x="1295400" y="3207603"/>
            <a:ext cx="7620000" cy="830997"/>
          </a:xfrm>
          <a:prstGeom prst="rect">
            <a:avLst/>
          </a:prstGeom>
        </p:spPr>
        <p:txBody>
          <a:bodyPr wrap="square">
            <a:spAutoFit/>
          </a:bodyPr>
          <a:lstStyle/>
          <a:p>
            <a:r>
              <a:rPr lang="en-US" sz="2400" b="1" dirty="0"/>
              <a:t>Technical capacity building </a:t>
            </a:r>
            <a:r>
              <a:rPr lang="en-US" sz="2400" b="1" dirty="0" smtClean="0"/>
              <a:t>for </a:t>
            </a:r>
            <a:r>
              <a:rPr lang="en-US" sz="2400" b="1" dirty="0"/>
              <a:t>Safety </a:t>
            </a:r>
            <a:r>
              <a:rPr lang="en-US" sz="2400" b="1" dirty="0" smtClean="0"/>
              <a:t>Assessment</a:t>
            </a:r>
            <a:br>
              <a:rPr lang="en-US" sz="2400" b="1" dirty="0" smtClean="0"/>
            </a:br>
            <a:r>
              <a:rPr lang="en-US" sz="2400" b="1" dirty="0" smtClean="0"/>
              <a:t>for </a:t>
            </a:r>
            <a:r>
              <a:rPr lang="en-US" sz="2400" b="1" dirty="0"/>
              <a:t>the first Nuclear Power Program in Vietnam</a:t>
            </a:r>
            <a:endParaRPr lang="en-US" sz="2400" dirty="0"/>
          </a:p>
        </p:txBody>
      </p:sp>
      <p:sp>
        <p:nvSpPr>
          <p:cNvPr id="3" name="Rectangle 2"/>
          <p:cNvSpPr/>
          <p:nvPr/>
        </p:nvSpPr>
        <p:spPr>
          <a:xfrm>
            <a:off x="1905000" y="569893"/>
            <a:ext cx="6096000" cy="954107"/>
          </a:xfrm>
          <a:prstGeom prst="rect">
            <a:avLst/>
          </a:prstGeom>
        </p:spPr>
        <p:txBody>
          <a:bodyPr wrap="square">
            <a:spAutoFit/>
          </a:bodyPr>
          <a:lstStyle/>
          <a:p>
            <a:pPr algn="ctr"/>
            <a:r>
              <a:rPr lang="en-US" sz="2000" b="1" dirty="0" smtClean="0">
                <a:solidFill>
                  <a:srgbClr val="FF0000"/>
                </a:solidFill>
              </a:rPr>
              <a:t>Asia-Europe Meeting (ASEM) </a:t>
            </a:r>
            <a:r>
              <a:rPr lang="en-US" dirty="0" smtClean="0"/>
              <a:t/>
            </a:r>
            <a:br>
              <a:rPr lang="en-US" dirty="0" smtClean="0"/>
            </a:br>
            <a:r>
              <a:rPr lang="en-US" dirty="0" smtClean="0">
                <a:solidFill>
                  <a:schemeClr val="tx2">
                    <a:lumMod val="50000"/>
                  </a:schemeClr>
                </a:solidFill>
              </a:rPr>
              <a:t>4th </a:t>
            </a:r>
            <a:r>
              <a:rPr lang="en-US" dirty="0">
                <a:solidFill>
                  <a:schemeClr val="tx2">
                    <a:lumMod val="50000"/>
                  </a:schemeClr>
                </a:solidFill>
              </a:rPr>
              <a:t>Seminar on Nuclear Safety </a:t>
            </a:r>
            <a:r>
              <a:rPr lang="en-US" dirty="0" smtClean="0"/>
              <a:t/>
            </a:r>
            <a:br>
              <a:rPr lang="en-US" dirty="0" smtClean="0"/>
            </a:br>
            <a:r>
              <a:rPr lang="en-US" b="1" i="1" dirty="0" smtClean="0">
                <a:solidFill>
                  <a:schemeClr val="tx2">
                    <a:lumMod val="75000"/>
                  </a:schemeClr>
                </a:solidFill>
              </a:rPr>
              <a:t>“</a:t>
            </a:r>
            <a:r>
              <a:rPr lang="en-US" b="1" i="1" dirty="0">
                <a:solidFill>
                  <a:schemeClr val="tx2">
                    <a:lumMod val="75000"/>
                  </a:schemeClr>
                </a:solidFill>
              </a:rPr>
              <a:t>Knowledge Management to Enhance Nuclear Safety”</a:t>
            </a:r>
          </a:p>
        </p:txBody>
      </p:sp>
      <p:pic>
        <p:nvPicPr>
          <p:cNvPr id="1026" name="Picture 2" descr="http://www.eucentre.sg/wp-content/uploads/2014/05/asem_logo.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41838" y="0"/>
            <a:ext cx="1502161" cy="95136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962150" y="1557695"/>
            <a:ext cx="6134100" cy="830997"/>
          </a:xfrm>
          <a:prstGeom prst="rect">
            <a:avLst/>
          </a:prstGeom>
        </p:spPr>
        <p:txBody>
          <a:bodyPr wrap="square">
            <a:spAutoFit/>
          </a:bodyPr>
          <a:lstStyle/>
          <a:p>
            <a:pPr algn="ctr"/>
            <a:r>
              <a:rPr lang="en-US" sz="1600" b="1" dirty="0">
                <a:solidFill>
                  <a:schemeClr val="tx2">
                    <a:lumMod val="75000"/>
                  </a:schemeClr>
                </a:solidFill>
              </a:rPr>
              <a:t>Session 3: </a:t>
            </a:r>
            <a:r>
              <a:rPr lang="en-US" sz="1600" b="1" dirty="0" smtClean="0">
                <a:solidFill>
                  <a:schemeClr val="tx2">
                    <a:lumMod val="75000"/>
                  </a:schemeClr>
                </a:solidFill>
              </a:rPr>
              <a:t/>
            </a:r>
            <a:br>
              <a:rPr lang="en-US" sz="1600" b="1" dirty="0" smtClean="0">
                <a:solidFill>
                  <a:schemeClr val="tx2">
                    <a:lumMod val="75000"/>
                  </a:schemeClr>
                </a:solidFill>
              </a:rPr>
            </a:br>
            <a:r>
              <a:rPr lang="en-US" sz="1600" b="1" dirty="0" smtClean="0">
                <a:solidFill>
                  <a:schemeClr val="tx2">
                    <a:lumMod val="75000"/>
                  </a:schemeClr>
                </a:solidFill>
              </a:rPr>
              <a:t>Nuclear </a:t>
            </a:r>
            <a:r>
              <a:rPr lang="en-US" sz="1600" b="1" dirty="0">
                <a:solidFill>
                  <a:schemeClr val="tx2">
                    <a:lumMod val="75000"/>
                  </a:schemeClr>
                </a:solidFill>
              </a:rPr>
              <a:t>Safety Knowledge Management in Education, Training and Human Resources Development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2"/>
          <p:cNvSpPr>
            <a:spLocks noGrp="1"/>
          </p:cNvSpPr>
          <p:nvPr>
            <p:ph idx="4294967295"/>
          </p:nvPr>
        </p:nvSpPr>
        <p:spPr>
          <a:xfrm>
            <a:off x="1066800" y="1447800"/>
            <a:ext cx="8077200" cy="5410200"/>
          </a:xfrm>
        </p:spPr>
        <p:txBody>
          <a:bodyPr/>
          <a:lstStyle/>
          <a:p>
            <a:pPr marL="531813" indent="-531813" algn="just" eaLnBrk="1" hangingPunct="1">
              <a:spcBef>
                <a:spcPts val="0"/>
              </a:spcBef>
              <a:spcAft>
                <a:spcPts val="1200"/>
              </a:spcAft>
              <a:buFont typeface="Wingdings" charset="2"/>
              <a:buChar char="q"/>
              <a:tabLst>
                <a:tab pos="531813" algn="l"/>
              </a:tabLst>
              <a:defRPr/>
            </a:pPr>
            <a:r>
              <a:rPr lang="en-US" sz="2000" b="1" dirty="0" smtClean="0">
                <a:solidFill>
                  <a:srgbClr val="003399"/>
                </a:solidFill>
              </a:rPr>
              <a:t>Human Resources and funding</a:t>
            </a:r>
            <a:r>
              <a:rPr lang="en-US" sz="2000" dirty="0" smtClean="0">
                <a:solidFill>
                  <a:srgbClr val="003399"/>
                </a:solidFill>
              </a:rPr>
              <a:t>, </a:t>
            </a:r>
            <a:r>
              <a:rPr lang="en-US" sz="2000" spc="-20" dirty="0" smtClean="0"/>
              <a:t>need a sufficient number of people with the necessary skills and expertise to carry out the work, and adequate funding is available; </a:t>
            </a:r>
          </a:p>
          <a:p>
            <a:pPr marL="531813" indent="-531813" algn="just" eaLnBrk="1" hangingPunct="1">
              <a:spcBef>
                <a:spcPts val="0"/>
              </a:spcBef>
              <a:spcAft>
                <a:spcPts val="1200"/>
              </a:spcAft>
              <a:buFont typeface="Wingdings" charset="2"/>
              <a:buChar char="q"/>
              <a:tabLst>
                <a:tab pos="531813" algn="l"/>
              </a:tabLst>
              <a:defRPr/>
            </a:pPr>
            <a:r>
              <a:rPr lang="en-US" sz="2000" b="1" dirty="0">
                <a:solidFill>
                  <a:srgbClr val="003399"/>
                </a:solidFill>
              </a:rPr>
              <a:t>Technical knowledge </a:t>
            </a:r>
            <a:r>
              <a:rPr lang="en-US" sz="2000" spc="-20" dirty="0"/>
              <a:t>relating to the location, design, construction, commissioning, operation, decommissioning and dismantling of the facility or activity, as relevant, is available, together with any other evidence that is required to support the safety assessment; </a:t>
            </a:r>
            <a:endParaRPr lang="en-US" sz="2000" spc="-20" dirty="0" smtClean="0"/>
          </a:p>
          <a:p>
            <a:pPr marL="531813" indent="-531813" algn="just" eaLnBrk="1" hangingPunct="1">
              <a:spcBef>
                <a:spcPts val="0"/>
              </a:spcBef>
              <a:spcAft>
                <a:spcPts val="1200"/>
              </a:spcAft>
              <a:buFont typeface="Wingdings" charset="2"/>
              <a:buChar char="q"/>
              <a:tabLst>
                <a:tab pos="531813" algn="l"/>
              </a:tabLst>
              <a:defRPr/>
            </a:pPr>
            <a:r>
              <a:rPr lang="en-US" sz="2000" b="1" dirty="0">
                <a:solidFill>
                  <a:srgbClr val="003399"/>
                </a:solidFill>
              </a:rPr>
              <a:t>Legal </a:t>
            </a:r>
            <a:r>
              <a:rPr lang="en-US" sz="2000" b="1" dirty="0" smtClean="0">
                <a:solidFill>
                  <a:srgbClr val="003399"/>
                </a:solidFill>
              </a:rPr>
              <a:t>framework </a:t>
            </a:r>
            <a:r>
              <a:rPr lang="en-US" sz="2000" spc="-20" dirty="0" smtClean="0"/>
              <a:t>is adequate for ensuring safety;</a:t>
            </a:r>
          </a:p>
          <a:p>
            <a:pPr marL="531813" indent="-531813" algn="just" eaLnBrk="1" hangingPunct="1">
              <a:spcBef>
                <a:spcPts val="0"/>
              </a:spcBef>
              <a:spcAft>
                <a:spcPts val="1200"/>
              </a:spcAft>
              <a:buFont typeface="Wingdings" charset="2"/>
              <a:buChar char="q"/>
              <a:tabLst>
                <a:tab pos="531813" algn="l"/>
              </a:tabLst>
              <a:defRPr/>
            </a:pPr>
            <a:r>
              <a:rPr lang="en-US" sz="2000" b="1" dirty="0">
                <a:solidFill>
                  <a:srgbClr val="003399"/>
                </a:solidFill>
              </a:rPr>
              <a:t>The safety criteria </a:t>
            </a:r>
            <a:r>
              <a:rPr lang="en-US" sz="2000" spc="-20" dirty="0"/>
              <a:t>for judging whether the safety of the facility or activity is adequate. This could include applicable industrial safety standards and associated criteria. </a:t>
            </a:r>
            <a:endParaRPr lang="en-US" sz="2000" spc="-20" dirty="0" smtClean="0"/>
          </a:p>
          <a:p>
            <a:pPr marL="531813" indent="-531813" algn="just" eaLnBrk="1" hangingPunct="1">
              <a:spcBef>
                <a:spcPts val="0"/>
              </a:spcBef>
              <a:spcAft>
                <a:spcPts val="1200"/>
              </a:spcAft>
              <a:buFont typeface="Wingdings" charset="2"/>
              <a:buChar char="q"/>
              <a:tabLst>
                <a:tab pos="531813" algn="l"/>
              </a:tabLst>
              <a:defRPr/>
            </a:pPr>
            <a:r>
              <a:rPr lang="en-US" sz="2000" b="1" dirty="0" smtClean="0">
                <a:solidFill>
                  <a:srgbClr val="003399"/>
                </a:solidFill>
              </a:rPr>
              <a:t>The </a:t>
            </a:r>
            <a:r>
              <a:rPr lang="en-US" sz="2000" b="1" dirty="0">
                <a:solidFill>
                  <a:srgbClr val="003399"/>
                </a:solidFill>
              </a:rPr>
              <a:t>necessary tools </a:t>
            </a:r>
            <a:r>
              <a:rPr lang="en-US" sz="2000" spc="-20" dirty="0" smtClean="0"/>
              <a:t>for carrying out the safety assessment are available, including the necessary computer codes for carrying out the safety analysis; </a:t>
            </a:r>
          </a:p>
        </p:txBody>
      </p:sp>
      <p:sp>
        <p:nvSpPr>
          <p:cNvPr id="5" name="Rectangle 4"/>
          <p:cNvSpPr/>
          <p:nvPr/>
        </p:nvSpPr>
        <p:spPr bwMode="auto">
          <a:xfrm>
            <a:off x="1143000" y="1143000"/>
            <a:ext cx="8001000" cy="76200"/>
          </a:xfrm>
          <a:prstGeom prst="rect">
            <a:avLst/>
          </a:prstGeom>
          <a:gradFill flip="none" rotWithShape="1">
            <a:gsLst>
              <a:gs pos="0">
                <a:srgbClr val="C00000"/>
              </a:gs>
              <a:gs pos="39999">
                <a:srgbClr val="0A128C"/>
              </a:gs>
              <a:gs pos="70000">
                <a:srgbClr val="181CC7"/>
              </a:gs>
              <a:gs pos="88000">
                <a:srgbClr val="7005D4"/>
              </a:gs>
              <a:gs pos="100000">
                <a:srgbClr val="8C3D91"/>
              </a:gs>
            </a:gsLst>
            <a:lin ang="0" scaled="1"/>
            <a:tileRect/>
          </a:gradFill>
          <a:ln w="9525" cap="flat" cmpd="sng" algn="ctr">
            <a:noFill/>
            <a:prstDash val="solid"/>
            <a:round/>
            <a:headEnd type="none" w="med" len="med"/>
            <a:tailEnd type="none" w="med" len="med"/>
          </a:ln>
          <a:effectLst/>
          <a:scene3d>
            <a:camera prst="orthographicFront"/>
            <a:lightRig rig="sunrise" dir="t"/>
          </a:scene3d>
          <a:sp3d extrusionH="76200" contourW="12700" prstMaterial="dkEdge">
            <a:extrusionClr>
              <a:srgbClr val="002060"/>
            </a:extrusionClr>
            <a:contourClr>
              <a:schemeClr val="bg2"/>
            </a:contourClr>
          </a:sp3d>
        </p:spPr>
        <p:txBody>
          <a:bodyPr/>
          <a:lstStyle/>
          <a:p>
            <a:pPr eaLnBrk="0" hangingPunct="0">
              <a:defRPr/>
            </a:pPr>
            <a:endParaRPr lang="en-US">
              <a:latin typeface="Times New Roman" pitchFamily="18" charset="0"/>
              <a:cs typeface="+mn-cs"/>
            </a:endParaRPr>
          </a:p>
        </p:txBody>
      </p:sp>
      <p:sp>
        <p:nvSpPr>
          <p:cNvPr id="26665" name="Text Box 35"/>
          <p:cNvSpPr txBox="1">
            <a:spLocks noChangeArrowheads="1"/>
          </p:cNvSpPr>
          <p:nvPr/>
        </p:nvSpPr>
        <p:spPr bwMode="auto">
          <a:xfrm>
            <a:off x="1066800" y="33338"/>
            <a:ext cx="8077200" cy="1143000"/>
          </a:xfrm>
          <a:prstGeom prst="rect">
            <a:avLst/>
          </a:prstGeom>
          <a:noFill/>
          <a:ln w="9525" algn="ctr">
            <a:noFill/>
            <a:miter lim="800000"/>
            <a:headEnd/>
            <a:tailEnd/>
          </a:ln>
        </p:spPr>
        <p:txBody>
          <a:bodyPr lIns="92075" tIns="46038" rIns="92075" bIns="46038" anchor="ctr"/>
          <a:lstStyle/>
          <a:p>
            <a:r>
              <a:rPr lang="en-US" sz="2600" b="1" dirty="0">
                <a:solidFill>
                  <a:srgbClr val="0066CC"/>
                </a:solidFill>
              </a:rPr>
              <a:t>Preparation for the safety assessment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3"/>
          <p:cNvSpPr txBox="1">
            <a:spLocks noChangeArrowheads="1"/>
          </p:cNvSpPr>
          <p:nvPr/>
        </p:nvSpPr>
        <p:spPr bwMode="auto">
          <a:xfrm>
            <a:off x="1104900" y="1286962"/>
            <a:ext cx="8039100" cy="5494838"/>
          </a:xfrm>
          <a:prstGeom prst="rect">
            <a:avLst/>
          </a:prstGeom>
          <a:noFill/>
          <a:ln w="9525">
            <a:noFill/>
            <a:miter lim="800000"/>
            <a:headEnd/>
            <a:tailEnd/>
          </a:ln>
        </p:spPr>
        <p:txBody>
          <a:bodyPr wrap="square">
            <a:spAutoFit/>
          </a:bodyPr>
          <a:lstStyle/>
          <a:p>
            <a:pPr>
              <a:lnSpc>
                <a:spcPct val="85000"/>
              </a:lnSpc>
              <a:buClr>
                <a:srgbClr val="080808"/>
              </a:buClr>
              <a:defRPr/>
            </a:pPr>
            <a:r>
              <a:rPr lang="en-US" sz="2200" b="1" kern="0" dirty="0" smtClean="0">
                <a:solidFill>
                  <a:srgbClr val="003399"/>
                </a:solidFill>
                <a:latin typeface="+mn-lt"/>
                <a:cs typeface="+mn-cs"/>
              </a:rPr>
              <a:t>Existing Technical Human Resource for safety assessment (</a:t>
            </a:r>
            <a:r>
              <a:rPr lang="en-US" sz="2200" b="1" kern="0" dirty="0" err="1" smtClean="0">
                <a:solidFill>
                  <a:srgbClr val="003399"/>
                </a:solidFill>
                <a:latin typeface="+mn-lt"/>
                <a:cs typeface="+mn-cs"/>
              </a:rPr>
              <a:t>TSC</a:t>
            </a:r>
            <a:r>
              <a:rPr lang="en-US" sz="2200" b="1" kern="0" dirty="0" smtClean="0">
                <a:solidFill>
                  <a:srgbClr val="003399"/>
                </a:solidFill>
                <a:latin typeface="+mn-lt"/>
                <a:cs typeface="+mn-cs"/>
              </a:rPr>
              <a:t>)</a:t>
            </a:r>
          </a:p>
          <a:p>
            <a:pPr>
              <a:lnSpc>
                <a:spcPct val="85000"/>
              </a:lnSpc>
              <a:buClr>
                <a:srgbClr val="080808"/>
              </a:buClr>
              <a:defRPr/>
            </a:pPr>
            <a:endParaRPr lang="en-US" sz="2000" b="1" kern="0" dirty="0">
              <a:solidFill>
                <a:srgbClr val="0066FF"/>
              </a:solidFill>
              <a:latin typeface="+mn-lt"/>
              <a:cs typeface="+mn-cs"/>
            </a:endParaRPr>
          </a:p>
          <a:p>
            <a:pPr marL="458788" indent="-393700">
              <a:spcBef>
                <a:spcPts val="400"/>
              </a:spcBef>
              <a:spcAft>
                <a:spcPts val="400"/>
              </a:spcAft>
              <a:buClr>
                <a:srgbClr val="080808"/>
              </a:buClr>
              <a:buFont typeface="Wingdings" pitchFamily="2" charset="2"/>
              <a:buChar char="§"/>
              <a:defRPr/>
            </a:pPr>
            <a:r>
              <a:rPr lang="en-US" sz="2000" b="1" dirty="0" smtClean="0">
                <a:ea typeface="굴림" pitchFamily="34" charset="-127"/>
                <a:cs typeface="Times New Roman" pitchFamily="18" charset="0"/>
              </a:rPr>
              <a:t>Having 35 technical staff</a:t>
            </a:r>
            <a:r>
              <a:rPr lang="en-US" sz="2000" dirty="0" smtClean="0">
                <a:ea typeface="굴림" pitchFamily="34" charset="-127"/>
                <a:cs typeface="Times New Roman" pitchFamily="18" charset="0"/>
              </a:rPr>
              <a:t>  with various disciplines to provide technical support for regulatory activities in nuclear safety: </a:t>
            </a:r>
          </a:p>
          <a:p>
            <a:pPr marL="915988" lvl="1" indent="-393700">
              <a:spcBef>
                <a:spcPts val="400"/>
              </a:spcBef>
              <a:spcAft>
                <a:spcPts val="400"/>
              </a:spcAft>
              <a:buClr>
                <a:srgbClr val="080808"/>
              </a:buClr>
              <a:buFont typeface="Wingdings" pitchFamily="2" charset="2"/>
              <a:buChar char="§"/>
              <a:defRPr/>
            </a:pPr>
            <a:r>
              <a:rPr lang="en-US" sz="2000" dirty="0" smtClean="0"/>
              <a:t>Nuclear Engineering: </a:t>
            </a:r>
            <a:r>
              <a:rPr lang="en-US" sz="2000" dirty="0"/>
              <a:t>01 </a:t>
            </a:r>
            <a:r>
              <a:rPr lang="en-US" sz="2000" dirty="0" smtClean="0"/>
              <a:t>Doctor, </a:t>
            </a:r>
            <a:r>
              <a:rPr lang="en-US" sz="2000" dirty="0"/>
              <a:t>08 Masters, </a:t>
            </a:r>
            <a:r>
              <a:rPr lang="en-US" sz="2000" dirty="0" smtClean="0"/>
              <a:t>02 </a:t>
            </a:r>
            <a:r>
              <a:rPr lang="en-US" sz="2000" dirty="0"/>
              <a:t>Engineers</a:t>
            </a:r>
            <a:endParaRPr lang="en-US" sz="2000" dirty="0" smtClean="0">
              <a:ea typeface="굴림" pitchFamily="34" charset="-127"/>
              <a:cs typeface="Times New Roman" pitchFamily="18" charset="0"/>
            </a:endParaRPr>
          </a:p>
          <a:p>
            <a:pPr marL="915988" lvl="1" indent="-393700">
              <a:spcBef>
                <a:spcPts val="400"/>
              </a:spcBef>
              <a:spcAft>
                <a:spcPts val="400"/>
              </a:spcAft>
              <a:buClr>
                <a:srgbClr val="080808"/>
              </a:buClr>
              <a:buFont typeface="Wingdings" pitchFamily="2" charset="2"/>
              <a:buChar char="§"/>
              <a:defRPr/>
            </a:pPr>
            <a:r>
              <a:rPr lang="en-US" sz="2000" dirty="0" smtClean="0"/>
              <a:t>Nuclear Physic: 02 Doctor, 04 Masters, 09 Engineers and Bachelors</a:t>
            </a:r>
            <a:endParaRPr lang="en-US" sz="2000" dirty="0" smtClean="0">
              <a:ea typeface="굴림" pitchFamily="34" charset="-127"/>
              <a:cs typeface="Times New Roman" pitchFamily="18" charset="0"/>
            </a:endParaRPr>
          </a:p>
          <a:p>
            <a:pPr marL="915988" lvl="1" indent="-393700">
              <a:spcBef>
                <a:spcPts val="400"/>
              </a:spcBef>
              <a:spcAft>
                <a:spcPts val="400"/>
              </a:spcAft>
              <a:buClr>
                <a:srgbClr val="080808"/>
              </a:buClr>
              <a:buFont typeface="Wingdings" pitchFamily="2" charset="2"/>
              <a:buChar char="§"/>
              <a:defRPr/>
            </a:pPr>
            <a:r>
              <a:rPr lang="en-US" sz="2000" dirty="0" smtClean="0"/>
              <a:t>Material Technology: 04 Masters, 01 bachelor</a:t>
            </a:r>
            <a:endParaRPr lang="en-US" sz="2000" dirty="0" smtClean="0">
              <a:ea typeface="굴림" pitchFamily="34" charset="-127"/>
              <a:cs typeface="Times New Roman" pitchFamily="18" charset="0"/>
            </a:endParaRPr>
          </a:p>
          <a:p>
            <a:pPr marL="915988" lvl="1" indent="-393700">
              <a:spcBef>
                <a:spcPts val="400"/>
              </a:spcBef>
              <a:spcAft>
                <a:spcPts val="400"/>
              </a:spcAft>
              <a:buClr>
                <a:srgbClr val="080808"/>
              </a:buClr>
              <a:buFont typeface="Wingdings" pitchFamily="2" charset="2"/>
              <a:buChar char="§"/>
              <a:defRPr/>
            </a:pPr>
            <a:r>
              <a:rPr lang="en-US" sz="2000" dirty="0" smtClean="0"/>
              <a:t>Automatic Control: 01 Engineer</a:t>
            </a:r>
            <a:endParaRPr lang="en-US" sz="2000" dirty="0" smtClean="0">
              <a:ea typeface="굴림" pitchFamily="34" charset="-127"/>
              <a:cs typeface="Times New Roman" pitchFamily="18" charset="0"/>
            </a:endParaRPr>
          </a:p>
          <a:p>
            <a:pPr marL="915988" lvl="1" indent="-393700">
              <a:spcBef>
                <a:spcPts val="400"/>
              </a:spcBef>
              <a:spcAft>
                <a:spcPts val="400"/>
              </a:spcAft>
              <a:buClr>
                <a:srgbClr val="080808"/>
              </a:buClr>
              <a:buFont typeface="Wingdings" pitchFamily="2" charset="2"/>
              <a:buChar char="§"/>
              <a:defRPr/>
            </a:pPr>
            <a:r>
              <a:rPr lang="en-US" sz="2000" dirty="0" smtClean="0">
                <a:ea typeface="굴림" pitchFamily="34" charset="-127"/>
                <a:cs typeface="Times New Roman" pitchFamily="18" charset="0"/>
              </a:rPr>
              <a:t>Seismic &amp; earthquake </a:t>
            </a:r>
            <a:r>
              <a:rPr lang="en-US" sz="2000" dirty="0" smtClean="0"/>
              <a:t>: 01 Bachelor</a:t>
            </a:r>
            <a:r>
              <a:rPr lang="en-US" sz="2000" dirty="0" smtClean="0">
                <a:ea typeface="굴림" pitchFamily="34" charset="-127"/>
                <a:cs typeface="Times New Roman" pitchFamily="18" charset="0"/>
              </a:rPr>
              <a:t> </a:t>
            </a:r>
          </a:p>
          <a:p>
            <a:pPr marL="915988" lvl="1" indent="-393700">
              <a:spcBef>
                <a:spcPts val="400"/>
              </a:spcBef>
              <a:spcAft>
                <a:spcPts val="400"/>
              </a:spcAft>
              <a:buClr>
                <a:srgbClr val="080808"/>
              </a:buClr>
              <a:buFont typeface="Wingdings" pitchFamily="2" charset="2"/>
              <a:buChar char="§"/>
              <a:defRPr/>
            </a:pPr>
            <a:r>
              <a:rPr lang="en-US" sz="2000" dirty="0" smtClean="0">
                <a:ea typeface="굴림" pitchFamily="34" charset="-127"/>
                <a:cs typeface="Times New Roman" pitchFamily="18" charset="0"/>
              </a:rPr>
              <a:t>Environmental </a:t>
            </a:r>
            <a:r>
              <a:rPr lang="en-US" sz="2000" dirty="0">
                <a:ea typeface="굴림" pitchFamily="34" charset="-127"/>
                <a:cs typeface="Times New Roman" pitchFamily="18" charset="0"/>
              </a:rPr>
              <a:t>Technology: </a:t>
            </a:r>
            <a:r>
              <a:rPr lang="en-US" sz="2000" dirty="0" smtClean="0">
                <a:ea typeface="굴림" pitchFamily="34" charset="-127"/>
                <a:cs typeface="Times New Roman" pitchFamily="18" charset="0"/>
              </a:rPr>
              <a:t>01 </a:t>
            </a:r>
            <a:r>
              <a:rPr lang="en-US" sz="2000" dirty="0">
                <a:ea typeface="굴림" pitchFamily="34" charset="-127"/>
                <a:cs typeface="Times New Roman" pitchFamily="18" charset="0"/>
              </a:rPr>
              <a:t>Engineer;</a:t>
            </a:r>
          </a:p>
          <a:p>
            <a:pPr marL="915988" lvl="1" indent="-393700">
              <a:spcBef>
                <a:spcPts val="400"/>
              </a:spcBef>
              <a:spcAft>
                <a:spcPts val="400"/>
              </a:spcAft>
              <a:buClr>
                <a:srgbClr val="080808"/>
              </a:buClr>
              <a:buFont typeface="Wingdings" pitchFamily="2" charset="2"/>
              <a:buChar char="§"/>
              <a:defRPr/>
            </a:pPr>
            <a:r>
              <a:rPr lang="en-US" sz="2000" dirty="0" smtClean="0">
                <a:ea typeface="굴림" pitchFamily="34" charset="-127"/>
                <a:cs typeface="Times New Roman" pitchFamily="18" charset="0"/>
              </a:rPr>
              <a:t>Radioactive </a:t>
            </a:r>
            <a:r>
              <a:rPr lang="en-US" sz="2000" dirty="0">
                <a:ea typeface="굴림" pitchFamily="34" charset="-127"/>
                <a:cs typeface="Times New Roman" pitchFamily="18" charset="0"/>
              </a:rPr>
              <a:t>Chemistry: </a:t>
            </a:r>
            <a:r>
              <a:rPr lang="en-US" sz="2000" dirty="0" smtClean="0">
                <a:ea typeface="굴림" pitchFamily="34" charset="-127"/>
                <a:cs typeface="Times New Roman" pitchFamily="18" charset="0"/>
              </a:rPr>
              <a:t>01 </a:t>
            </a:r>
            <a:r>
              <a:rPr lang="en-US" sz="2000" dirty="0">
                <a:ea typeface="굴림" pitchFamily="34" charset="-127"/>
                <a:cs typeface="Times New Roman" pitchFamily="18" charset="0"/>
              </a:rPr>
              <a:t>Bachelor  </a:t>
            </a:r>
          </a:p>
          <a:p>
            <a:pPr marL="458788" indent="-393700">
              <a:spcBef>
                <a:spcPts val="400"/>
              </a:spcBef>
              <a:spcAft>
                <a:spcPts val="400"/>
              </a:spcAft>
              <a:buClr>
                <a:srgbClr val="080808"/>
              </a:buClr>
              <a:buFont typeface="Wingdings" pitchFamily="2" charset="2"/>
              <a:buChar char="§"/>
              <a:defRPr/>
            </a:pPr>
            <a:r>
              <a:rPr lang="en-US" sz="2000" dirty="0" smtClean="0">
                <a:ea typeface="굴림" pitchFamily="34" charset="-127"/>
                <a:cs typeface="Times New Roman" pitchFamily="18" charset="0"/>
              </a:rPr>
              <a:t>Lack of: mechanic engineering, chemical engineering, electrical system engineering, civil engineering etc.,</a:t>
            </a:r>
            <a:endParaRPr lang="en-US" sz="2000" dirty="0">
              <a:ea typeface="굴림" pitchFamily="34" charset="-127"/>
              <a:cs typeface="Times New Roman" pitchFamily="18" charset="0"/>
            </a:endParaRPr>
          </a:p>
        </p:txBody>
      </p:sp>
      <p:sp>
        <p:nvSpPr>
          <p:cNvPr id="8" name="Rectangle 7"/>
          <p:cNvSpPr/>
          <p:nvPr/>
        </p:nvSpPr>
        <p:spPr bwMode="auto">
          <a:xfrm>
            <a:off x="1143000" y="1093787"/>
            <a:ext cx="8001000" cy="76201"/>
          </a:xfrm>
          <a:prstGeom prst="rect">
            <a:avLst/>
          </a:prstGeom>
          <a:gradFill flip="none" rotWithShape="1">
            <a:gsLst>
              <a:gs pos="0">
                <a:srgbClr val="C00000"/>
              </a:gs>
              <a:gs pos="39999">
                <a:srgbClr val="0A128C"/>
              </a:gs>
              <a:gs pos="70000">
                <a:srgbClr val="181CC7"/>
              </a:gs>
              <a:gs pos="88000">
                <a:srgbClr val="7005D4"/>
              </a:gs>
              <a:gs pos="100000">
                <a:srgbClr val="8C3D91"/>
              </a:gs>
            </a:gsLst>
            <a:lin ang="0" scaled="1"/>
            <a:tileRect/>
          </a:gradFill>
          <a:ln w="9525" cap="flat" cmpd="sng" algn="ctr">
            <a:noFill/>
            <a:prstDash val="solid"/>
            <a:round/>
            <a:headEnd type="none" w="med" len="med"/>
            <a:tailEnd type="none" w="med" len="med"/>
          </a:ln>
          <a:effectLst/>
          <a:scene3d>
            <a:camera prst="orthographicFront"/>
            <a:lightRig rig="sunrise" dir="t"/>
          </a:scene3d>
          <a:sp3d extrusionH="76200" contourW="12700" prstMaterial="dkEdge">
            <a:extrusionClr>
              <a:srgbClr val="002060"/>
            </a:extrusionClr>
            <a:contourClr>
              <a:schemeClr val="bg2"/>
            </a:contourClr>
          </a:sp3d>
        </p:spPr>
        <p:txBody>
          <a:bodyPr/>
          <a:lstStyle/>
          <a:p>
            <a:pPr eaLnBrk="0" hangingPunct="0">
              <a:defRPr/>
            </a:pPr>
            <a:endParaRPr lang="en-US">
              <a:latin typeface="Times New Roman" pitchFamily="18" charset="0"/>
              <a:cs typeface="+mn-cs"/>
            </a:endParaRPr>
          </a:p>
        </p:txBody>
      </p:sp>
      <p:sp>
        <p:nvSpPr>
          <p:cNvPr id="48132" name="Text Box 5"/>
          <p:cNvSpPr txBox="1">
            <a:spLocks noChangeArrowheads="1"/>
          </p:cNvSpPr>
          <p:nvPr/>
        </p:nvSpPr>
        <p:spPr bwMode="auto">
          <a:xfrm>
            <a:off x="1066800" y="33338"/>
            <a:ext cx="8077200" cy="1143000"/>
          </a:xfrm>
          <a:prstGeom prst="rect">
            <a:avLst/>
          </a:prstGeom>
          <a:noFill/>
          <a:ln w="9525" algn="ctr">
            <a:noFill/>
            <a:miter lim="800000"/>
            <a:headEnd/>
            <a:tailEnd/>
          </a:ln>
        </p:spPr>
        <p:txBody>
          <a:bodyPr lIns="92075" tIns="46038" rIns="92075" bIns="46038" anchor="ctr"/>
          <a:lstStyle/>
          <a:p>
            <a:pPr lvl="0"/>
            <a:r>
              <a:rPr lang="en-US" sz="2600" b="1" dirty="0" smtClean="0">
                <a:solidFill>
                  <a:srgbClr val="0070C0"/>
                </a:solidFill>
              </a:rPr>
              <a:t>Human </a:t>
            </a:r>
            <a:r>
              <a:rPr lang="en-US" sz="2600" b="1" dirty="0" smtClean="0">
                <a:solidFill>
                  <a:srgbClr val="0070C0"/>
                </a:solidFill>
              </a:rPr>
              <a:t>Resource</a:t>
            </a:r>
            <a:endParaRPr lang="en-US" sz="2600" b="1" dirty="0" smtClean="0">
              <a:solidFill>
                <a:srgbClr val="0070C0"/>
              </a:solidFill>
            </a:endParaRPr>
          </a:p>
        </p:txBody>
      </p:sp>
    </p:spTree>
    <p:extLst>
      <p:ext uri="{BB962C8B-B14F-4D97-AF65-F5344CB8AC3E}">
        <p14:creationId xmlns:p14="http://schemas.microsoft.com/office/powerpoint/2010/main" val="155917013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3"/>
          <p:cNvSpPr txBox="1">
            <a:spLocks noChangeArrowheads="1"/>
          </p:cNvSpPr>
          <p:nvPr/>
        </p:nvSpPr>
        <p:spPr bwMode="auto">
          <a:xfrm>
            <a:off x="1104900" y="1295400"/>
            <a:ext cx="8039100" cy="2355004"/>
          </a:xfrm>
          <a:prstGeom prst="rect">
            <a:avLst/>
          </a:prstGeom>
          <a:noFill/>
          <a:ln w="9525">
            <a:noFill/>
            <a:miter lim="800000"/>
            <a:headEnd/>
            <a:tailEnd/>
          </a:ln>
        </p:spPr>
        <p:txBody>
          <a:bodyPr wrap="square">
            <a:spAutoFit/>
          </a:bodyPr>
          <a:lstStyle/>
          <a:p>
            <a:pPr>
              <a:lnSpc>
                <a:spcPct val="85000"/>
              </a:lnSpc>
              <a:spcAft>
                <a:spcPts val="600"/>
              </a:spcAft>
              <a:buClr>
                <a:srgbClr val="080808"/>
              </a:buClr>
              <a:defRPr/>
            </a:pPr>
            <a:r>
              <a:rPr lang="en-US" sz="2200" b="1" kern="0" dirty="0" smtClean="0">
                <a:solidFill>
                  <a:srgbClr val="003399"/>
                </a:solidFill>
              </a:rPr>
              <a:t>Challenges on employee </a:t>
            </a:r>
            <a:r>
              <a:rPr lang="en-US" sz="2200" b="1" kern="0" dirty="0" smtClean="0">
                <a:solidFill>
                  <a:srgbClr val="003399"/>
                </a:solidFill>
              </a:rPr>
              <a:t>recruitment</a:t>
            </a:r>
            <a:endParaRPr lang="en-US" sz="2000" b="1" kern="0" dirty="0">
              <a:solidFill>
                <a:srgbClr val="0066FF"/>
              </a:solidFill>
              <a:latin typeface="+mn-lt"/>
              <a:cs typeface="+mn-cs"/>
            </a:endParaRPr>
          </a:p>
          <a:p>
            <a:pPr marL="458788" indent="-393700">
              <a:spcBef>
                <a:spcPts val="400"/>
              </a:spcBef>
              <a:spcAft>
                <a:spcPts val="400"/>
              </a:spcAft>
              <a:buClr>
                <a:srgbClr val="080808"/>
              </a:buClr>
              <a:buFont typeface="Wingdings" pitchFamily="2" charset="2"/>
              <a:buChar char="§"/>
              <a:defRPr/>
            </a:pPr>
            <a:r>
              <a:rPr lang="en-US" sz="2000" dirty="0" smtClean="0">
                <a:ea typeface="굴림" pitchFamily="34" charset="-127"/>
                <a:cs typeface="Times New Roman" pitchFamily="18" charset="0"/>
              </a:rPr>
              <a:t>Lacking of flexible mechanism for recruitment (no more new recruitment for a long time)</a:t>
            </a:r>
          </a:p>
          <a:p>
            <a:pPr marL="458788" indent="-393700">
              <a:spcBef>
                <a:spcPts val="400"/>
              </a:spcBef>
              <a:spcAft>
                <a:spcPts val="400"/>
              </a:spcAft>
              <a:buClr>
                <a:srgbClr val="080808"/>
              </a:buClr>
              <a:buFont typeface="Wingdings" pitchFamily="2" charset="2"/>
              <a:buChar char="§"/>
              <a:defRPr/>
            </a:pPr>
            <a:r>
              <a:rPr lang="en-US" sz="2000" dirty="0" smtClean="0">
                <a:ea typeface="굴림" pitchFamily="34" charset="-127"/>
                <a:cs typeface="Times New Roman" pitchFamily="18" charset="0"/>
              </a:rPr>
              <a:t>Lacking of policy to </a:t>
            </a:r>
            <a:r>
              <a:rPr lang="en-US" sz="2000" dirty="0" smtClean="0">
                <a:ea typeface="굴림" pitchFamily="34" charset="-127"/>
                <a:cs typeface="Times New Roman" pitchFamily="18" charset="0"/>
              </a:rPr>
              <a:t>attract good students and </a:t>
            </a:r>
            <a:r>
              <a:rPr lang="en-US" sz="2000" dirty="0" smtClean="0">
                <a:ea typeface="굴림" pitchFamily="34" charset="-127"/>
                <a:cs typeface="Times New Roman" pitchFamily="18" charset="0"/>
              </a:rPr>
              <a:t>experts</a:t>
            </a:r>
          </a:p>
          <a:p>
            <a:pPr marL="458788" indent="-393700">
              <a:spcBef>
                <a:spcPts val="400"/>
              </a:spcBef>
              <a:spcAft>
                <a:spcPts val="400"/>
              </a:spcAft>
              <a:buClr>
                <a:srgbClr val="080808"/>
              </a:buClr>
              <a:buFont typeface="Wingdings" pitchFamily="2" charset="2"/>
              <a:buChar char="§"/>
              <a:defRPr/>
            </a:pPr>
            <a:r>
              <a:rPr lang="en-US" sz="2000" dirty="0" smtClean="0">
                <a:ea typeface="굴림" pitchFamily="34" charset="-127"/>
                <a:cs typeface="Times New Roman" pitchFamily="18" charset="0"/>
              </a:rPr>
              <a:t>Brain-drain within the nuclear energy section of Vietnam.</a:t>
            </a:r>
          </a:p>
          <a:p>
            <a:pPr marL="915988" lvl="1" indent="-393700">
              <a:spcBef>
                <a:spcPts val="400"/>
              </a:spcBef>
              <a:spcAft>
                <a:spcPts val="400"/>
              </a:spcAft>
              <a:buClr>
                <a:srgbClr val="080808"/>
              </a:buClr>
              <a:buFont typeface="Wingdings" pitchFamily="2" charset="2"/>
              <a:buChar char="§"/>
              <a:defRPr/>
            </a:pPr>
            <a:endParaRPr lang="en-US" sz="2000" dirty="0" smtClean="0">
              <a:ea typeface="굴림" pitchFamily="34" charset="-127"/>
              <a:cs typeface="Times New Roman" pitchFamily="18" charset="0"/>
            </a:endParaRPr>
          </a:p>
        </p:txBody>
      </p:sp>
      <p:sp>
        <p:nvSpPr>
          <p:cNvPr id="8" name="Rectangle 7"/>
          <p:cNvSpPr/>
          <p:nvPr/>
        </p:nvSpPr>
        <p:spPr bwMode="auto">
          <a:xfrm>
            <a:off x="1143000" y="1093787"/>
            <a:ext cx="8001000" cy="76201"/>
          </a:xfrm>
          <a:prstGeom prst="rect">
            <a:avLst/>
          </a:prstGeom>
          <a:gradFill flip="none" rotWithShape="1">
            <a:gsLst>
              <a:gs pos="0">
                <a:srgbClr val="C00000"/>
              </a:gs>
              <a:gs pos="39999">
                <a:srgbClr val="0A128C"/>
              </a:gs>
              <a:gs pos="70000">
                <a:srgbClr val="181CC7"/>
              </a:gs>
              <a:gs pos="88000">
                <a:srgbClr val="7005D4"/>
              </a:gs>
              <a:gs pos="100000">
                <a:srgbClr val="8C3D91"/>
              </a:gs>
            </a:gsLst>
            <a:lin ang="0" scaled="1"/>
            <a:tileRect/>
          </a:gradFill>
          <a:ln w="9525" cap="flat" cmpd="sng" algn="ctr">
            <a:noFill/>
            <a:prstDash val="solid"/>
            <a:round/>
            <a:headEnd type="none" w="med" len="med"/>
            <a:tailEnd type="none" w="med" len="med"/>
          </a:ln>
          <a:effectLst/>
          <a:scene3d>
            <a:camera prst="orthographicFront"/>
            <a:lightRig rig="sunrise" dir="t"/>
          </a:scene3d>
          <a:sp3d extrusionH="76200" contourW="12700" prstMaterial="dkEdge">
            <a:extrusionClr>
              <a:srgbClr val="002060"/>
            </a:extrusionClr>
            <a:contourClr>
              <a:schemeClr val="bg2"/>
            </a:contourClr>
          </a:sp3d>
        </p:spPr>
        <p:txBody>
          <a:bodyPr/>
          <a:lstStyle/>
          <a:p>
            <a:pPr eaLnBrk="0" hangingPunct="0">
              <a:defRPr/>
            </a:pPr>
            <a:endParaRPr lang="en-US">
              <a:latin typeface="Times New Roman" pitchFamily="18" charset="0"/>
              <a:cs typeface="+mn-cs"/>
            </a:endParaRPr>
          </a:p>
        </p:txBody>
      </p:sp>
      <p:sp>
        <p:nvSpPr>
          <p:cNvPr id="48132" name="Text Box 5"/>
          <p:cNvSpPr txBox="1">
            <a:spLocks noChangeArrowheads="1"/>
          </p:cNvSpPr>
          <p:nvPr/>
        </p:nvSpPr>
        <p:spPr bwMode="auto">
          <a:xfrm>
            <a:off x="1066800" y="33338"/>
            <a:ext cx="8077200" cy="1143000"/>
          </a:xfrm>
          <a:prstGeom prst="rect">
            <a:avLst/>
          </a:prstGeom>
          <a:noFill/>
          <a:ln w="9525" algn="ctr">
            <a:noFill/>
            <a:miter lim="800000"/>
            <a:headEnd/>
            <a:tailEnd/>
          </a:ln>
        </p:spPr>
        <p:txBody>
          <a:bodyPr lIns="92075" tIns="46038" rIns="92075" bIns="46038" anchor="ctr"/>
          <a:lstStyle/>
          <a:p>
            <a:r>
              <a:rPr lang="en-US" sz="2600" b="1" dirty="0">
                <a:solidFill>
                  <a:srgbClr val="0070C0"/>
                </a:solidFill>
              </a:rPr>
              <a:t>Human </a:t>
            </a:r>
            <a:r>
              <a:rPr lang="en-US" sz="2600" b="1" dirty="0" smtClean="0">
                <a:solidFill>
                  <a:srgbClr val="0070C0"/>
                </a:solidFill>
              </a:rPr>
              <a:t>Resource</a:t>
            </a:r>
            <a:endParaRPr lang="en-US" sz="2600" b="1" dirty="0">
              <a:solidFill>
                <a:srgbClr val="0070C0"/>
              </a:solidFill>
            </a:endParaRPr>
          </a:p>
        </p:txBody>
      </p:sp>
    </p:spTree>
    <p:extLst>
      <p:ext uri="{BB962C8B-B14F-4D97-AF65-F5344CB8AC3E}">
        <p14:creationId xmlns:p14="http://schemas.microsoft.com/office/powerpoint/2010/main" val="2068631171"/>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143000" y="1143000"/>
            <a:ext cx="8001000" cy="76200"/>
          </a:xfrm>
          <a:prstGeom prst="rect">
            <a:avLst/>
          </a:prstGeom>
          <a:gradFill flip="none" rotWithShape="1">
            <a:gsLst>
              <a:gs pos="0">
                <a:srgbClr val="C00000"/>
              </a:gs>
              <a:gs pos="39999">
                <a:srgbClr val="0A128C"/>
              </a:gs>
              <a:gs pos="70000">
                <a:srgbClr val="181CC7"/>
              </a:gs>
              <a:gs pos="88000">
                <a:srgbClr val="7005D4"/>
              </a:gs>
              <a:gs pos="100000">
                <a:srgbClr val="8C3D91"/>
              </a:gs>
            </a:gsLst>
            <a:lin ang="0" scaled="1"/>
            <a:tileRect/>
          </a:gradFill>
          <a:ln w="9525" cap="flat" cmpd="sng" algn="ctr">
            <a:noFill/>
            <a:prstDash val="solid"/>
            <a:round/>
            <a:headEnd type="none" w="med" len="med"/>
            <a:tailEnd type="none" w="med" len="med"/>
          </a:ln>
          <a:effectLst/>
          <a:scene3d>
            <a:camera prst="orthographicFront"/>
            <a:lightRig rig="sunrise" dir="t"/>
          </a:scene3d>
          <a:sp3d extrusionH="76200" contourW="12700" prstMaterial="dkEdge">
            <a:extrusionClr>
              <a:srgbClr val="002060"/>
            </a:extrusionClr>
            <a:contourClr>
              <a:schemeClr val="bg2"/>
            </a:contourClr>
          </a:sp3d>
        </p:spPr>
        <p:txBody>
          <a:bodyPr/>
          <a:lstStyle/>
          <a:p>
            <a:pPr eaLnBrk="0" hangingPunct="0">
              <a:defRPr/>
            </a:pPr>
            <a:endParaRPr lang="en-US">
              <a:latin typeface="Times New Roman" pitchFamily="18" charset="0"/>
              <a:cs typeface="+mn-cs"/>
            </a:endParaRPr>
          </a:p>
        </p:txBody>
      </p:sp>
      <p:sp>
        <p:nvSpPr>
          <p:cNvPr id="26665" name="Text Box 35"/>
          <p:cNvSpPr txBox="1">
            <a:spLocks noChangeArrowheads="1"/>
          </p:cNvSpPr>
          <p:nvPr/>
        </p:nvSpPr>
        <p:spPr bwMode="auto">
          <a:xfrm>
            <a:off x="1066800" y="33338"/>
            <a:ext cx="7786688" cy="1143000"/>
          </a:xfrm>
          <a:prstGeom prst="rect">
            <a:avLst/>
          </a:prstGeom>
          <a:noFill/>
          <a:ln w="9525" algn="ctr">
            <a:noFill/>
            <a:miter lim="800000"/>
            <a:headEnd/>
            <a:tailEnd/>
          </a:ln>
        </p:spPr>
        <p:txBody>
          <a:bodyPr lIns="92075" tIns="46038" rIns="92075" bIns="46038" anchor="ctr"/>
          <a:lstStyle/>
          <a:p>
            <a:r>
              <a:rPr lang="en-US" sz="2600" b="1" dirty="0" smtClean="0">
                <a:solidFill>
                  <a:srgbClr val="0070C0"/>
                </a:solidFill>
              </a:rPr>
              <a:t>Training &amp; Tutoring</a:t>
            </a:r>
            <a:endParaRPr lang="en-US" sz="2600" b="1" dirty="0">
              <a:solidFill>
                <a:srgbClr val="0066CC"/>
              </a:solidFill>
              <a:latin typeface="+mn-lt"/>
            </a:endParaRPr>
          </a:p>
        </p:txBody>
      </p:sp>
      <p:grpSp>
        <p:nvGrpSpPr>
          <p:cNvPr id="6" name="Group 5"/>
          <p:cNvGrpSpPr/>
          <p:nvPr/>
        </p:nvGrpSpPr>
        <p:grpSpPr>
          <a:xfrm>
            <a:off x="685800" y="1288232"/>
            <a:ext cx="8113977" cy="5341168"/>
            <a:chOff x="776536" y="1052736"/>
            <a:chExt cx="8113977" cy="5341168"/>
          </a:xfrm>
        </p:grpSpPr>
        <p:sp>
          <p:nvSpPr>
            <p:cNvPr id="8" name="Rectangle 21"/>
            <p:cNvSpPr>
              <a:spLocks noChangeArrowheads="1"/>
            </p:cNvSpPr>
            <p:nvPr/>
          </p:nvSpPr>
          <p:spPr bwMode="auto">
            <a:xfrm>
              <a:off x="5769091" y="2131270"/>
              <a:ext cx="3080147" cy="4262634"/>
            </a:xfrm>
            <a:prstGeom prst="rect">
              <a:avLst/>
            </a:prstGeom>
            <a:solidFill>
              <a:srgbClr val="D0B9FF">
                <a:alpha val="43922"/>
              </a:srgbClr>
            </a:solidFill>
            <a:ln w="9525">
              <a:solidFill>
                <a:schemeClr val="tx1"/>
              </a:solidFill>
              <a:prstDash val="dash"/>
              <a:miter lim="800000"/>
              <a:headEnd/>
              <a:tailEnd/>
            </a:ln>
          </p:spPr>
          <p:txBody>
            <a:bodyPr wrap="none" anchor="ctr"/>
            <a:lstStyle/>
            <a:p>
              <a:endParaRPr lang="en-GB" sz="4000">
                <a:latin typeface="Calibri" pitchFamily="34" charset="0"/>
              </a:endParaRPr>
            </a:p>
          </p:txBody>
        </p:sp>
        <p:sp>
          <p:nvSpPr>
            <p:cNvPr id="9" name="Rectangle 19"/>
            <p:cNvSpPr>
              <a:spLocks noChangeArrowheads="1"/>
            </p:cNvSpPr>
            <p:nvPr/>
          </p:nvSpPr>
          <p:spPr bwMode="auto">
            <a:xfrm>
              <a:off x="776536" y="2132856"/>
              <a:ext cx="4290880" cy="3744416"/>
            </a:xfrm>
            <a:prstGeom prst="rect">
              <a:avLst/>
            </a:prstGeom>
            <a:solidFill>
              <a:srgbClr val="FFCDE6">
                <a:alpha val="42000"/>
              </a:srgbClr>
            </a:solidFill>
            <a:ln w="9525">
              <a:solidFill>
                <a:schemeClr val="tx1"/>
              </a:solidFill>
              <a:prstDash val="dash"/>
              <a:miter lim="800000"/>
              <a:headEnd/>
              <a:tailEnd/>
            </a:ln>
          </p:spPr>
          <p:txBody>
            <a:bodyPr wrap="none" anchor="ctr"/>
            <a:lstStyle/>
            <a:p>
              <a:endParaRPr lang="en-GB" sz="4000" dirty="0">
                <a:latin typeface="Calibri" pitchFamily="34" charset="0"/>
              </a:endParaRPr>
            </a:p>
          </p:txBody>
        </p:sp>
        <p:sp>
          <p:nvSpPr>
            <p:cNvPr id="10" name="Rectangle 5"/>
            <p:cNvSpPr>
              <a:spLocks noChangeArrowheads="1"/>
            </p:cNvSpPr>
            <p:nvPr/>
          </p:nvSpPr>
          <p:spPr bwMode="auto">
            <a:xfrm>
              <a:off x="6002983" y="2188418"/>
              <a:ext cx="2651919" cy="1024557"/>
            </a:xfrm>
            <a:prstGeom prst="rect">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0" hangingPunct="0">
                <a:defRPr/>
              </a:pPr>
              <a:r>
                <a:rPr lang="en-GB" sz="1800" b="1" dirty="0">
                  <a:latin typeface="Calibri" pitchFamily="34" charset="0"/>
                  <a:cs typeface="Arial" pitchFamily="34" charset="0"/>
                </a:rPr>
                <a:t>Evaluation of</a:t>
              </a:r>
            </a:p>
            <a:p>
              <a:pPr algn="ctr" eaLnBrk="0" hangingPunct="0">
                <a:defRPr/>
              </a:pPr>
              <a:r>
                <a:rPr lang="en-GB" sz="1800" b="1" dirty="0" smtClean="0">
                  <a:latin typeface="Calibri" pitchFamily="34" charset="0"/>
                  <a:cs typeface="Arial" pitchFamily="34" charset="0"/>
                </a:rPr>
                <a:t>engineering </a:t>
              </a:r>
              <a:r>
                <a:rPr lang="en-GB" sz="1800" b="1" dirty="0">
                  <a:latin typeface="Calibri" pitchFamily="34" charset="0"/>
                  <a:cs typeface="Arial" pitchFamily="34" charset="0"/>
                </a:rPr>
                <a:t>aspects</a:t>
              </a:r>
            </a:p>
            <a:p>
              <a:pPr algn="ctr" eaLnBrk="0" hangingPunct="0">
                <a:defRPr/>
              </a:pPr>
              <a:r>
                <a:rPr lang="en-GB" sz="1800" b="1" dirty="0">
                  <a:latin typeface="Calibri" pitchFamily="34" charset="0"/>
                  <a:cs typeface="Arial" pitchFamily="34" charset="0"/>
                </a:rPr>
                <a:t>important </a:t>
              </a:r>
              <a:r>
                <a:rPr lang="en-GB" sz="1800" b="1" dirty="0" smtClean="0">
                  <a:latin typeface="Calibri" pitchFamily="34" charset="0"/>
                  <a:cs typeface="Arial" pitchFamily="34" charset="0"/>
                </a:rPr>
                <a:t>to safety</a:t>
              </a:r>
              <a:endParaRPr lang="en-US" sz="1800" b="1" dirty="0">
                <a:latin typeface="Calibri" pitchFamily="34" charset="0"/>
                <a:cs typeface="Arial" pitchFamily="34" charset="0"/>
              </a:endParaRPr>
            </a:p>
          </p:txBody>
        </p:sp>
        <p:sp>
          <p:nvSpPr>
            <p:cNvPr id="11" name="Rectangle 6"/>
            <p:cNvSpPr>
              <a:spLocks noChangeArrowheads="1"/>
            </p:cNvSpPr>
            <p:nvPr/>
          </p:nvSpPr>
          <p:spPr bwMode="auto">
            <a:xfrm>
              <a:off x="1784648" y="2348880"/>
              <a:ext cx="2261526" cy="465137"/>
            </a:xfrm>
            <a:prstGeom prst="rect">
              <a:avLst/>
            </a:prstGeom>
            <a:solidFill>
              <a:schemeClr val="bg2">
                <a:lumMod val="90000"/>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0" hangingPunct="0">
                <a:defRPr/>
              </a:pPr>
              <a:r>
                <a:rPr lang="en-GB" sz="1800" b="1" dirty="0">
                  <a:latin typeface="Calibri" pitchFamily="34" charset="0"/>
                  <a:cs typeface="Arial" pitchFamily="34" charset="0"/>
                </a:rPr>
                <a:t>Safety analysis</a:t>
              </a:r>
              <a:endParaRPr lang="en-US" sz="1800" b="1" dirty="0">
                <a:latin typeface="Calibri" pitchFamily="34" charset="0"/>
                <a:cs typeface="Arial" pitchFamily="34" charset="0"/>
              </a:endParaRPr>
            </a:p>
          </p:txBody>
        </p:sp>
        <p:sp>
          <p:nvSpPr>
            <p:cNvPr id="12" name="Text Box 9"/>
            <p:cNvSpPr txBox="1">
              <a:spLocks noChangeArrowheads="1"/>
            </p:cNvSpPr>
            <p:nvPr/>
          </p:nvSpPr>
          <p:spPr bwMode="auto">
            <a:xfrm>
              <a:off x="998921" y="4075957"/>
              <a:ext cx="1987147" cy="13849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eaLnBrk="0" hangingPunct="0">
                <a:defRPr/>
              </a:pPr>
              <a:r>
                <a:rPr lang="en-GB" sz="1400" b="1" dirty="0">
                  <a:solidFill>
                    <a:schemeClr val="tx2"/>
                  </a:solidFill>
                  <a:latin typeface="Calibri" pitchFamily="34" charset="0"/>
                  <a:cs typeface="Arial" pitchFamily="34" charset="0"/>
                </a:rPr>
                <a:t>Predicts the response</a:t>
              </a:r>
            </a:p>
            <a:p>
              <a:pPr algn="l" eaLnBrk="0" hangingPunct="0">
                <a:defRPr/>
              </a:pPr>
              <a:r>
                <a:rPr lang="en-GB" sz="1400" b="1" dirty="0">
                  <a:solidFill>
                    <a:schemeClr val="tx2"/>
                  </a:solidFill>
                  <a:latin typeface="Calibri" pitchFamily="34" charset="0"/>
                  <a:cs typeface="Arial" pitchFamily="34" charset="0"/>
                </a:rPr>
                <a:t>to postulated events </a:t>
              </a:r>
            </a:p>
            <a:p>
              <a:pPr algn="l" eaLnBrk="0" hangingPunct="0">
                <a:defRPr/>
              </a:pPr>
              <a:r>
                <a:rPr lang="en-GB" sz="1400" b="1" dirty="0">
                  <a:solidFill>
                    <a:schemeClr val="tx2"/>
                  </a:solidFill>
                  <a:latin typeface="Calibri" pitchFamily="34" charset="0"/>
                  <a:cs typeface="Arial" pitchFamily="34" charset="0"/>
                </a:rPr>
                <a:t>with predetermined </a:t>
              </a:r>
            </a:p>
            <a:p>
              <a:pPr algn="l" eaLnBrk="0" hangingPunct="0">
                <a:defRPr/>
              </a:pPr>
              <a:r>
                <a:rPr lang="en-GB" sz="1400" b="1" dirty="0">
                  <a:solidFill>
                    <a:schemeClr val="tx2"/>
                  </a:solidFill>
                  <a:latin typeface="Calibri" pitchFamily="34" charset="0"/>
                  <a:cs typeface="Arial" pitchFamily="34" charset="0"/>
                </a:rPr>
                <a:t>assumptions; checks</a:t>
              </a:r>
            </a:p>
            <a:p>
              <a:pPr algn="l" eaLnBrk="0" hangingPunct="0">
                <a:defRPr/>
              </a:pPr>
              <a:r>
                <a:rPr lang="en-GB" sz="1400" b="1" dirty="0">
                  <a:solidFill>
                    <a:schemeClr val="tx2"/>
                  </a:solidFill>
                  <a:latin typeface="Calibri" pitchFamily="34" charset="0"/>
                  <a:cs typeface="Arial" pitchFamily="34" charset="0"/>
                </a:rPr>
                <a:t>fulfilment of acceptance</a:t>
              </a:r>
            </a:p>
            <a:p>
              <a:pPr algn="l" eaLnBrk="0" hangingPunct="0">
                <a:defRPr/>
              </a:pPr>
              <a:r>
                <a:rPr lang="en-GB" sz="1400" b="1" dirty="0">
                  <a:solidFill>
                    <a:schemeClr val="tx2"/>
                  </a:solidFill>
                  <a:latin typeface="Calibri" pitchFamily="34" charset="0"/>
                  <a:cs typeface="Arial" pitchFamily="34" charset="0"/>
                </a:rPr>
                <a:t>criteria</a:t>
              </a:r>
              <a:endParaRPr lang="en-US" sz="1400" b="1" dirty="0">
                <a:solidFill>
                  <a:schemeClr val="tx2"/>
                </a:solidFill>
                <a:latin typeface="Calibri" pitchFamily="34" charset="0"/>
                <a:cs typeface="Arial" pitchFamily="34" charset="0"/>
              </a:endParaRPr>
            </a:p>
          </p:txBody>
        </p:sp>
        <p:sp>
          <p:nvSpPr>
            <p:cNvPr id="13" name="Text Box 10"/>
            <p:cNvSpPr txBox="1">
              <a:spLocks noChangeArrowheads="1"/>
            </p:cNvSpPr>
            <p:nvPr/>
          </p:nvSpPr>
          <p:spPr bwMode="auto">
            <a:xfrm>
              <a:off x="3117173" y="4069606"/>
              <a:ext cx="1965722" cy="1600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eaLnBrk="0" hangingPunct="0">
                <a:defRPr/>
              </a:pPr>
              <a:r>
                <a:rPr lang="en-GB" sz="1400" b="1" dirty="0">
                  <a:solidFill>
                    <a:schemeClr val="tx2"/>
                  </a:solidFill>
                  <a:latin typeface="Calibri" pitchFamily="34" charset="0"/>
                  <a:cs typeface="Arial" pitchFamily="34" charset="0"/>
                </a:rPr>
                <a:t>Combines the likelihood</a:t>
              </a:r>
            </a:p>
            <a:p>
              <a:pPr algn="l" eaLnBrk="0" hangingPunct="0">
                <a:defRPr/>
              </a:pPr>
              <a:r>
                <a:rPr lang="en-GB" sz="1400" b="1" dirty="0">
                  <a:solidFill>
                    <a:schemeClr val="tx2"/>
                  </a:solidFill>
                  <a:latin typeface="Calibri" pitchFamily="34" charset="0"/>
                  <a:cs typeface="Arial" pitchFamily="34" charset="0"/>
                </a:rPr>
                <a:t>of initiating events, </a:t>
              </a:r>
            </a:p>
            <a:p>
              <a:pPr algn="l" eaLnBrk="0" hangingPunct="0">
                <a:defRPr/>
              </a:pPr>
              <a:r>
                <a:rPr lang="en-GB" sz="1400" b="1" dirty="0">
                  <a:solidFill>
                    <a:schemeClr val="tx2"/>
                  </a:solidFill>
                  <a:latin typeface="Calibri" pitchFamily="34" charset="0"/>
                  <a:cs typeface="Arial" pitchFamily="34" charset="0"/>
                </a:rPr>
                <a:t>potential scenarios and </a:t>
              </a:r>
            </a:p>
            <a:p>
              <a:pPr algn="l" eaLnBrk="0" hangingPunct="0">
                <a:defRPr/>
              </a:pPr>
              <a:r>
                <a:rPr lang="en-GB" sz="1400" b="1" dirty="0">
                  <a:solidFill>
                    <a:schemeClr val="tx2"/>
                  </a:solidFill>
                  <a:latin typeface="Calibri" pitchFamily="34" charset="0"/>
                  <a:cs typeface="Arial" pitchFamily="34" charset="0"/>
                </a:rPr>
                <a:t>their consequences into</a:t>
              </a:r>
            </a:p>
            <a:p>
              <a:pPr algn="l" eaLnBrk="0" hangingPunct="0">
                <a:defRPr/>
              </a:pPr>
              <a:r>
                <a:rPr lang="en-GB" sz="1400" b="1" dirty="0">
                  <a:solidFill>
                    <a:schemeClr val="tx2"/>
                  </a:solidFill>
                  <a:latin typeface="Calibri" pitchFamily="34" charset="0"/>
                  <a:cs typeface="Arial" pitchFamily="34" charset="0"/>
                </a:rPr>
                <a:t>estimation of CFD,</a:t>
              </a:r>
            </a:p>
            <a:p>
              <a:pPr algn="l" eaLnBrk="0" hangingPunct="0">
                <a:defRPr/>
              </a:pPr>
              <a:r>
                <a:rPr lang="en-GB" sz="1400" b="1" dirty="0">
                  <a:solidFill>
                    <a:schemeClr val="tx2"/>
                  </a:solidFill>
                  <a:latin typeface="Calibri" pitchFamily="34" charset="0"/>
                  <a:cs typeface="Arial" pitchFamily="34" charset="0"/>
                </a:rPr>
                <a:t>source term or </a:t>
              </a:r>
            </a:p>
            <a:p>
              <a:pPr algn="l" eaLnBrk="0" hangingPunct="0">
                <a:defRPr/>
              </a:pPr>
              <a:r>
                <a:rPr lang="en-GB" sz="1400" b="1" dirty="0">
                  <a:solidFill>
                    <a:schemeClr val="tx2"/>
                  </a:solidFill>
                  <a:latin typeface="Calibri" pitchFamily="34" charset="0"/>
                  <a:cs typeface="Arial" pitchFamily="34" charset="0"/>
                </a:rPr>
                <a:t>overall risk</a:t>
              </a:r>
              <a:endParaRPr lang="en-US" sz="1400" b="1" dirty="0">
                <a:solidFill>
                  <a:schemeClr val="tx2"/>
                </a:solidFill>
                <a:latin typeface="Calibri" pitchFamily="34" charset="0"/>
                <a:cs typeface="Arial" pitchFamily="34" charset="0"/>
              </a:endParaRPr>
            </a:p>
          </p:txBody>
        </p:sp>
        <p:sp>
          <p:nvSpPr>
            <p:cNvPr id="14" name="Text Box 12"/>
            <p:cNvSpPr txBox="1">
              <a:spLocks noChangeArrowheads="1"/>
            </p:cNvSpPr>
            <p:nvPr/>
          </p:nvSpPr>
          <p:spPr bwMode="auto">
            <a:xfrm>
              <a:off x="5925592" y="3210769"/>
              <a:ext cx="2964921" cy="31085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173038" indent="-173038" eaLnBrk="0" hangingPunct="0">
                <a:defRPr sz="2400">
                  <a:solidFill>
                    <a:schemeClr val="tx1"/>
                  </a:solidFill>
                  <a:latin typeface="Times New Roman" charset="0"/>
                  <a:ea typeface="MS PGothic" charset="0"/>
                  <a:cs typeface="MS PGothic" charset="0"/>
                </a:defRPr>
              </a:lvl1pPr>
              <a:lvl2pPr marL="742950" indent="-285750" eaLnBrk="0" hangingPunct="0">
                <a:defRPr sz="2400">
                  <a:solidFill>
                    <a:schemeClr val="tx1"/>
                  </a:solidFill>
                  <a:latin typeface="Times New Roman" charset="0"/>
                  <a:ea typeface="MS PGothic" charset="0"/>
                  <a:cs typeface="MS PGothic" charset="0"/>
                </a:defRPr>
              </a:lvl2pPr>
              <a:lvl3pPr marL="1143000" indent="-228600" eaLnBrk="0" hangingPunct="0">
                <a:defRPr sz="2400">
                  <a:solidFill>
                    <a:schemeClr val="tx1"/>
                  </a:solidFill>
                  <a:latin typeface="Times New Roman" charset="0"/>
                  <a:ea typeface="MS PGothic" charset="0"/>
                  <a:cs typeface="MS PGothic" charset="0"/>
                </a:defRPr>
              </a:lvl3pPr>
              <a:lvl4pPr marL="1600200" indent="-228600" eaLnBrk="0" hangingPunct="0">
                <a:defRPr sz="2400">
                  <a:solidFill>
                    <a:schemeClr val="tx1"/>
                  </a:solidFill>
                  <a:latin typeface="Times New Roman" charset="0"/>
                  <a:ea typeface="MS PGothic" charset="0"/>
                  <a:cs typeface="MS PGothic" charset="0"/>
                </a:defRPr>
              </a:lvl4pPr>
              <a:lvl5pPr marL="2057400" indent="-228600" eaLnBrk="0" hangingPunct="0">
                <a:defRPr sz="24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9pPr>
            </a:lstStyle>
            <a:p>
              <a:pPr algn="l">
                <a:buClr>
                  <a:schemeClr val="bg2"/>
                </a:buClr>
                <a:buSzPct val="75000"/>
                <a:buFont typeface="Wingdings" charset="0"/>
                <a:buChar char="§"/>
              </a:pPr>
              <a:r>
                <a:rPr lang="en-US" sz="1400" b="1" dirty="0">
                  <a:solidFill>
                    <a:schemeClr val="tx2"/>
                  </a:solidFill>
                  <a:latin typeface="Calibri" pitchFamily="34" charset="0"/>
                </a:rPr>
                <a:t>Proven engineering practices</a:t>
              </a:r>
            </a:p>
            <a:p>
              <a:pPr algn="l">
                <a:buClr>
                  <a:schemeClr val="bg2"/>
                </a:buClr>
                <a:buSzPct val="75000"/>
                <a:buFont typeface="Wingdings" charset="0"/>
                <a:buChar char="§"/>
              </a:pPr>
              <a:r>
                <a:rPr lang="en-US" sz="1400" b="1" dirty="0" smtClean="0">
                  <a:solidFill>
                    <a:schemeClr val="tx2"/>
                  </a:solidFill>
                  <a:latin typeface="Calibri" pitchFamily="34" charset="0"/>
                </a:rPr>
                <a:t>Defense </a:t>
              </a:r>
              <a:r>
                <a:rPr lang="en-US" sz="1400" b="1" dirty="0">
                  <a:solidFill>
                    <a:schemeClr val="tx2"/>
                  </a:solidFill>
                  <a:latin typeface="Calibri" pitchFamily="34" charset="0"/>
                </a:rPr>
                <a:t>in depth</a:t>
              </a:r>
            </a:p>
            <a:p>
              <a:pPr algn="l">
                <a:buClr>
                  <a:schemeClr val="bg2"/>
                </a:buClr>
                <a:buSzPct val="75000"/>
                <a:buFont typeface="Wingdings" charset="0"/>
                <a:buChar char="§"/>
              </a:pPr>
              <a:r>
                <a:rPr lang="en-US" sz="1400" b="1" dirty="0">
                  <a:solidFill>
                    <a:schemeClr val="tx2"/>
                  </a:solidFill>
                  <a:latin typeface="Calibri" pitchFamily="34" charset="0"/>
                </a:rPr>
                <a:t>Radiation protection</a:t>
              </a:r>
            </a:p>
            <a:p>
              <a:pPr algn="l">
                <a:buClr>
                  <a:schemeClr val="bg2"/>
                </a:buClr>
                <a:buSzPct val="75000"/>
                <a:buFont typeface="Wingdings" charset="0"/>
                <a:buChar char="§"/>
              </a:pPr>
              <a:r>
                <a:rPr lang="en-US" sz="1400" b="1" dirty="0">
                  <a:solidFill>
                    <a:schemeClr val="tx2"/>
                  </a:solidFill>
                  <a:latin typeface="Calibri" pitchFamily="34" charset="0"/>
                </a:rPr>
                <a:t>Safety classification</a:t>
              </a:r>
            </a:p>
            <a:p>
              <a:pPr algn="l">
                <a:buClr>
                  <a:schemeClr val="bg2"/>
                </a:buClr>
                <a:buSzPct val="75000"/>
                <a:buFont typeface="Wingdings" charset="0"/>
                <a:buChar char="§"/>
              </a:pPr>
              <a:r>
                <a:rPr lang="en-US" sz="1400" b="1" dirty="0">
                  <a:solidFill>
                    <a:schemeClr val="tx2"/>
                  </a:solidFill>
                  <a:latin typeface="Calibri" pitchFamily="34" charset="0"/>
                </a:rPr>
                <a:t>Protection against internal and  external hazards</a:t>
              </a:r>
            </a:p>
            <a:p>
              <a:pPr algn="l">
                <a:buClr>
                  <a:schemeClr val="bg2"/>
                </a:buClr>
                <a:buSzPct val="75000"/>
                <a:buFont typeface="Wingdings" charset="0"/>
                <a:buChar char="§"/>
              </a:pPr>
              <a:r>
                <a:rPr lang="en-US" sz="1400" b="1" dirty="0">
                  <a:solidFill>
                    <a:schemeClr val="tx2"/>
                  </a:solidFill>
                  <a:latin typeface="Calibri" pitchFamily="34" charset="0"/>
                </a:rPr>
                <a:t>Load and load combination</a:t>
              </a:r>
            </a:p>
            <a:p>
              <a:pPr algn="l">
                <a:buClr>
                  <a:schemeClr val="bg2"/>
                </a:buClr>
                <a:buSzPct val="75000"/>
                <a:buFont typeface="Wingdings" charset="0"/>
                <a:buChar char="§"/>
              </a:pPr>
              <a:r>
                <a:rPr lang="en-US" sz="1400" b="1" dirty="0">
                  <a:solidFill>
                    <a:schemeClr val="tx2"/>
                  </a:solidFill>
                  <a:latin typeface="Calibri" pitchFamily="34" charset="0"/>
                </a:rPr>
                <a:t>Selection of materials</a:t>
              </a:r>
            </a:p>
            <a:p>
              <a:pPr algn="l">
                <a:buClr>
                  <a:schemeClr val="bg2"/>
                </a:buClr>
                <a:buSzPct val="75000"/>
                <a:buFont typeface="Wingdings" charset="0"/>
                <a:buChar char="§"/>
              </a:pPr>
              <a:r>
                <a:rPr lang="en-US" sz="1400" b="1" dirty="0">
                  <a:solidFill>
                    <a:schemeClr val="tx2"/>
                  </a:solidFill>
                  <a:latin typeface="Calibri" pitchFamily="34" charset="0"/>
                </a:rPr>
                <a:t>Single failure criterion</a:t>
              </a:r>
            </a:p>
            <a:p>
              <a:pPr algn="l">
                <a:buClr>
                  <a:schemeClr val="bg2"/>
                </a:buClr>
                <a:buSzPct val="75000"/>
                <a:buFont typeface="Wingdings" charset="0"/>
                <a:buChar char="§"/>
              </a:pPr>
              <a:r>
                <a:rPr lang="en-US" sz="1400" b="1" dirty="0">
                  <a:solidFill>
                    <a:schemeClr val="tx2"/>
                  </a:solidFill>
                  <a:latin typeface="Calibri" pitchFamily="34" charset="0"/>
                </a:rPr>
                <a:t>Redundancy, diversity</a:t>
              </a:r>
            </a:p>
            <a:p>
              <a:pPr algn="l">
                <a:buClr>
                  <a:schemeClr val="bg2"/>
                </a:buClr>
                <a:buSzPct val="75000"/>
                <a:buFont typeface="Wingdings" charset="0"/>
                <a:buChar char="§"/>
              </a:pPr>
              <a:r>
                <a:rPr lang="en-US" sz="1400" b="1" dirty="0">
                  <a:solidFill>
                    <a:schemeClr val="tx2"/>
                  </a:solidFill>
                  <a:latin typeface="Calibri" pitchFamily="34" charset="0"/>
                </a:rPr>
                <a:t>Equipment qualification</a:t>
              </a:r>
            </a:p>
            <a:p>
              <a:pPr algn="l">
                <a:buClr>
                  <a:schemeClr val="bg2"/>
                </a:buClr>
                <a:buSzPct val="75000"/>
                <a:buFont typeface="Wingdings" charset="0"/>
                <a:buChar char="§"/>
              </a:pPr>
              <a:r>
                <a:rPr lang="en-US" sz="1400" b="1" dirty="0">
                  <a:solidFill>
                    <a:schemeClr val="tx2"/>
                  </a:solidFill>
                  <a:latin typeface="Calibri" pitchFamily="34" charset="0"/>
                </a:rPr>
                <a:t>Ageing and wear-out </a:t>
              </a:r>
            </a:p>
            <a:p>
              <a:pPr algn="l">
                <a:buClr>
                  <a:schemeClr val="bg2"/>
                </a:buClr>
                <a:buSzPct val="75000"/>
                <a:buFont typeface="Wingdings" charset="0"/>
                <a:buChar char="§"/>
              </a:pPr>
              <a:r>
                <a:rPr lang="en-US" sz="1400" b="1" dirty="0">
                  <a:solidFill>
                    <a:schemeClr val="tx2"/>
                  </a:solidFill>
                  <a:latin typeface="Calibri" pitchFamily="34" charset="0"/>
                </a:rPr>
                <a:t>Human-machine interface, </a:t>
              </a:r>
              <a:endParaRPr lang="en-US" sz="1400" b="1" dirty="0" smtClean="0">
                <a:solidFill>
                  <a:schemeClr val="tx2"/>
                </a:solidFill>
                <a:latin typeface="Calibri" pitchFamily="34" charset="0"/>
              </a:endParaRPr>
            </a:p>
            <a:p>
              <a:pPr algn="l">
                <a:buClr>
                  <a:schemeClr val="bg2"/>
                </a:buClr>
                <a:buSzPct val="75000"/>
                <a:buFont typeface="Wingdings" charset="0"/>
                <a:buChar char="§"/>
              </a:pPr>
              <a:r>
                <a:rPr lang="en-US" sz="1400" b="1" dirty="0" smtClean="0">
                  <a:solidFill>
                    <a:schemeClr val="tx2"/>
                  </a:solidFill>
                  <a:latin typeface="Calibri" pitchFamily="34" charset="0"/>
                </a:rPr>
                <a:t>…</a:t>
              </a:r>
              <a:endParaRPr lang="en-US" sz="1400" b="1" dirty="0">
                <a:solidFill>
                  <a:schemeClr val="tx2"/>
                </a:solidFill>
                <a:latin typeface="Calibri" pitchFamily="34" charset="0"/>
              </a:endParaRPr>
            </a:p>
          </p:txBody>
        </p:sp>
        <p:sp>
          <p:nvSpPr>
            <p:cNvPr id="15" name="Line 16"/>
            <p:cNvSpPr>
              <a:spLocks noChangeShapeType="1"/>
            </p:cNvSpPr>
            <p:nvPr/>
          </p:nvSpPr>
          <p:spPr bwMode="auto">
            <a:xfrm>
              <a:off x="3351064" y="2780556"/>
              <a:ext cx="701675" cy="503238"/>
            </a:xfrm>
            <a:prstGeom prst="line">
              <a:avLst/>
            </a:prstGeom>
            <a:noFill/>
            <a:ln w="76200">
              <a:solidFill>
                <a:schemeClr val="accent2"/>
              </a:solidFill>
              <a:round/>
              <a:headEnd type="none" w="sm" len="sm"/>
              <a:tailEnd type="triangl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sz="4000">
                <a:latin typeface="Calibri" pitchFamily="34" charset="0"/>
              </a:endParaRPr>
            </a:p>
          </p:txBody>
        </p:sp>
        <p:sp>
          <p:nvSpPr>
            <p:cNvPr id="16" name="Rectangle 8"/>
            <p:cNvSpPr>
              <a:spLocks noChangeArrowheads="1"/>
            </p:cNvSpPr>
            <p:nvPr/>
          </p:nvSpPr>
          <p:spPr bwMode="auto">
            <a:xfrm>
              <a:off x="3117173" y="3283794"/>
              <a:ext cx="1793743" cy="792162"/>
            </a:xfrm>
            <a:prstGeom prst="rect">
              <a:avLst/>
            </a:prstGeom>
            <a:solidFill>
              <a:schemeClr val="bg2"/>
            </a:solidFill>
            <a:ln w="12700">
              <a:solidFill>
                <a:schemeClr val="tx1"/>
              </a:solidFill>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0" hangingPunct="0">
                <a:defRPr/>
              </a:pPr>
              <a:r>
                <a:rPr lang="en-GB" sz="1600" b="1" dirty="0">
                  <a:latin typeface="Calibri" pitchFamily="34" charset="0"/>
                  <a:cs typeface="Arial" pitchFamily="34" charset="0"/>
                </a:rPr>
                <a:t>Probabilistic </a:t>
              </a:r>
            </a:p>
            <a:p>
              <a:pPr algn="ctr" eaLnBrk="0" hangingPunct="0">
                <a:defRPr/>
              </a:pPr>
              <a:r>
                <a:rPr lang="en-GB" sz="1600" b="1" dirty="0">
                  <a:latin typeface="Calibri" pitchFamily="34" charset="0"/>
                  <a:cs typeface="Arial" pitchFamily="34" charset="0"/>
                </a:rPr>
                <a:t>safety</a:t>
              </a:r>
            </a:p>
            <a:p>
              <a:pPr algn="ctr" eaLnBrk="0" hangingPunct="0">
                <a:defRPr/>
              </a:pPr>
              <a:r>
                <a:rPr lang="en-GB" sz="1600" b="1" dirty="0">
                  <a:latin typeface="Calibri" pitchFamily="34" charset="0"/>
                  <a:cs typeface="Arial" pitchFamily="34" charset="0"/>
                </a:rPr>
                <a:t>analysis</a:t>
              </a:r>
              <a:endParaRPr lang="en-US" sz="1600" b="1" dirty="0">
                <a:latin typeface="Calibri" pitchFamily="34" charset="0"/>
                <a:cs typeface="Arial" pitchFamily="34" charset="0"/>
              </a:endParaRPr>
            </a:p>
          </p:txBody>
        </p:sp>
        <p:sp>
          <p:nvSpPr>
            <p:cNvPr id="17" name="Rectangle 7"/>
            <p:cNvSpPr>
              <a:spLocks noChangeArrowheads="1"/>
            </p:cNvSpPr>
            <p:nvPr/>
          </p:nvSpPr>
          <p:spPr bwMode="auto">
            <a:xfrm>
              <a:off x="933037" y="3283794"/>
              <a:ext cx="1793743" cy="792162"/>
            </a:xfrm>
            <a:prstGeom prst="rect">
              <a:avLst/>
            </a:prstGeom>
            <a:solidFill>
              <a:schemeClr val="bg2"/>
            </a:solidFill>
            <a:ln w="12700">
              <a:solidFill>
                <a:schemeClr val="tx1"/>
              </a:solidFill>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0" hangingPunct="0">
                <a:defRPr/>
              </a:pPr>
              <a:r>
                <a:rPr lang="en-GB" sz="1600" b="1" dirty="0">
                  <a:latin typeface="Calibri" pitchFamily="34" charset="0"/>
                  <a:cs typeface="Arial" pitchFamily="34" charset="0"/>
                </a:rPr>
                <a:t>Deterministic</a:t>
              </a:r>
            </a:p>
            <a:p>
              <a:pPr algn="ctr" eaLnBrk="0" hangingPunct="0">
                <a:defRPr/>
              </a:pPr>
              <a:r>
                <a:rPr lang="en-GB" sz="1600" b="1" dirty="0">
                  <a:latin typeface="Calibri" pitchFamily="34" charset="0"/>
                  <a:cs typeface="Arial" pitchFamily="34" charset="0"/>
                </a:rPr>
                <a:t>safety</a:t>
              </a:r>
            </a:p>
            <a:p>
              <a:pPr algn="ctr" eaLnBrk="0" hangingPunct="0">
                <a:defRPr/>
              </a:pPr>
              <a:r>
                <a:rPr lang="en-GB" sz="1600" b="1" dirty="0">
                  <a:latin typeface="Calibri" pitchFamily="34" charset="0"/>
                  <a:cs typeface="Arial" pitchFamily="34" charset="0"/>
                </a:rPr>
                <a:t>analysis</a:t>
              </a:r>
              <a:endParaRPr lang="en-US" sz="1600" b="1" dirty="0">
                <a:latin typeface="Calibri" pitchFamily="34" charset="0"/>
                <a:cs typeface="Arial" pitchFamily="34" charset="0"/>
              </a:endParaRPr>
            </a:p>
          </p:txBody>
        </p:sp>
        <p:sp>
          <p:nvSpPr>
            <p:cNvPr id="18" name="Line 16"/>
            <p:cNvSpPr>
              <a:spLocks noChangeShapeType="1"/>
            </p:cNvSpPr>
            <p:nvPr/>
          </p:nvSpPr>
          <p:spPr bwMode="auto">
            <a:xfrm flipH="1">
              <a:off x="1791213" y="2782145"/>
              <a:ext cx="646642" cy="504825"/>
            </a:xfrm>
            <a:prstGeom prst="line">
              <a:avLst/>
            </a:prstGeom>
            <a:noFill/>
            <a:ln w="76200">
              <a:solidFill>
                <a:schemeClr val="accent2"/>
              </a:solidFill>
              <a:round/>
              <a:headEnd type="none" w="sm" len="sm"/>
              <a:tailEnd type="triangl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sz="4000">
                <a:latin typeface="Calibri" pitchFamily="34" charset="0"/>
              </a:endParaRPr>
            </a:p>
          </p:txBody>
        </p:sp>
        <p:sp>
          <p:nvSpPr>
            <p:cNvPr id="19" name="Left-Right Arrow 2"/>
            <p:cNvSpPr>
              <a:spLocks noChangeArrowheads="1"/>
            </p:cNvSpPr>
            <p:nvPr/>
          </p:nvSpPr>
          <p:spPr bwMode="auto">
            <a:xfrm>
              <a:off x="5067416" y="2386857"/>
              <a:ext cx="701675" cy="322263"/>
            </a:xfrm>
            <a:prstGeom prst="leftRightArrow">
              <a:avLst>
                <a:gd name="adj1" fmla="val 50000"/>
                <a:gd name="adj2" fmla="val 50116"/>
              </a:avLst>
            </a:prstGeom>
            <a:solidFill>
              <a:schemeClr val="accent1"/>
            </a:solidFill>
            <a:ln w="9525">
              <a:solidFill>
                <a:schemeClr val="tx1"/>
              </a:solidFill>
              <a:prstDash val="dash"/>
              <a:round/>
              <a:headEnd/>
              <a:tailEnd/>
            </a:ln>
          </p:spPr>
          <p:txBody>
            <a:bodyPr wrap="none"/>
            <a:lstStyle/>
            <a:p>
              <a:endParaRPr lang="en-GB" sz="4000">
                <a:latin typeface="Calibri" pitchFamily="34" charset="0"/>
              </a:endParaRPr>
            </a:p>
          </p:txBody>
        </p:sp>
        <p:sp>
          <p:nvSpPr>
            <p:cNvPr id="20" name="Left-Right Arrow 54"/>
            <p:cNvSpPr>
              <a:spLocks noChangeArrowheads="1"/>
            </p:cNvSpPr>
            <p:nvPr/>
          </p:nvSpPr>
          <p:spPr bwMode="auto">
            <a:xfrm>
              <a:off x="5067416" y="4287094"/>
              <a:ext cx="701675" cy="322262"/>
            </a:xfrm>
            <a:prstGeom prst="leftRightArrow">
              <a:avLst>
                <a:gd name="adj1" fmla="val 50000"/>
                <a:gd name="adj2" fmla="val 50116"/>
              </a:avLst>
            </a:prstGeom>
            <a:solidFill>
              <a:schemeClr val="accent1"/>
            </a:solidFill>
            <a:ln w="9525">
              <a:solidFill>
                <a:schemeClr val="tx1"/>
              </a:solidFill>
              <a:prstDash val="dash"/>
              <a:round/>
              <a:headEnd/>
              <a:tailEnd/>
            </a:ln>
          </p:spPr>
          <p:txBody>
            <a:bodyPr wrap="none"/>
            <a:lstStyle/>
            <a:p>
              <a:endParaRPr lang="en-GB" sz="4000">
                <a:latin typeface="Calibri" pitchFamily="34" charset="0"/>
              </a:endParaRPr>
            </a:p>
          </p:txBody>
        </p:sp>
        <p:sp>
          <p:nvSpPr>
            <p:cNvPr id="21" name="Rectangle 6"/>
            <p:cNvSpPr>
              <a:spLocks noChangeArrowheads="1"/>
            </p:cNvSpPr>
            <p:nvPr/>
          </p:nvSpPr>
          <p:spPr bwMode="auto">
            <a:xfrm>
              <a:off x="4304928" y="1052736"/>
              <a:ext cx="2448272" cy="465137"/>
            </a:xfrm>
            <a:prstGeom prst="rect">
              <a:avLst/>
            </a:prstGeom>
            <a:solidFill>
              <a:srgbClr val="92D050"/>
            </a:solidFill>
            <a:ln w="12700">
              <a:solidFill>
                <a:schemeClr val="tx1"/>
              </a:solidFill>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0" hangingPunct="0">
                <a:defRPr/>
              </a:pPr>
              <a:r>
                <a:rPr lang="en-GB" sz="2400" b="1" dirty="0">
                  <a:latin typeface="Calibri" pitchFamily="34" charset="0"/>
                  <a:cs typeface="Arial" pitchFamily="34" charset="0"/>
                </a:rPr>
                <a:t>Safety </a:t>
              </a:r>
              <a:r>
                <a:rPr lang="en-US" sz="2400" b="1" dirty="0" smtClean="0">
                  <a:latin typeface="Calibri" pitchFamily="34" charset="0"/>
                  <a:cs typeface="Arial" pitchFamily="34" charset="0"/>
                </a:rPr>
                <a:t>A</a:t>
              </a:r>
              <a:r>
                <a:rPr lang="hr-HR" sz="2400" b="1" dirty="0" smtClean="0">
                  <a:latin typeface="Calibri" pitchFamily="34" charset="0"/>
                  <a:cs typeface="Arial" pitchFamily="34" charset="0"/>
                </a:rPr>
                <a:t>ssessment</a:t>
              </a:r>
              <a:endParaRPr lang="en-US" sz="2400" b="1" dirty="0">
                <a:latin typeface="Calibri" pitchFamily="34" charset="0"/>
                <a:cs typeface="Arial" pitchFamily="34" charset="0"/>
              </a:endParaRPr>
            </a:p>
          </p:txBody>
        </p:sp>
        <p:cxnSp>
          <p:nvCxnSpPr>
            <p:cNvPr id="22" name="Elbow Connector 21"/>
            <p:cNvCxnSpPr>
              <a:endCxn id="11" idx="0"/>
            </p:cNvCxnSpPr>
            <p:nvPr/>
          </p:nvCxnSpPr>
          <p:spPr bwMode="auto">
            <a:xfrm rot="10800000" flipV="1">
              <a:off x="2915412" y="1916832"/>
              <a:ext cx="2109597" cy="432048"/>
            </a:xfrm>
            <a:prstGeom prst="bentConnector2">
              <a:avLst/>
            </a:prstGeom>
            <a:noFill/>
            <a:ln w="38100">
              <a:solidFill>
                <a:schemeClr val="accent6">
                  <a:lumMod val="50000"/>
                </a:schemeClr>
              </a:solidFill>
              <a:round/>
              <a:headEnd/>
              <a:tailEnd type="arrow" w="med" len="med"/>
            </a:ln>
            <a:extLst>
              <a:ext uri="{909E8E84-426E-40dd-AFC4-6F175D3DCCD1}">
                <a14:hiddenFill xmlns:a14="http://schemas.microsoft.com/office/drawing/2010/main" xmlns="">
                  <a:noFill/>
                </a14:hiddenFill>
              </a:ext>
            </a:extLst>
          </p:spPr>
        </p:cxnSp>
        <p:cxnSp>
          <p:nvCxnSpPr>
            <p:cNvPr id="23" name="Elbow Connector 22"/>
            <p:cNvCxnSpPr>
              <a:endCxn id="10" idx="0"/>
            </p:cNvCxnSpPr>
            <p:nvPr/>
          </p:nvCxnSpPr>
          <p:spPr bwMode="auto">
            <a:xfrm>
              <a:off x="5025008" y="1916832"/>
              <a:ext cx="2303935" cy="271586"/>
            </a:xfrm>
            <a:prstGeom prst="bentConnector2">
              <a:avLst/>
            </a:prstGeom>
            <a:noFill/>
            <a:ln w="38100">
              <a:solidFill>
                <a:schemeClr val="accent6">
                  <a:lumMod val="50000"/>
                </a:schemeClr>
              </a:solidFill>
              <a:round/>
              <a:headEnd/>
              <a:tailEnd type="arrow" w="med" len="med"/>
            </a:ln>
            <a:extLst>
              <a:ext uri="{909E8E84-426E-40dd-AFC4-6F175D3DCCD1}">
                <a14:hiddenFill xmlns:a14="http://schemas.microsoft.com/office/drawing/2010/main" xmlns="">
                  <a:noFill/>
                </a14:hiddenFill>
              </a:ext>
            </a:extLst>
          </p:spPr>
        </p:cxnSp>
        <p:cxnSp>
          <p:nvCxnSpPr>
            <p:cNvPr id="24" name="Straight Connector 23"/>
            <p:cNvCxnSpPr>
              <a:stCxn id="21" idx="2"/>
            </p:cNvCxnSpPr>
            <p:nvPr/>
          </p:nvCxnSpPr>
          <p:spPr bwMode="auto">
            <a:xfrm flipH="1">
              <a:off x="5457056" y="1517873"/>
              <a:ext cx="72008" cy="326951"/>
            </a:xfrm>
            <a:prstGeom prst="line">
              <a:avLst/>
            </a:prstGeom>
            <a:noFill/>
            <a:ln w="3175" cap="flat" cmpd="sng" algn="ctr">
              <a:noFill/>
              <a:prstDash val="solid"/>
              <a:round/>
              <a:headEnd type="none" w="med" len="med"/>
              <a:tailEnd type="none" w="med" len="med"/>
            </a:ln>
            <a:effectLst/>
          </p:spPr>
        </p:cxnSp>
        <p:cxnSp>
          <p:nvCxnSpPr>
            <p:cNvPr id="25" name="Straight Connector 24"/>
            <p:cNvCxnSpPr>
              <a:stCxn id="21" idx="2"/>
            </p:cNvCxnSpPr>
            <p:nvPr/>
          </p:nvCxnSpPr>
          <p:spPr bwMode="auto">
            <a:xfrm>
              <a:off x="5529064" y="1517873"/>
              <a:ext cx="0" cy="398959"/>
            </a:xfrm>
            <a:prstGeom prst="line">
              <a:avLst/>
            </a:prstGeom>
            <a:noFill/>
            <a:ln w="28575" cap="flat" cmpd="sng" algn="ctr">
              <a:solidFill>
                <a:schemeClr val="accent6">
                  <a:lumMod val="50000"/>
                </a:schemeClr>
              </a:solidFill>
              <a:prstDash val="solid"/>
              <a:round/>
              <a:headEnd type="none" w="med" len="med"/>
              <a:tailEnd type="none" w="med" len="med"/>
            </a:ln>
            <a:effectLst/>
          </p:spPr>
        </p:cxnSp>
      </p:grpSp>
    </p:spTree>
    <p:extLst>
      <p:ext uri="{BB962C8B-B14F-4D97-AF65-F5344CB8AC3E}">
        <p14:creationId xmlns:p14="http://schemas.microsoft.com/office/powerpoint/2010/main" val="20166638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143000" y="1143000"/>
            <a:ext cx="8001000" cy="76200"/>
          </a:xfrm>
          <a:prstGeom prst="rect">
            <a:avLst/>
          </a:prstGeom>
          <a:gradFill flip="none" rotWithShape="1">
            <a:gsLst>
              <a:gs pos="0">
                <a:srgbClr val="C00000"/>
              </a:gs>
              <a:gs pos="39999">
                <a:srgbClr val="0A128C"/>
              </a:gs>
              <a:gs pos="70000">
                <a:srgbClr val="181CC7"/>
              </a:gs>
              <a:gs pos="88000">
                <a:srgbClr val="7005D4"/>
              </a:gs>
              <a:gs pos="100000">
                <a:srgbClr val="8C3D91"/>
              </a:gs>
            </a:gsLst>
            <a:lin ang="0" scaled="1"/>
            <a:tileRect/>
          </a:gradFill>
          <a:ln w="9525" cap="flat" cmpd="sng" algn="ctr">
            <a:noFill/>
            <a:prstDash val="solid"/>
            <a:round/>
            <a:headEnd type="none" w="med" len="med"/>
            <a:tailEnd type="none" w="med" len="med"/>
          </a:ln>
          <a:effectLst/>
          <a:scene3d>
            <a:camera prst="orthographicFront"/>
            <a:lightRig rig="sunrise" dir="t"/>
          </a:scene3d>
          <a:sp3d extrusionH="76200" contourW="12700" prstMaterial="dkEdge">
            <a:extrusionClr>
              <a:srgbClr val="002060"/>
            </a:extrusionClr>
            <a:contourClr>
              <a:schemeClr val="bg2"/>
            </a:contourClr>
          </a:sp3d>
        </p:spPr>
        <p:txBody>
          <a:bodyPr/>
          <a:lstStyle/>
          <a:p>
            <a:pPr eaLnBrk="0" hangingPunct="0">
              <a:defRPr/>
            </a:pPr>
            <a:endParaRPr lang="en-US">
              <a:latin typeface="Times New Roman" pitchFamily="18" charset="0"/>
              <a:cs typeface="+mn-cs"/>
            </a:endParaRPr>
          </a:p>
        </p:txBody>
      </p:sp>
      <p:sp>
        <p:nvSpPr>
          <p:cNvPr id="26665" name="Text Box 35"/>
          <p:cNvSpPr txBox="1">
            <a:spLocks noChangeArrowheads="1"/>
          </p:cNvSpPr>
          <p:nvPr/>
        </p:nvSpPr>
        <p:spPr bwMode="auto">
          <a:xfrm>
            <a:off x="1066800" y="33338"/>
            <a:ext cx="7786688" cy="1143000"/>
          </a:xfrm>
          <a:prstGeom prst="rect">
            <a:avLst/>
          </a:prstGeom>
          <a:noFill/>
          <a:ln w="9525" algn="ctr">
            <a:noFill/>
            <a:miter lim="800000"/>
            <a:headEnd/>
            <a:tailEnd/>
          </a:ln>
        </p:spPr>
        <p:txBody>
          <a:bodyPr lIns="92075" tIns="46038" rIns="92075" bIns="46038" anchor="ctr"/>
          <a:lstStyle/>
          <a:p>
            <a:r>
              <a:rPr lang="en-US" sz="2600" b="1" dirty="0">
                <a:solidFill>
                  <a:srgbClr val="0070C0"/>
                </a:solidFill>
              </a:rPr>
              <a:t>Training &amp; Tutoring</a:t>
            </a:r>
            <a:endParaRPr lang="en-US" sz="2600" b="1" dirty="0">
              <a:solidFill>
                <a:srgbClr val="0066CC"/>
              </a:solidFill>
            </a:endParaRPr>
          </a:p>
        </p:txBody>
      </p:sp>
      <p:grpSp>
        <p:nvGrpSpPr>
          <p:cNvPr id="6" name="Group 5"/>
          <p:cNvGrpSpPr/>
          <p:nvPr/>
        </p:nvGrpSpPr>
        <p:grpSpPr>
          <a:xfrm>
            <a:off x="609600" y="1229193"/>
            <a:ext cx="5976664" cy="4824536"/>
            <a:chOff x="776536" y="1052736"/>
            <a:chExt cx="5976664" cy="4824536"/>
          </a:xfrm>
        </p:grpSpPr>
        <p:sp>
          <p:nvSpPr>
            <p:cNvPr id="9" name="Rectangle 19"/>
            <p:cNvSpPr>
              <a:spLocks noChangeArrowheads="1"/>
            </p:cNvSpPr>
            <p:nvPr/>
          </p:nvSpPr>
          <p:spPr bwMode="auto">
            <a:xfrm>
              <a:off x="776536" y="2132856"/>
              <a:ext cx="4290880" cy="3744416"/>
            </a:xfrm>
            <a:prstGeom prst="rect">
              <a:avLst/>
            </a:prstGeom>
            <a:solidFill>
              <a:srgbClr val="FFCDE6">
                <a:alpha val="42000"/>
              </a:srgbClr>
            </a:solidFill>
            <a:ln w="9525">
              <a:solidFill>
                <a:schemeClr val="tx1"/>
              </a:solidFill>
              <a:prstDash val="dash"/>
              <a:miter lim="800000"/>
              <a:headEnd/>
              <a:tailEnd/>
            </a:ln>
          </p:spPr>
          <p:txBody>
            <a:bodyPr wrap="none" anchor="ctr"/>
            <a:lstStyle/>
            <a:p>
              <a:endParaRPr lang="en-GB" sz="4000" dirty="0">
                <a:latin typeface="Calibri" pitchFamily="34" charset="0"/>
              </a:endParaRPr>
            </a:p>
          </p:txBody>
        </p:sp>
        <p:sp>
          <p:nvSpPr>
            <p:cNvPr id="11" name="Rectangle 6"/>
            <p:cNvSpPr>
              <a:spLocks noChangeArrowheads="1"/>
            </p:cNvSpPr>
            <p:nvPr/>
          </p:nvSpPr>
          <p:spPr bwMode="auto">
            <a:xfrm>
              <a:off x="1784648" y="2348880"/>
              <a:ext cx="2261526" cy="465137"/>
            </a:xfrm>
            <a:prstGeom prst="rect">
              <a:avLst/>
            </a:prstGeom>
            <a:solidFill>
              <a:schemeClr val="bg2">
                <a:lumMod val="90000"/>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0" hangingPunct="0">
                <a:defRPr/>
              </a:pPr>
              <a:r>
                <a:rPr lang="en-GB" sz="1800" b="1" dirty="0">
                  <a:latin typeface="Calibri" pitchFamily="34" charset="0"/>
                  <a:cs typeface="Arial" pitchFamily="34" charset="0"/>
                </a:rPr>
                <a:t>Safety analysis</a:t>
              </a:r>
              <a:endParaRPr lang="en-US" sz="1800" b="1" dirty="0">
                <a:latin typeface="Calibri" pitchFamily="34" charset="0"/>
                <a:cs typeface="Arial" pitchFamily="34" charset="0"/>
              </a:endParaRPr>
            </a:p>
          </p:txBody>
        </p:sp>
        <p:sp>
          <p:nvSpPr>
            <p:cNvPr id="12" name="Text Box 9"/>
            <p:cNvSpPr txBox="1">
              <a:spLocks noChangeArrowheads="1"/>
            </p:cNvSpPr>
            <p:nvPr/>
          </p:nvSpPr>
          <p:spPr bwMode="auto">
            <a:xfrm>
              <a:off x="998921" y="4075957"/>
              <a:ext cx="1987147" cy="13849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eaLnBrk="0" hangingPunct="0">
                <a:defRPr/>
              </a:pPr>
              <a:r>
                <a:rPr lang="en-GB" sz="1400" b="1" dirty="0">
                  <a:solidFill>
                    <a:schemeClr val="tx2"/>
                  </a:solidFill>
                  <a:latin typeface="Calibri" pitchFamily="34" charset="0"/>
                  <a:cs typeface="Arial" pitchFamily="34" charset="0"/>
                </a:rPr>
                <a:t>Predicts the response</a:t>
              </a:r>
            </a:p>
            <a:p>
              <a:pPr algn="l" eaLnBrk="0" hangingPunct="0">
                <a:defRPr/>
              </a:pPr>
              <a:r>
                <a:rPr lang="en-GB" sz="1400" b="1" dirty="0">
                  <a:solidFill>
                    <a:schemeClr val="tx2"/>
                  </a:solidFill>
                  <a:latin typeface="Calibri" pitchFamily="34" charset="0"/>
                  <a:cs typeface="Arial" pitchFamily="34" charset="0"/>
                </a:rPr>
                <a:t>to postulated events </a:t>
              </a:r>
            </a:p>
            <a:p>
              <a:pPr algn="l" eaLnBrk="0" hangingPunct="0">
                <a:defRPr/>
              </a:pPr>
              <a:r>
                <a:rPr lang="en-GB" sz="1400" b="1" dirty="0">
                  <a:solidFill>
                    <a:schemeClr val="tx2"/>
                  </a:solidFill>
                  <a:latin typeface="Calibri" pitchFamily="34" charset="0"/>
                  <a:cs typeface="Arial" pitchFamily="34" charset="0"/>
                </a:rPr>
                <a:t>with predetermined </a:t>
              </a:r>
            </a:p>
            <a:p>
              <a:pPr algn="l" eaLnBrk="0" hangingPunct="0">
                <a:defRPr/>
              </a:pPr>
              <a:r>
                <a:rPr lang="en-GB" sz="1400" b="1" dirty="0">
                  <a:solidFill>
                    <a:schemeClr val="tx2"/>
                  </a:solidFill>
                  <a:latin typeface="Calibri" pitchFamily="34" charset="0"/>
                  <a:cs typeface="Arial" pitchFamily="34" charset="0"/>
                </a:rPr>
                <a:t>assumptions; checks</a:t>
              </a:r>
            </a:p>
            <a:p>
              <a:pPr algn="l" eaLnBrk="0" hangingPunct="0">
                <a:defRPr/>
              </a:pPr>
              <a:r>
                <a:rPr lang="en-GB" sz="1400" b="1" dirty="0">
                  <a:solidFill>
                    <a:schemeClr val="tx2"/>
                  </a:solidFill>
                  <a:latin typeface="Calibri" pitchFamily="34" charset="0"/>
                  <a:cs typeface="Arial" pitchFamily="34" charset="0"/>
                </a:rPr>
                <a:t>fulfilment of acceptance</a:t>
              </a:r>
            </a:p>
            <a:p>
              <a:pPr algn="l" eaLnBrk="0" hangingPunct="0">
                <a:defRPr/>
              </a:pPr>
              <a:r>
                <a:rPr lang="en-GB" sz="1400" b="1" dirty="0">
                  <a:solidFill>
                    <a:schemeClr val="tx2"/>
                  </a:solidFill>
                  <a:latin typeface="Calibri" pitchFamily="34" charset="0"/>
                  <a:cs typeface="Arial" pitchFamily="34" charset="0"/>
                </a:rPr>
                <a:t>criteria</a:t>
              </a:r>
              <a:endParaRPr lang="en-US" sz="1400" b="1" dirty="0">
                <a:solidFill>
                  <a:schemeClr val="tx2"/>
                </a:solidFill>
                <a:latin typeface="Calibri" pitchFamily="34" charset="0"/>
                <a:cs typeface="Arial" pitchFamily="34" charset="0"/>
              </a:endParaRPr>
            </a:p>
          </p:txBody>
        </p:sp>
        <p:sp>
          <p:nvSpPr>
            <p:cNvPr id="13" name="Text Box 10"/>
            <p:cNvSpPr txBox="1">
              <a:spLocks noChangeArrowheads="1"/>
            </p:cNvSpPr>
            <p:nvPr/>
          </p:nvSpPr>
          <p:spPr bwMode="auto">
            <a:xfrm>
              <a:off x="3117173" y="4069606"/>
              <a:ext cx="1965722" cy="1600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l" eaLnBrk="0" hangingPunct="0">
                <a:defRPr/>
              </a:pPr>
              <a:r>
                <a:rPr lang="en-GB" sz="1400" b="1" dirty="0">
                  <a:solidFill>
                    <a:schemeClr val="tx2"/>
                  </a:solidFill>
                  <a:latin typeface="Calibri" pitchFamily="34" charset="0"/>
                  <a:cs typeface="Arial" pitchFamily="34" charset="0"/>
                </a:rPr>
                <a:t>Combines the likelihood</a:t>
              </a:r>
            </a:p>
            <a:p>
              <a:pPr algn="l" eaLnBrk="0" hangingPunct="0">
                <a:defRPr/>
              </a:pPr>
              <a:r>
                <a:rPr lang="en-GB" sz="1400" b="1" dirty="0">
                  <a:solidFill>
                    <a:schemeClr val="tx2"/>
                  </a:solidFill>
                  <a:latin typeface="Calibri" pitchFamily="34" charset="0"/>
                  <a:cs typeface="Arial" pitchFamily="34" charset="0"/>
                </a:rPr>
                <a:t>of initiating events, </a:t>
              </a:r>
            </a:p>
            <a:p>
              <a:pPr algn="l" eaLnBrk="0" hangingPunct="0">
                <a:defRPr/>
              </a:pPr>
              <a:r>
                <a:rPr lang="en-GB" sz="1400" b="1" dirty="0">
                  <a:solidFill>
                    <a:schemeClr val="tx2"/>
                  </a:solidFill>
                  <a:latin typeface="Calibri" pitchFamily="34" charset="0"/>
                  <a:cs typeface="Arial" pitchFamily="34" charset="0"/>
                </a:rPr>
                <a:t>potential scenarios and </a:t>
              </a:r>
            </a:p>
            <a:p>
              <a:pPr algn="l" eaLnBrk="0" hangingPunct="0">
                <a:defRPr/>
              </a:pPr>
              <a:r>
                <a:rPr lang="en-GB" sz="1400" b="1" dirty="0">
                  <a:solidFill>
                    <a:schemeClr val="tx2"/>
                  </a:solidFill>
                  <a:latin typeface="Calibri" pitchFamily="34" charset="0"/>
                  <a:cs typeface="Arial" pitchFamily="34" charset="0"/>
                </a:rPr>
                <a:t>their consequences into</a:t>
              </a:r>
            </a:p>
            <a:p>
              <a:pPr algn="l" eaLnBrk="0" hangingPunct="0">
                <a:defRPr/>
              </a:pPr>
              <a:r>
                <a:rPr lang="en-GB" sz="1400" b="1" dirty="0">
                  <a:solidFill>
                    <a:schemeClr val="tx2"/>
                  </a:solidFill>
                  <a:latin typeface="Calibri" pitchFamily="34" charset="0"/>
                  <a:cs typeface="Arial" pitchFamily="34" charset="0"/>
                </a:rPr>
                <a:t>estimation of CFD,</a:t>
              </a:r>
            </a:p>
            <a:p>
              <a:pPr algn="l" eaLnBrk="0" hangingPunct="0">
                <a:defRPr/>
              </a:pPr>
              <a:r>
                <a:rPr lang="en-GB" sz="1400" b="1" dirty="0">
                  <a:solidFill>
                    <a:schemeClr val="tx2"/>
                  </a:solidFill>
                  <a:latin typeface="Calibri" pitchFamily="34" charset="0"/>
                  <a:cs typeface="Arial" pitchFamily="34" charset="0"/>
                </a:rPr>
                <a:t>source term or </a:t>
              </a:r>
            </a:p>
            <a:p>
              <a:pPr algn="l" eaLnBrk="0" hangingPunct="0">
                <a:defRPr/>
              </a:pPr>
              <a:r>
                <a:rPr lang="en-GB" sz="1400" b="1" dirty="0">
                  <a:solidFill>
                    <a:schemeClr val="tx2"/>
                  </a:solidFill>
                  <a:latin typeface="Calibri" pitchFamily="34" charset="0"/>
                  <a:cs typeface="Arial" pitchFamily="34" charset="0"/>
                </a:rPr>
                <a:t>overall risk</a:t>
              </a:r>
              <a:endParaRPr lang="en-US" sz="1400" b="1" dirty="0">
                <a:solidFill>
                  <a:schemeClr val="tx2"/>
                </a:solidFill>
                <a:latin typeface="Calibri" pitchFamily="34" charset="0"/>
                <a:cs typeface="Arial" pitchFamily="34" charset="0"/>
              </a:endParaRPr>
            </a:p>
          </p:txBody>
        </p:sp>
        <p:sp>
          <p:nvSpPr>
            <p:cNvPr id="15" name="Line 16"/>
            <p:cNvSpPr>
              <a:spLocks noChangeShapeType="1"/>
            </p:cNvSpPr>
            <p:nvPr/>
          </p:nvSpPr>
          <p:spPr bwMode="auto">
            <a:xfrm>
              <a:off x="3351064" y="2780556"/>
              <a:ext cx="701675" cy="503238"/>
            </a:xfrm>
            <a:prstGeom prst="line">
              <a:avLst/>
            </a:prstGeom>
            <a:noFill/>
            <a:ln w="76200">
              <a:solidFill>
                <a:schemeClr val="accent2"/>
              </a:solidFill>
              <a:round/>
              <a:headEnd type="none" w="sm" len="sm"/>
              <a:tailEnd type="triangl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sz="4000">
                <a:latin typeface="Calibri" pitchFamily="34" charset="0"/>
              </a:endParaRPr>
            </a:p>
          </p:txBody>
        </p:sp>
        <p:sp>
          <p:nvSpPr>
            <p:cNvPr id="16" name="Rectangle 8"/>
            <p:cNvSpPr>
              <a:spLocks noChangeArrowheads="1"/>
            </p:cNvSpPr>
            <p:nvPr/>
          </p:nvSpPr>
          <p:spPr bwMode="auto">
            <a:xfrm>
              <a:off x="3117173" y="3283794"/>
              <a:ext cx="1793743" cy="792162"/>
            </a:xfrm>
            <a:prstGeom prst="rect">
              <a:avLst/>
            </a:prstGeom>
            <a:solidFill>
              <a:schemeClr val="bg2"/>
            </a:solidFill>
            <a:ln w="12700">
              <a:solidFill>
                <a:schemeClr val="tx1"/>
              </a:solidFill>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0" hangingPunct="0">
                <a:defRPr/>
              </a:pPr>
              <a:r>
                <a:rPr lang="en-GB" sz="1600" b="1" dirty="0">
                  <a:latin typeface="Calibri" pitchFamily="34" charset="0"/>
                  <a:cs typeface="Arial" pitchFamily="34" charset="0"/>
                </a:rPr>
                <a:t>Probabilistic </a:t>
              </a:r>
            </a:p>
            <a:p>
              <a:pPr algn="ctr" eaLnBrk="0" hangingPunct="0">
                <a:defRPr/>
              </a:pPr>
              <a:r>
                <a:rPr lang="en-GB" sz="1600" b="1" dirty="0">
                  <a:latin typeface="Calibri" pitchFamily="34" charset="0"/>
                  <a:cs typeface="Arial" pitchFamily="34" charset="0"/>
                </a:rPr>
                <a:t>safety</a:t>
              </a:r>
            </a:p>
            <a:p>
              <a:pPr algn="ctr" eaLnBrk="0" hangingPunct="0">
                <a:defRPr/>
              </a:pPr>
              <a:r>
                <a:rPr lang="en-GB" sz="1600" b="1" dirty="0">
                  <a:latin typeface="Calibri" pitchFamily="34" charset="0"/>
                  <a:cs typeface="Arial" pitchFamily="34" charset="0"/>
                </a:rPr>
                <a:t>analysis</a:t>
              </a:r>
              <a:endParaRPr lang="en-US" sz="1600" b="1" dirty="0">
                <a:latin typeface="Calibri" pitchFamily="34" charset="0"/>
                <a:cs typeface="Arial" pitchFamily="34" charset="0"/>
              </a:endParaRPr>
            </a:p>
          </p:txBody>
        </p:sp>
        <p:sp>
          <p:nvSpPr>
            <p:cNvPr id="17" name="Rectangle 7"/>
            <p:cNvSpPr>
              <a:spLocks noChangeArrowheads="1"/>
            </p:cNvSpPr>
            <p:nvPr/>
          </p:nvSpPr>
          <p:spPr bwMode="auto">
            <a:xfrm>
              <a:off x="933037" y="3283794"/>
              <a:ext cx="1793743" cy="792162"/>
            </a:xfrm>
            <a:prstGeom prst="rect">
              <a:avLst/>
            </a:prstGeom>
            <a:solidFill>
              <a:schemeClr val="bg2"/>
            </a:solidFill>
            <a:ln w="12700">
              <a:solidFill>
                <a:schemeClr val="tx1"/>
              </a:solidFill>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0" hangingPunct="0">
                <a:defRPr/>
              </a:pPr>
              <a:r>
                <a:rPr lang="en-GB" sz="1600" b="1" dirty="0">
                  <a:latin typeface="Calibri" pitchFamily="34" charset="0"/>
                  <a:cs typeface="Arial" pitchFamily="34" charset="0"/>
                </a:rPr>
                <a:t>Deterministic</a:t>
              </a:r>
            </a:p>
            <a:p>
              <a:pPr algn="ctr" eaLnBrk="0" hangingPunct="0">
                <a:defRPr/>
              </a:pPr>
              <a:r>
                <a:rPr lang="en-GB" sz="1600" b="1" dirty="0">
                  <a:latin typeface="Calibri" pitchFamily="34" charset="0"/>
                  <a:cs typeface="Arial" pitchFamily="34" charset="0"/>
                </a:rPr>
                <a:t>safety</a:t>
              </a:r>
            </a:p>
            <a:p>
              <a:pPr algn="ctr" eaLnBrk="0" hangingPunct="0">
                <a:defRPr/>
              </a:pPr>
              <a:r>
                <a:rPr lang="en-GB" sz="1600" b="1" dirty="0">
                  <a:latin typeface="Calibri" pitchFamily="34" charset="0"/>
                  <a:cs typeface="Arial" pitchFamily="34" charset="0"/>
                </a:rPr>
                <a:t>analysis</a:t>
              </a:r>
              <a:endParaRPr lang="en-US" sz="1600" b="1" dirty="0">
                <a:latin typeface="Calibri" pitchFamily="34" charset="0"/>
                <a:cs typeface="Arial" pitchFamily="34" charset="0"/>
              </a:endParaRPr>
            </a:p>
          </p:txBody>
        </p:sp>
        <p:sp>
          <p:nvSpPr>
            <p:cNvPr id="18" name="Line 16"/>
            <p:cNvSpPr>
              <a:spLocks noChangeShapeType="1"/>
            </p:cNvSpPr>
            <p:nvPr/>
          </p:nvSpPr>
          <p:spPr bwMode="auto">
            <a:xfrm flipH="1">
              <a:off x="1791213" y="2782145"/>
              <a:ext cx="646642" cy="504825"/>
            </a:xfrm>
            <a:prstGeom prst="line">
              <a:avLst/>
            </a:prstGeom>
            <a:noFill/>
            <a:ln w="76200">
              <a:solidFill>
                <a:schemeClr val="accent2"/>
              </a:solidFill>
              <a:round/>
              <a:headEnd type="none" w="sm" len="sm"/>
              <a:tailEnd type="triangl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sz="4000">
                <a:latin typeface="Calibri" pitchFamily="34" charset="0"/>
              </a:endParaRPr>
            </a:p>
          </p:txBody>
        </p:sp>
        <p:sp>
          <p:nvSpPr>
            <p:cNvPr id="21" name="Rectangle 6"/>
            <p:cNvSpPr>
              <a:spLocks noChangeArrowheads="1"/>
            </p:cNvSpPr>
            <p:nvPr/>
          </p:nvSpPr>
          <p:spPr bwMode="auto">
            <a:xfrm>
              <a:off x="4304928" y="1052736"/>
              <a:ext cx="2448272" cy="465137"/>
            </a:xfrm>
            <a:prstGeom prst="rect">
              <a:avLst/>
            </a:prstGeom>
            <a:solidFill>
              <a:srgbClr val="92D050"/>
            </a:solidFill>
            <a:ln w="12700">
              <a:solidFill>
                <a:schemeClr val="tx1"/>
              </a:solidFill>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0" hangingPunct="0">
                <a:defRPr/>
              </a:pPr>
              <a:r>
                <a:rPr lang="en-GB" sz="2400" b="1" dirty="0">
                  <a:latin typeface="Calibri" pitchFamily="34" charset="0"/>
                  <a:cs typeface="Arial" pitchFamily="34" charset="0"/>
                </a:rPr>
                <a:t>Safety </a:t>
              </a:r>
              <a:r>
                <a:rPr lang="en-US" sz="2400" b="1" dirty="0" smtClean="0">
                  <a:latin typeface="Calibri" pitchFamily="34" charset="0"/>
                  <a:cs typeface="Arial" pitchFamily="34" charset="0"/>
                </a:rPr>
                <a:t>A</a:t>
              </a:r>
              <a:r>
                <a:rPr lang="hr-HR" sz="2400" b="1" dirty="0" smtClean="0">
                  <a:latin typeface="Calibri" pitchFamily="34" charset="0"/>
                  <a:cs typeface="Arial" pitchFamily="34" charset="0"/>
                </a:rPr>
                <a:t>ssessment</a:t>
              </a:r>
              <a:endParaRPr lang="en-US" sz="2400" b="1" dirty="0">
                <a:latin typeface="Calibri" pitchFamily="34" charset="0"/>
                <a:cs typeface="Arial" pitchFamily="34" charset="0"/>
              </a:endParaRPr>
            </a:p>
          </p:txBody>
        </p:sp>
        <p:cxnSp>
          <p:nvCxnSpPr>
            <p:cNvPr id="22" name="Elbow Connector 21"/>
            <p:cNvCxnSpPr>
              <a:endCxn id="11" idx="0"/>
            </p:cNvCxnSpPr>
            <p:nvPr/>
          </p:nvCxnSpPr>
          <p:spPr bwMode="auto">
            <a:xfrm rot="10800000" flipV="1">
              <a:off x="2915412" y="1879102"/>
              <a:ext cx="3160117" cy="469777"/>
            </a:xfrm>
            <a:prstGeom prst="bentConnector2">
              <a:avLst/>
            </a:prstGeom>
            <a:noFill/>
            <a:ln w="38100">
              <a:solidFill>
                <a:schemeClr val="accent6">
                  <a:lumMod val="50000"/>
                </a:schemeClr>
              </a:solidFill>
              <a:round/>
              <a:headEnd/>
              <a:tailEnd type="arrow" w="med" len="med"/>
            </a:ln>
            <a:extLst>
              <a:ext uri="{909E8E84-426E-40dd-AFC4-6F175D3DCCD1}">
                <a14:hiddenFill xmlns:a14="http://schemas.microsoft.com/office/drawing/2010/main" xmlns="">
                  <a:noFill/>
                </a14:hiddenFill>
              </a:ext>
            </a:extLst>
          </p:spPr>
        </p:cxnSp>
        <p:cxnSp>
          <p:nvCxnSpPr>
            <p:cNvPr id="24" name="Straight Connector 23"/>
            <p:cNvCxnSpPr>
              <a:stCxn id="21" idx="2"/>
            </p:cNvCxnSpPr>
            <p:nvPr/>
          </p:nvCxnSpPr>
          <p:spPr bwMode="auto">
            <a:xfrm flipH="1">
              <a:off x="5457056" y="1517873"/>
              <a:ext cx="72008" cy="326951"/>
            </a:xfrm>
            <a:prstGeom prst="line">
              <a:avLst/>
            </a:prstGeom>
            <a:noFill/>
            <a:ln w="3175" cap="flat" cmpd="sng" algn="ctr">
              <a:noFill/>
              <a:prstDash val="solid"/>
              <a:round/>
              <a:headEnd type="none" w="med" len="med"/>
              <a:tailEnd type="none" w="med" len="med"/>
            </a:ln>
            <a:effectLst/>
          </p:spPr>
        </p:cxnSp>
        <p:cxnSp>
          <p:nvCxnSpPr>
            <p:cNvPr id="25" name="Straight Connector 24"/>
            <p:cNvCxnSpPr>
              <a:stCxn id="21" idx="2"/>
            </p:cNvCxnSpPr>
            <p:nvPr/>
          </p:nvCxnSpPr>
          <p:spPr bwMode="auto">
            <a:xfrm>
              <a:off x="5529064" y="1517873"/>
              <a:ext cx="0" cy="398959"/>
            </a:xfrm>
            <a:prstGeom prst="line">
              <a:avLst/>
            </a:prstGeom>
            <a:noFill/>
            <a:ln w="28575" cap="flat" cmpd="sng" algn="ctr">
              <a:solidFill>
                <a:schemeClr val="accent6">
                  <a:lumMod val="50000"/>
                </a:schemeClr>
              </a:solidFill>
              <a:prstDash val="solid"/>
              <a:round/>
              <a:headEnd type="none" w="med" len="med"/>
              <a:tailEnd type="none" w="med" len="med"/>
            </a:ln>
            <a:effectLst/>
          </p:spPr>
        </p:cxnSp>
      </p:grpSp>
      <p:cxnSp>
        <p:nvCxnSpPr>
          <p:cNvPr id="4" name="Straight Connector 3"/>
          <p:cNvCxnSpPr/>
          <p:nvPr/>
        </p:nvCxnSpPr>
        <p:spPr bwMode="auto">
          <a:xfrm>
            <a:off x="6096000" y="2051261"/>
            <a:ext cx="1254208" cy="0"/>
          </a:xfrm>
          <a:prstGeom prst="line">
            <a:avLst/>
          </a:prstGeom>
          <a:solidFill>
            <a:schemeClr val="accent1"/>
          </a:solidFill>
          <a:ln w="47625" cap="flat" cmpd="sng" algn="ctr">
            <a:solidFill>
              <a:schemeClr val="tx1"/>
            </a:solidFill>
            <a:prstDash val="dash"/>
            <a:round/>
            <a:headEnd type="none" w="med" len="med"/>
            <a:tailEnd type="none" w="med" len="med"/>
          </a:ln>
          <a:effectLst/>
        </p:spPr>
      </p:cxnSp>
      <p:sp>
        <p:nvSpPr>
          <p:cNvPr id="30" name="Left Brace 29"/>
          <p:cNvSpPr/>
          <p:nvPr/>
        </p:nvSpPr>
        <p:spPr bwMode="auto">
          <a:xfrm>
            <a:off x="4953000" y="2362200"/>
            <a:ext cx="362298" cy="4343400"/>
          </a:xfrm>
          <a:prstGeom prst="leftBrace">
            <a:avLst>
              <a:gd name="adj1" fmla="val 81682"/>
              <a:gd name="adj2" fmla="val 50000"/>
            </a:avLst>
          </a:prstGeom>
          <a:solidFill>
            <a:schemeClr val="bg1">
              <a:alpha val="40000"/>
            </a:schemeClr>
          </a:solidFill>
          <a:ln w="317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3" name="TextBox 3"/>
          <p:cNvSpPr txBox="1">
            <a:spLocks noChangeArrowheads="1"/>
          </p:cNvSpPr>
          <p:nvPr/>
        </p:nvSpPr>
        <p:spPr bwMode="auto">
          <a:xfrm>
            <a:off x="5105400" y="2272209"/>
            <a:ext cx="4136630" cy="4144724"/>
          </a:xfrm>
          <a:prstGeom prst="rect">
            <a:avLst/>
          </a:prstGeom>
          <a:noFill/>
          <a:ln w="9525">
            <a:noFill/>
            <a:miter lim="800000"/>
            <a:headEnd/>
            <a:tailEnd/>
          </a:ln>
        </p:spPr>
        <p:txBody>
          <a:bodyPr wrap="square">
            <a:spAutoFit/>
          </a:bodyPr>
          <a:lstStyle/>
          <a:p>
            <a:pPr marL="458788" indent="-393700">
              <a:spcBef>
                <a:spcPts val="400"/>
              </a:spcBef>
              <a:spcAft>
                <a:spcPts val="400"/>
              </a:spcAft>
              <a:buClr>
                <a:srgbClr val="080808"/>
              </a:buClr>
              <a:buFont typeface="Wingdings" pitchFamily="2" charset="2"/>
              <a:buChar char="§"/>
              <a:defRPr/>
            </a:pPr>
            <a:r>
              <a:rPr lang="en-US" sz="1400" b="1" dirty="0" err="1" smtClean="0">
                <a:ea typeface="굴림" pitchFamily="34" charset="-127"/>
                <a:cs typeface="Times New Roman" pitchFamily="18" charset="0"/>
              </a:rPr>
              <a:t>IAEA</a:t>
            </a:r>
            <a:r>
              <a:rPr lang="en-US" sz="1400" b="1" dirty="0" smtClean="0">
                <a:ea typeface="굴림" pitchFamily="34" charset="-127"/>
                <a:cs typeface="Times New Roman" pitchFamily="18" charset="0"/>
              </a:rPr>
              <a:t>:</a:t>
            </a:r>
            <a:r>
              <a:rPr lang="en-US" sz="1400" dirty="0" smtClean="0"/>
              <a:t> the </a:t>
            </a:r>
            <a:r>
              <a:rPr lang="en-US" sz="1400" dirty="0" err="1" smtClean="0"/>
              <a:t>NOKEBP</a:t>
            </a:r>
            <a:r>
              <a:rPr lang="en-US" sz="1400" dirty="0" smtClean="0"/>
              <a:t> Pilot Program for safety assessment (since 7/2011, ongoing)</a:t>
            </a:r>
            <a:endParaRPr lang="en-US" sz="1400" dirty="0" smtClean="0">
              <a:ea typeface="굴림" pitchFamily="34" charset="-127"/>
              <a:cs typeface="Times New Roman" pitchFamily="18" charset="0"/>
            </a:endParaRPr>
          </a:p>
          <a:p>
            <a:pPr marL="915988" lvl="1" indent="-393700">
              <a:spcBef>
                <a:spcPts val="400"/>
              </a:spcBef>
              <a:spcAft>
                <a:spcPts val="400"/>
              </a:spcAft>
              <a:buClr>
                <a:srgbClr val="080808"/>
              </a:buClr>
              <a:buFont typeface="Wingdings" pitchFamily="2" charset="2"/>
              <a:buChar char="§"/>
              <a:defRPr/>
            </a:pPr>
            <a:r>
              <a:rPr lang="en-US" sz="1400" dirty="0" smtClean="0">
                <a:ea typeface="굴림" pitchFamily="34" charset="-127"/>
                <a:cs typeface="Times New Roman" pitchFamily="18" charset="0"/>
              </a:rPr>
              <a:t>Essential Knowledge for </a:t>
            </a:r>
            <a:r>
              <a:rPr lang="en-US" sz="1400" dirty="0" err="1" smtClean="0">
                <a:ea typeface="굴림" pitchFamily="34" charset="-127"/>
                <a:cs typeface="Times New Roman" pitchFamily="18" charset="0"/>
              </a:rPr>
              <a:t>PSA</a:t>
            </a:r>
            <a:r>
              <a:rPr lang="en-US" sz="1400" dirty="0" smtClean="0">
                <a:ea typeface="굴림" pitchFamily="34" charset="-127"/>
                <a:cs typeface="Times New Roman" pitchFamily="18" charset="0"/>
              </a:rPr>
              <a:t>, </a:t>
            </a:r>
            <a:r>
              <a:rPr lang="en-US" sz="1400" dirty="0" err="1" smtClean="0">
                <a:ea typeface="굴림" pitchFamily="34" charset="-127"/>
                <a:cs typeface="Times New Roman" pitchFamily="18" charset="0"/>
              </a:rPr>
              <a:t>DSA</a:t>
            </a:r>
            <a:r>
              <a:rPr lang="en-US" sz="1400" dirty="0" smtClean="0">
                <a:ea typeface="굴림" pitchFamily="34" charset="-127"/>
                <a:cs typeface="Times New Roman" pitchFamily="18" charset="0"/>
              </a:rPr>
              <a:t> and SA, </a:t>
            </a:r>
            <a:r>
              <a:rPr lang="en-US" sz="1400" dirty="0" err="1" smtClean="0">
                <a:ea typeface="굴림" pitchFamily="34" charset="-127"/>
                <a:cs typeface="Times New Roman" pitchFamily="18" charset="0"/>
              </a:rPr>
              <a:t>PSA</a:t>
            </a:r>
            <a:r>
              <a:rPr lang="en-US" sz="1400" dirty="0" smtClean="0">
                <a:ea typeface="굴림" pitchFamily="34" charset="-127"/>
                <a:cs typeface="Times New Roman" pitchFamily="18" charset="0"/>
              </a:rPr>
              <a:t> level 2/SA</a:t>
            </a:r>
          </a:p>
          <a:p>
            <a:pPr marL="915988" lvl="1" indent="-393700">
              <a:spcBef>
                <a:spcPts val="400"/>
              </a:spcBef>
              <a:spcAft>
                <a:spcPts val="400"/>
              </a:spcAft>
              <a:buClr>
                <a:srgbClr val="080808"/>
              </a:buClr>
              <a:buFont typeface="Wingdings" pitchFamily="2" charset="2"/>
              <a:buChar char="§"/>
              <a:defRPr/>
            </a:pPr>
            <a:r>
              <a:rPr lang="en-US" sz="1400" dirty="0" smtClean="0">
                <a:ea typeface="굴림" pitchFamily="34" charset="-127"/>
                <a:cs typeface="Times New Roman" pitchFamily="18" charset="0"/>
              </a:rPr>
              <a:t>Assessment of </a:t>
            </a:r>
            <a:r>
              <a:rPr lang="en-US" sz="1400" dirty="0" err="1" smtClean="0">
                <a:ea typeface="굴림" pitchFamily="34" charset="-127"/>
                <a:cs typeface="Times New Roman" pitchFamily="18" charset="0"/>
              </a:rPr>
              <a:t>Chapter15</a:t>
            </a:r>
            <a:r>
              <a:rPr lang="en-US" sz="1400" dirty="0" smtClean="0">
                <a:ea typeface="굴림" pitchFamily="34" charset="-127"/>
                <a:cs typeface="Times New Roman" pitchFamily="18" charset="0"/>
              </a:rPr>
              <a:t> (class trainings and </a:t>
            </a:r>
            <a:r>
              <a:rPr lang="en-US" sz="1400" dirty="0" err="1" smtClean="0">
                <a:ea typeface="굴림" pitchFamily="34" charset="-127"/>
                <a:cs typeface="Times New Roman" pitchFamily="18" charset="0"/>
              </a:rPr>
              <a:t>mentorings</a:t>
            </a:r>
            <a:r>
              <a:rPr lang="en-US" sz="1400" dirty="0" smtClean="0">
                <a:ea typeface="굴림" pitchFamily="34" charset="-127"/>
                <a:cs typeface="Times New Roman" pitchFamily="18" charset="0"/>
              </a:rPr>
              <a:t>)</a:t>
            </a:r>
          </a:p>
          <a:p>
            <a:pPr marL="915988" lvl="1" indent="-393700">
              <a:spcBef>
                <a:spcPts val="400"/>
              </a:spcBef>
              <a:spcAft>
                <a:spcPts val="400"/>
              </a:spcAft>
              <a:buClr>
                <a:srgbClr val="080808"/>
              </a:buClr>
              <a:buFont typeface="Wingdings" pitchFamily="2" charset="2"/>
              <a:buChar char="§"/>
              <a:defRPr/>
            </a:pPr>
            <a:r>
              <a:rPr lang="en-US" sz="1400" dirty="0" smtClean="0">
                <a:ea typeface="굴림" pitchFamily="34" charset="-127"/>
                <a:cs typeface="Times New Roman" pitchFamily="18" charset="0"/>
              </a:rPr>
              <a:t>Practice with RELAP5 and Risk Spectrum</a:t>
            </a:r>
          </a:p>
          <a:p>
            <a:pPr marL="458788" indent="-393700">
              <a:spcBef>
                <a:spcPts val="400"/>
              </a:spcBef>
              <a:spcAft>
                <a:spcPts val="400"/>
              </a:spcAft>
              <a:buClr>
                <a:srgbClr val="080808"/>
              </a:buClr>
              <a:buFont typeface="Wingdings" pitchFamily="2" charset="2"/>
              <a:buChar char="§"/>
              <a:defRPr/>
            </a:pPr>
            <a:r>
              <a:rPr lang="en-US" sz="1400" dirty="0" err="1" smtClean="0"/>
              <a:t>IAEA</a:t>
            </a:r>
            <a:r>
              <a:rPr lang="en-US" sz="1400" dirty="0" smtClean="0"/>
              <a:t>: </a:t>
            </a:r>
            <a:r>
              <a:rPr lang="en-US" sz="1400" dirty="0" err="1" smtClean="0"/>
              <a:t>VIE9010</a:t>
            </a:r>
            <a:r>
              <a:rPr lang="en-US" sz="1400" dirty="0" smtClean="0"/>
              <a:t>/</a:t>
            </a:r>
            <a:r>
              <a:rPr lang="en-US" sz="1400" dirty="0" err="1" smtClean="0"/>
              <a:t>VIE9013</a:t>
            </a:r>
            <a:r>
              <a:rPr lang="en-US" sz="1400" dirty="0" smtClean="0"/>
              <a:t>/</a:t>
            </a:r>
            <a:r>
              <a:rPr lang="en-US" sz="1400" dirty="0" err="1" smtClean="0"/>
              <a:t>VIE9015</a:t>
            </a:r>
            <a:endParaRPr lang="en-US" sz="1400" dirty="0" smtClean="0"/>
          </a:p>
          <a:p>
            <a:pPr marL="458788" indent="-393700">
              <a:spcBef>
                <a:spcPts val="400"/>
              </a:spcBef>
              <a:spcAft>
                <a:spcPts val="400"/>
              </a:spcAft>
              <a:buClr>
                <a:srgbClr val="080808"/>
              </a:buClr>
              <a:buFont typeface="Wingdings" pitchFamily="2" charset="2"/>
              <a:buChar char="§"/>
              <a:defRPr/>
            </a:pPr>
            <a:r>
              <a:rPr lang="en-US" sz="1400" dirty="0" err="1" smtClean="0">
                <a:ea typeface="굴림" pitchFamily="34" charset="-127"/>
                <a:cs typeface="Times New Roman" pitchFamily="18" charset="0"/>
              </a:rPr>
              <a:t>ANSN</a:t>
            </a:r>
            <a:r>
              <a:rPr lang="en-US" sz="1400" dirty="0" smtClean="0">
                <a:ea typeface="굴림" pitchFamily="34" charset="-127"/>
                <a:cs typeface="Times New Roman" pitchFamily="18" charset="0"/>
              </a:rPr>
              <a:t>: safety analysis topical group</a:t>
            </a:r>
          </a:p>
          <a:p>
            <a:pPr marL="458788" indent="-393700">
              <a:spcBef>
                <a:spcPts val="400"/>
              </a:spcBef>
              <a:spcAft>
                <a:spcPts val="400"/>
              </a:spcAft>
              <a:buClr>
                <a:srgbClr val="080808"/>
              </a:buClr>
              <a:buFont typeface="Wingdings" pitchFamily="2" charset="2"/>
              <a:buChar char="§"/>
              <a:defRPr/>
            </a:pPr>
            <a:r>
              <a:rPr lang="en-US" sz="1400" dirty="0" err="1" smtClean="0">
                <a:ea typeface="굴림" pitchFamily="34" charset="-127"/>
                <a:cs typeface="Times New Roman" pitchFamily="18" charset="0"/>
              </a:rPr>
              <a:t>JNES</a:t>
            </a:r>
            <a:r>
              <a:rPr lang="en-US" sz="1400" dirty="0" smtClean="0">
                <a:ea typeface="굴림" pitchFamily="34" charset="-127"/>
                <a:cs typeface="Times New Roman" pitchFamily="18" charset="0"/>
              </a:rPr>
              <a:t>/NRA: Appendix 10 – Safety </a:t>
            </a:r>
            <a:r>
              <a:rPr lang="en-US" sz="1400" dirty="0" err="1" smtClean="0">
                <a:ea typeface="굴림" pitchFamily="34" charset="-127"/>
                <a:cs typeface="Times New Roman" pitchFamily="18" charset="0"/>
              </a:rPr>
              <a:t>Analsysis</a:t>
            </a:r>
            <a:r>
              <a:rPr lang="en-US" sz="1400" dirty="0" smtClean="0">
                <a:ea typeface="굴림" pitchFamily="34" charset="-127"/>
                <a:cs typeface="Times New Roman" pitchFamily="18" charset="0"/>
              </a:rPr>
              <a:t> (basic courses and </a:t>
            </a:r>
            <a:r>
              <a:rPr lang="en-US" sz="1400" dirty="0" err="1" smtClean="0">
                <a:ea typeface="굴림" pitchFamily="34" charset="-127"/>
                <a:cs typeface="Times New Roman" pitchFamily="18" charset="0"/>
              </a:rPr>
              <a:t>SSA</a:t>
            </a:r>
            <a:r>
              <a:rPr lang="en-US" sz="1400" dirty="0" smtClean="0">
                <a:ea typeface="굴림" pitchFamily="34" charset="-127"/>
                <a:cs typeface="Times New Roman" pitchFamily="18" charset="0"/>
              </a:rPr>
              <a:t> courses)</a:t>
            </a:r>
          </a:p>
          <a:p>
            <a:pPr marL="458788" indent="-393700">
              <a:spcBef>
                <a:spcPts val="400"/>
              </a:spcBef>
              <a:spcAft>
                <a:spcPts val="400"/>
              </a:spcAft>
              <a:buClr>
                <a:srgbClr val="080808"/>
              </a:buClr>
              <a:buFont typeface="Wingdings" pitchFamily="2" charset="2"/>
              <a:buChar char="§"/>
              <a:defRPr/>
            </a:pPr>
            <a:r>
              <a:rPr lang="en-US" sz="1400" dirty="0" smtClean="0">
                <a:ea typeface="굴림" pitchFamily="34" charset="-127"/>
                <a:cs typeface="Times New Roman" pitchFamily="18" charset="0"/>
              </a:rPr>
              <a:t>NRC: </a:t>
            </a:r>
            <a:r>
              <a:rPr lang="en-US" sz="1400" dirty="0" err="1" smtClean="0">
                <a:ea typeface="굴림" pitchFamily="34" charset="-127"/>
                <a:cs typeface="Times New Roman" pitchFamily="18" charset="0"/>
              </a:rPr>
              <a:t>PARC</a:t>
            </a:r>
            <a:r>
              <a:rPr lang="en-US" sz="1400" dirty="0" smtClean="0">
                <a:ea typeface="굴림" pitchFamily="34" charset="-127"/>
                <a:cs typeface="Times New Roman" pitchFamily="18" charset="0"/>
              </a:rPr>
              <a:t>/SCALE, </a:t>
            </a:r>
            <a:r>
              <a:rPr lang="en-US" sz="1400" dirty="0" err="1" smtClean="0">
                <a:ea typeface="굴림" pitchFamily="34" charset="-127"/>
                <a:cs typeface="Times New Roman" pitchFamily="18" charset="0"/>
              </a:rPr>
              <a:t>PSA</a:t>
            </a:r>
            <a:r>
              <a:rPr lang="en-US" sz="1400" dirty="0" smtClean="0">
                <a:ea typeface="굴림" pitchFamily="34" charset="-127"/>
                <a:cs typeface="Times New Roman" pitchFamily="18" charset="0"/>
              </a:rPr>
              <a:t> </a:t>
            </a:r>
          </a:p>
          <a:p>
            <a:pPr marL="458788" indent="-393700">
              <a:spcBef>
                <a:spcPts val="400"/>
              </a:spcBef>
              <a:spcAft>
                <a:spcPts val="400"/>
              </a:spcAft>
              <a:buClr>
                <a:srgbClr val="080808"/>
              </a:buClr>
              <a:buFont typeface="Wingdings" pitchFamily="2" charset="2"/>
              <a:buChar char="§"/>
              <a:defRPr/>
            </a:pPr>
            <a:r>
              <a:rPr lang="en-US" sz="1400" dirty="0" smtClean="0">
                <a:ea typeface="굴림" pitchFamily="34" charset="-127"/>
                <a:cs typeface="Times New Roman" pitchFamily="18" charset="0"/>
              </a:rPr>
              <a:t>EC: 1-2 month Internships &amp; </a:t>
            </a:r>
            <a:r>
              <a:rPr lang="en-US" sz="1400" dirty="0" err="1" smtClean="0">
                <a:ea typeface="굴림" pitchFamily="34" charset="-127"/>
                <a:cs typeface="Times New Roman" pitchFamily="18" charset="0"/>
              </a:rPr>
              <a:t>1week</a:t>
            </a:r>
            <a:r>
              <a:rPr lang="en-US" sz="1400" dirty="0" smtClean="0">
                <a:ea typeface="굴림" pitchFamily="34" charset="-127"/>
                <a:cs typeface="Times New Roman" pitchFamily="18" charset="0"/>
              </a:rPr>
              <a:t> </a:t>
            </a:r>
            <a:r>
              <a:rPr lang="en-US" sz="1400" dirty="0">
                <a:ea typeface="굴림" pitchFamily="34" charset="-127"/>
                <a:cs typeface="Times New Roman" pitchFamily="18" charset="0"/>
              </a:rPr>
              <a:t>training courses: </a:t>
            </a:r>
            <a:r>
              <a:rPr lang="en-US" sz="1400" dirty="0" smtClean="0">
                <a:ea typeface="굴림" pitchFamily="34" charset="-127"/>
                <a:cs typeface="Times New Roman" pitchFamily="18" charset="0"/>
              </a:rPr>
              <a:t>using </a:t>
            </a:r>
            <a:r>
              <a:rPr lang="en-US" sz="1400" dirty="0">
                <a:ea typeface="굴림" pitchFamily="34" charset="-127"/>
                <a:cs typeface="Times New Roman" pitchFamily="18" charset="0"/>
              </a:rPr>
              <a:t>computer code for accidents</a:t>
            </a:r>
            <a:endParaRPr lang="en-US" sz="1400" dirty="0" smtClean="0">
              <a:ea typeface="굴림" pitchFamily="34" charset="-127"/>
              <a:cs typeface="Times New Roman" pitchFamily="18" charset="0"/>
            </a:endParaRPr>
          </a:p>
        </p:txBody>
      </p:sp>
    </p:spTree>
    <p:extLst>
      <p:ext uri="{BB962C8B-B14F-4D97-AF65-F5344CB8AC3E}">
        <p14:creationId xmlns:p14="http://schemas.microsoft.com/office/powerpoint/2010/main" val="37401732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143000" y="1143000"/>
            <a:ext cx="8001000" cy="76200"/>
          </a:xfrm>
          <a:prstGeom prst="rect">
            <a:avLst/>
          </a:prstGeom>
          <a:gradFill flip="none" rotWithShape="1">
            <a:gsLst>
              <a:gs pos="0">
                <a:srgbClr val="C00000"/>
              </a:gs>
              <a:gs pos="39999">
                <a:srgbClr val="0A128C"/>
              </a:gs>
              <a:gs pos="70000">
                <a:srgbClr val="181CC7"/>
              </a:gs>
              <a:gs pos="88000">
                <a:srgbClr val="7005D4"/>
              </a:gs>
              <a:gs pos="100000">
                <a:srgbClr val="8C3D91"/>
              </a:gs>
            </a:gsLst>
            <a:lin ang="0" scaled="1"/>
            <a:tileRect/>
          </a:gradFill>
          <a:ln w="9525" cap="flat" cmpd="sng" algn="ctr">
            <a:noFill/>
            <a:prstDash val="solid"/>
            <a:round/>
            <a:headEnd type="none" w="med" len="med"/>
            <a:tailEnd type="none" w="med" len="med"/>
          </a:ln>
          <a:effectLst/>
          <a:scene3d>
            <a:camera prst="orthographicFront"/>
            <a:lightRig rig="sunrise" dir="t"/>
          </a:scene3d>
          <a:sp3d extrusionH="76200" contourW="12700" prstMaterial="dkEdge">
            <a:extrusionClr>
              <a:srgbClr val="002060"/>
            </a:extrusionClr>
            <a:contourClr>
              <a:schemeClr val="bg2"/>
            </a:contourClr>
          </a:sp3d>
        </p:spPr>
        <p:txBody>
          <a:bodyPr/>
          <a:lstStyle/>
          <a:p>
            <a:pPr eaLnBrk="0" hangingPunct="0">
              <a:defRPr/>
            </a:pPr>
            <a:endParaRPr lang="en-US">
              <a:latin typeface="Times New Roman" pitchFamily="18" charset="0"/>
              <a:cs typeface="+mn-cs"/>
            </a:endParaRPr>
          </a:p>
        </p:txBody>
      </p:sp>
      <p:sp>
        <p:nvSpPr>
          <p:cNvPr id="26665" name="Text Box 35"/>
          <p:cNvSpPr txBox="1">
            <a:spLocks noChangeArrowheads="1"/>
          </p:cNvSpPr>
          <p:nvPr/>
        </p:nvSpPr>
        <p:spPr bwMode="auto">
          <a:xfrm>
            <a:off x="1066800" y="33338"/>
            <a:ext cx="7786688" cy="1143000"/>
          </a:xfrm>
          <a:prstGeom prst="rect">
            <a:avLst/>
          </a:prstGeom>
          <a:noFill/>
          <a:ln w="9525" algn="ctr">
            <a:noFill/>
            <a:miter lim="800000"/>
            <a:headEnd/>
            <a:tailEnd/>
          </a:ln>
        </p:spPr>
        <p:txBody>
          <a:bodyPr lIns="92075" tIns="46038" rIns="92075" bIns="46038" anchor="ctr"/>
          <a:lstStyle/>
          <a:p>
            <a:r>
              <a:rPr lang="en-US" sz="2600" b="1" dirty="0">
                <a:solidFill>
                  <a:srgbClr val="0070C0"/>
                </a:solidFill>
              </a:rPr>
              <a:t>Training &amp; Tutoring</a:t>
            </a:r>
            <a:endParaRPr lang="en-US" sz="2600" b="1" dirty="0">
              <a:solidFill>
                <a:srgbClr val="0066CC"/>
              </a:solidFill>
            </a:endParaRPr>
          </a:p>
        </p:txBody>
      </p:sp>
      <p:sp>
        <p:nvSpPr>
          <p:cNvPr id="40" name="Slide Number Placeholder 3"/>
          <p:cNvSpPr txBox="1">
            <a:spLocks/>
          </p:cNvSpPr>
          <p:nvPr/>
        </p:nvSpPr>
        <p:spPr>
          <a:xfrm>
            <a:off x="2667000" y="6188075"/>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0" fontAlgn="base" latinLnBrk="0"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6pPr>
            <a:lvl7pPr marL="2971800" indent="-228600" algn="l" defTabSz="914400" rtl="0" eaLnBrk="0" fontAlgn="base" latinLnBrk="0"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7pPr>
            <a:lvl8pPr marL="3429000" indent="-228600" algn="l" defTabSz="914400" rtl="0" eaLnBrk="0" fontAlgn="base" latinLnBrk="0"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8pPr>
            <a:lvl9pPr marL="3886200" indent="-228600" algn="l" defTabSz="914400" rtl="0" eaLnBrk="0" fontAlgn="base" latinLnBrk="0"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FDF6228-630F-48DB-AC9A-DE2804EE688B}" type="slidenum">
              <a:rPr kumimoji="0" lang="en-US" altLang="en-US" sz="1400" b="0" i="0" u="none" strike="noStrike" kern="1200" cap="none" spc="0" normalizeH="0" baseline="0" noProof="0" smtClean="0">
                <a:ln>
                  <a:noFill/>
                </a:ln>
                <a:solidFill>
                  <a:srgbClr val="898989"/>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US" altLang="en-US" sz="1400" b="0" i="0" u="none" strike="noStrike" kern="1200" cap="none" spc="0" normalizeH="0" baseline="0" noProof="0" smtClean="0">
              <a:ln>
                <a:noFill/>
              </a:ln>
              <a:solidFill>
                <a:srgbClr val="898989"/>
              </a:solidFill>
              <a:effectLst/>
              <a:uLnTx/>
              <a:uFillTx/>
              <a:latin typeface="Arial" panose="020B0604020202020204" pitchFamily="34" charset="0"/>
              <a:ea typeface="+mn-ea"/>
              <a:cs typeface="Arial" panose="020B0604020202020204" pitchFamily="34" charset="0"/>
            </a:endParaRPr>
          </a:p>
        </p:txBody>
      </p:sp>
      <p:graphicFrame>
        <p:nvGraphicFramePr>
          <p:cNvPr id="41" name="Diagram 40"/>
          <p:cNvGraphicFramePr/>
          <p:nvPr/>
        </p:nvGraphicFramePr>
        <p:xfrm>
          <a:off x="228600" y="0"/>
          <a:ext cx="86868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42" name="Straight Connector 41"/>
          <p:cNvCxnSpPr/>
          <p:nvPr/>
        </p:nvCxnSpPr>
        <p:spPr>
          <a:xfrm rot="5400000">
            <a:off x="2058988" y="5027612"/>
            <a:ext cx="3505200" cy="3175"/>
          </a:xfrm>
          <a:prstGeom prst="line">
            <a:avLst/>
          </a:prstGeom>
          <a:noFill/>
          <a:ln w="9525" cap="flat" cmpd="sng" algn="ctr">
            <a:solidFill>
              <a:srgbClr val="4F81BD">
                <a:shade val="95000"/>
                <a:satMod val="105000"/>
              </a:srgbClr>
            </a:solidFill>
            <a:prstDash val="dash"/>
          </a:ln>
          <a:effectLst/>
        </p:spPr>
      </p:cxnSp>
      <p:cxnSp>
        <p:nvCxnSpPr>
          <p:cNvPr id="43" name="Straight Connector 42"/>
          <p:cNvCxnSpPr/>
          <p:nvPr/>
        </p:nvCxnSpPr>
        <p:spPr>
          <a:xfrm rot="5400000">
            <a:off x="3963194" y="5028406"/>
            <a:ext cx="3505200" cy="1588"/>
          </a:xfrm>
          <a:prstGeom prst="line">
            <a:avLst/>
          </a:prstGeom>
          <a:noFill/>
          <a:ln w="9525" cap="flat" cmpd="sng" algn="ctr">
            <a:solidFill>
              <a:srgbClr val="4F81BD">
                <a:shade val="95000"/>
                <a:satMod val="105000"/>
              </a:srgbClr>
            </a:solidFill>
            <a:prstDash val="dash"/>
          </a:ln>
          <a:effectLst/>
        </p:spPr>
      </p:cxnSp>
      <p:cxnSp>
        <p:nvCxnSpPr>
          <p:cNvPr id="44" name="Straight Connector 43"/>
          <p:cNvCxnSpPr/>
          <p:nvPr/>
        </p:nvCxnSpPr>
        <p:spPr>
          <a:xfrm rot="16200000" flipH="1">
            <a:off x="-114300" y="4991100"/>
            <a:ext cx="3581400" cy="0"/>
          </a:xfrm>
          <a:prstGeom prst="line">
            <a:avLst/>
          </a:prstGeom>
          <a:noFill/>
          <a:ln w="9525" cap="flat" cmpd="sng" algn="ctr">
            <a:solidFill>
              <a:srgbClr val="4F81BD">
                <a:shade val="95000"/>
                <a:satMod val="105000"/>
              </a:srgbClr>
            </a:solidFill>
            <a:prstDash val="dash"/>
          </a:ln>
          <a:effectLst/>
        </p:spPr>
      </p:cxnSp>
      <p:sp>
        <p:nvSpPr>
          <p:cNvPr id="45" name="Rectangle 10"/>
          <p:cNvSpPr>
            <a:spLocks noChangeArrowheads="1"/>
          </p:cNvSpPr>
          <p:nvPr/>
        </p:nvSpPr>
        <p:spPr bwMode="auto">
          <a:xfrm>
            <a:off x="1165225" y="3533775"/>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en-US" sz="1800" b="1" i="0" u="none" strike="noStrike" kern="0" cap="none" spc="0" normalizeH="0" baseline="0" noProof="0" smtClean="0">
                <a:ln>
                  <a:noFill/>
                </a:ln>
                <a:solidFill>
                  <a:prstClr val="black"/>
                </a:solidFill>
                <a:effectLst/>
                <a:uLnTx/>
                <a:uFillTx/>
                <a:latin typeface="Cambria" panose="02040503050406030204" pitchFamily="18" charset="0"/>
                <a:cs typeface="Arial" panose="020B0604020202020204" pitchFamily="34" charset="0"/>
              </a:rPr>
              <a:t>2011-2015</a:t>
            </a:r>
            <a:endParaRPr kumimoji="0" lang="en-US" altLang="en-US" sz="1800" b="1" i="0" u="none" strike="noStrike" kern="0" cap="none" spc="0" normalizeH="0" baseline="0" noProof="0" smtClean="0">
              <a:ln>
                <a:noFill/>
              </a:ln>
              <a:solidFill>
                <a:prstClr val="black"/>
              </a:solidFill>
              <a:effectLst/>
              <a:uLnTx/>
              <a:uFillTx/>
              <a:latin typeface="Arial" panose="020B0604020202020204" pitchFamily="34" charset="0"/>
              <a:cs typeface="Arial" panose="020B0604020202020204" pitchFamily="34" charset="0"/>
            </a:endParaRPr>
          </a:p>
        </p:txBody>
      </p:sp>
      <p:sp>
        <p:nvSpPr>
          <p:cNvPr id="46" name="Rectangle 13"/>
          <p:cNvSpPr>
            <a:spLocks noChangeArrowheads="1"/>
          </p:cNvSpPr>
          <p:nvPr/>
        </p:nvSpPr>
        <p:spPr bwMode="auto">
          <a:xfrm>
            <a:off x="4953000" y="3533775"/>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en-US" sz="1800" b="1" i="0" u="none" strike="noStrike" kern="0" cap="none" spc="0" normalizeH="0" baseline="0" noProof="0" smtClean="0">
                <a:ln>
                  <a:noFill/>
                </a:ln>
                <a:solidFill>
                  <a:prstClr val="black"/>
                </a:solidFill>
                <a:effectLst/>
                <a:uLnTx/>
                <a:uFillTx/>
                <a:latin typeface="Cambria" panose="02040503050406030204" pitchFamily="18" charset="0"/>
                <a:cs typeface="Arial" panose="020B0604020202020204" pitchFamily="34" charset="0"/>
              </a:rPr>
              <a:t>2015-2016</a:t>
            </a:r>
            <a:endParaRPr kumimoji="0" lang="en-US" altLang="en-US" sz="1800" b="1" i="0" u="none" strike="noStrike" kern="0" cap="none" spc="0" normalizeH="0" baseline="0" noProof="0" smtClean="0">
              <a:ln>
                <a:noFill/>
              </a:ln>
              <a:solidFill>
                <a:prstClr val="black"/>
              </a:solidFill>
              <a:effectLst/>
              <a:uLnTx/>
              <a:uFillTx/>
              <a:latin typeface="Arial" panose="020B0604020202020204" pitchFamily="34" charset="0"/>
              <a:cs typeface="Arial" panose="020B0604020202020204" pitchFamily="34" charset="0"/>
            </a:endParaRPr>
          </a:p>
        </p:txBody>
      </p:sp>
      <p:sp>
        <p:nvSpPr>
          <p:cNvPr id="47" name="Rectangle 16"/>
          <p:cNvSpPr>
            <a:spLocks noChangeArrowheads="1"/>
          </p:cNvSpPr>
          <p:nvPr/>
        </p:nvSpPr>
        <p:spPr bwMode="auto">
          <a:xfrm>
            <a:off x="0" y="3798888"/>
            <a:ext cx="1828800"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Aft>
                <a:spcPts val="600"/>
              </a:spcAft>
              <a:buFont typeface="Arial" panose="020B0604020202020204" pitchFamily="34" charset="0"/>
              <a:buChar char="•"/>
            </a:pPr>
            <a:r>
              <a:rPr lang="en-US" altLang="en-US" sz="1400" smtClean="0">
                <a:solidFill>
                  <a:prstClr val="black"/>
                </a:solidFill>
                <a:latin typeface="Cambria" panose="02040503050406030204" pitchFamily="18" charset="0"/>
                <a:ea typeface="Gulim" panose="020B0600000101010101" pitchFamily="34" charset="-127"/>
                <a:cs typeface="Times New Roman" panose="02020603050405020304" pitchFamily="18" charset="0"/>
              </a:rPr>
              <a:t>Essential Knowledge on NPP system, PSA, DSA and Severe accident</a:t>
            </a:r>
          </a:p>
          <a:p>
            <a:pPr eaLnBrk="1" hangingPunct="1">
              <a:spcAft>
                <a:spcPts val="600"/>
              </a:spcAft>
              <a:buFont typeface="Arial" panose="020B0604020202020204" pitchFamily="34" charset="0"/>
              <a:buChar char="•"/>
            </a:pPr>
            <a:r>
              <a:rPr lang="en-US" altLang="en-US" sz="1400" smtClean="0">
                <a:solidFill>
                  <a:prstClr val="black"/>
                </a:solidFill>
                <a:latin typeface="Cambria" panose="02040503050406030204" pitchFamily="18" charset="0"/>
                <a:ea typeface="Gulim" panose="020B0600000101010101" pitchFamily="34" charset="-127"/>
                <a:cs typeface="Times New Roman" panose="02020603050405020304" pitchFamily="18" charset="0"/>
              </a:rPr>
              <a:t>Assessment of Chapter 7- Safety analysis- under EBP-Pilot program</a:t>
            </a:r>
            <a:endParaRPr lang="en-US" altLang="en-US" sz="1500" smtClean="0">
              <a:solidFill>
                <a:prstClr val="black"/>
              </a:solidFill>
              <a:latin typeface="Cambria" panose="02040503050406030204" pitchFamily="18" charset="0"/>
              <a:ea typeface="Gulim" panose="020B0600000101010101" pitchFamily="34" charset="-127"/>
              <a:cs typeface="Times New Roman" panose="02020603050405020304" pitchFamily="18" charset="0"/>
            </a:endParaRPr>
          </a:p>
          <a:p>
            <a:pPr eaLnBrk="1" hangingPunct="1">
              <a:spcAft>
                <a:spcPts val="600"/>
              </a:spcAft>
              <a:buFont typeface="Arial" panose="020B0604020202020204" pitchFamily="34" charset="0"/>
              <a:buChar char="•"/>
            </a:pPr>
            <a:r>
              <a:rPr lang="en-US" altLang="en-US" sz="1400" smtClean="0">
                <a:solidFill>
                  <a:prstClr val="black"/>
                </a:solidFill>
                <a:latin typeface="Cambria" panose="02040503050406030204" pitchFamily="18" charset="0"/>
                <a:ea typeface="Gulim" panose="020B0600000101010101" pitchFamily="34" charset="-127"/>
                <a:cs typeface="Times New Roman" panose="02020603050405020304" pitchFamily="18" charset="0"/>
              </a:rPr>
              <a:t>Other supporting training programs</a:t>
            </a:r>
          </a:p>
        </p:txBody>
      </p:sp>
      <p:sp>
        <p:nvSpPr>
          <p:cNvPr id="48" name="Rectangle 17"/>
          <p:cNvSpPr>
            <a:spLocks noChangeArrowheads="1"/>
          </p:cNvSpPr>
          <p:nvPr/>
        </p:nvSpPr>
        <p:spPr bwMode="auto">
          <a:xfrm>
            <a:off x="1676400" y="3733800"/>
            <a:ext cx="2209800"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5888" indent="-115888"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Aft>
                <a:spcPts val="600"/>
              </a:spcAft>
              <a:buFont typeface="Arial" panose="020B0604020202020204" pitchFamily="34" charset="0"/>
              <a:buChar char="•"/>
            </a:pPr>
            <a:r>
              <a:rPr lang="en-US" altLang="en-US" sz="1500" smtClean="0">
                <a:solidFill>
                  <a:prstClr val="black"/>
                </a:solidFill>
                <a:latin typeface="Cambria" panose="02040503050406030204" pitchFamily="18" charset="0"/>
              </a:rPr>
              <a:t>Training on simulation of  NPP component  using RELAP5 (EBP-Pilot)</a:t>
            </a:r>
          </a:p>
          <a:p>
            <a:pPr eaLnBrk="1" hangingPunct="1">
              <a:spcAft>
                <a:spcPts val="600"/>
              </a:spcAft>
              <a:buFont typeface="Arial" panose="020B0604020202020204" pitchFamily="34" charset="0"/>
              <a:buChar char="•"/>
            </a:pPr>
            <a:r>
              <a:rPr lang="en-US" altLang="en-US" sz="1400" smtClean="0">
                <a:solidFill>
                  <a:prstClr val="black"/>
                </a:solidFill>
                <a:latin typeface="Cambria" panose="02040503050406030204" pitchFamily="18" charset="0"/>
              </a:rPr>
              <a:t>On-the-Job training courses on developing Standardized and Consolidated Reference Database, in Italia</a:t>
            </a:r>
          </a:p>
          <a:p>
            <a:pPr eaLnBrk="1" hangingPunct="1">
              <a:spcAft>
                <a:spcPts val="600"/>
              </a:spcAft>
              <a:buFont typeface="Arial" panose="020B0604020202020204" pitchFamily="34" charset="0"/>
              <a:buChar char="•"/>
            </a:pPr>
            <a:r>
              <a:rPr lang="en-US" altLang="en-US" sz="1500" smtClean="0">
                <a:solidFill>
                  <a:prstClr val="black"/>
                </a:solidFill>
                <a:latin typeface="Cambria" panose="02040503050406030204" pitchFamily="18" charset="0"/>
              </a:rPr>
              <a:t>Ministry  project on Simulation of NT1 and NT2’s NPP using CAMP’s code</a:t>
            </a:r>
          </a:p>
        </p:txBody>
      </p:sp>
      <p:sp>
        <p:nvSpPr>
          <p:cNvPr id="49" name="Rectangle 18"/>
          <p:cNvSpPr>
            <a:spLocks noChangeArrowheads="1"/>
          </p:cNvSpPr>
          <p:nvPr/>
        </p:nvSpPr>
        <p:spPr bwMode="auto">
          <a:xfrm>
            <a:off x="3810000" y="3765550"/>
            <a:ext cx="1981200"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5888" indent="-115888"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 typeface="Arial" panose="020B0604020202020204" pitchFamily="34" charset="0"/>
              <a:buChar char="•"/>
            </a:pPr>
            <a:r>
              <a:rPr lang="en-US" altLang="en-US" sz="1400" smtClean="0">
                <a:solidFill>
                  <a:prstClr val="black"/>
                </a:solidFill>
                <a:latin typeface="Cambria" panose="02040503050406030204" pitchFamily="18" charset="0"/>
              </a:rPr>
              <a:t>IAEA EBP-Pilot program: RELAP 5 mentoring on simulating and safety analyzing of PSB facility</a:t>
            </a:r>
          </a:p>
          <a:p>
            <a:pPr eaLnBrk="1" hangingPunct="1">
              <a:buFont typeface="Arial" panose="020B0604020202020204" pitchFamily="34" charset="0"/>
              <a:buChar char="•"/>
            </a:pPr>
            <a:r>
              <a:rPr lang="en-US" altLang="en-US" sz="1400" smtClean="0">
                <a:solidFill>
                  <a:prstClr val="black"/>
                </a:solidFill>
                <a:latin typeface="Cambria" panose="02040503050406030204" pitchFamily="18" charset="0"/>
              </a:rPr>
              <a:t>Cooperation with NRC-CAMP-: FE 2 month on using TRACE, PARCS, SCALE</a:t>
            </a:r>
          </a:p>
          <a:p>
            <a:pPr eaLnBrk="1" hangingPunct="1">
              <a:buFont typeface="Arial" panose="020B0604020202020204" pitchFamily="34" charset="0"/>
              <a:buChar char="•"/>
            </a:pPr>
            <a:endParaRPr lang="en-US" altLang="en-US" sz="1400" smtClean="0">
              <a:solidFill>
                <a:prstClr val="black"/>
              </a:solidFill>
              <a:latin typeface="Cambria" panose="02040503050406030204" pitchFamily="18" charset="0"/>
            </a:endParaRPr>
          </a:p>
        </p:txBody>
      </p:sp>
      <p:sp>
        <p:nvSpPr>
          <p:cNvPr id="50" name="Rectangle 13"/>
          <p:cNvSpPr>
            <a:spLocks noChangeArrowheads="1"/>
          </p:cNvSpPr>
          <p:nvPr/>
        </p:nvSpPr>
        <p:spPr bwMode="auto">
          <a:xfrm>
            <a:off x="7315200" y="3519488"/>
            <a:ext cx="1752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en-US" sz="1800" b="1" i="0" u="none" strike="noStrike" kern="0" cap="none" spc="0" normalizeH="0" baseline="0" noProof="0" smtClean="0">
                <a:ln>
                  <a:noFill/>
                </a:ln>
                <a:solidFill>
                  <a:prstClr val="black"/>
                </a:solidFill>
                <a:effectLst/>
                <a:uLnTx/>
                <a:uFillTx/>
                <a:latin typeface="Cambria" panose="02040503050406030204" pitchFamily="18" charset="0"/>
                <a:cs typeface="Arial" panose="020B0604020202020204" pitchFamily="34" charset="0"/>
              </a:rPr>
              <a:t>2017 -&gt;</a:t>
            </a:r>
            <a:endParaRPr kumimoji="0" lang="en-US" altLang="en-US" sz="1800" b="1" i="0" u="none" strike="noStrike" kern="0" cap="none" spc="0" normalizeH="0" baseline="0" noProof="0" smtClean="0">
              <a:ln>
                <a:noFill/>
              </a:ln>
              <a:solidFill>
                <a:prstClr val="black"/>
              </a:solidFill>
              <a:effectLst/>
              <a:uLnTx/>
              <a:uFillTx/>
              <a:latin typeface="Arial" panose="020B0604020202020204" pitchFamily="34" charset="0"/>
              <a:cs typeface="Arial" panose="020B0604020202020204" pitchFamily="34" charset="0"/>
            </a:endParaRPr>
          </a:p>
        </p:txBody>
      </p:sp>
      <p:sp>
        <p:nvSpPr>
          <p:cNvPr id="51" name="Rectangle 18"/>
          <p:cNvSpPr>
            <a:spLocks noChangeArrowheads="1"/>
          </p:cNvSpPr>
          <p:nvPr/>
        </p:nvSpPr>
        <p:spPr bwMode="auto">
          <a:xfrm>
            <a:off x="7086600" y="3816350"/>
            <a:ext cx="167640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5888" indent="-115888"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 typeface="Arial" panose="020B0604020202020204" pitchFamily="34" charset="0"/>
              <a:buChar char="•"/>
            </a:pPr>
            <a:r>
              <a:rPr lang="en-US" altLang="en-US" sz="1500" smtClean="0">
                <a:solidFill>
                  <a:prstClr val="black"/>
                </a:solidFill>
                <a:latin typeface="Cambria" panose="02040503050406030204" pitchFamily="18" charset="0"/>
              </a:rPr>
              <a:t>Assessment of safety analysis for Construction  license  phase of NT 1 NPP project </a:t>
            </a:r>
          </a:p>
        </p:txBody>
      </p:sp>
      <p:cxnSp>
        <p:nvCxnSpPr>
          <p:cNvPr id="52" name="Straight Connector 51"/>
          <p:cNvCxnSpPr/>
          <p:nvPr/>
        </p:nvCxnSpPr>
        <p:spPr>
          <a:xfrm rot="5400000">
            <a:off x="5334794" y="5029994"/>
            <a:ext cx="3505200" cy="1588"/>
          </a:xfrm>
          <a:prstGeom prst="line">
            <a:avLst/>
          </a:prstGeom>
          <a:noFill/>
          <a:ln w="9525" cap="flat" cmpd="sng" algn="ctr">
            <a:solidFill>
              <a:srgbClr val="4F81BD">
                <a:shade val="95000"/>
                <a:satMod val="105000"/>
              </a:srgbClr>
            </a:solidFill>
            <a:prstDash val="dash"/>
          </a:ln>
          <a:effectLst/>
        </p:spPr>
      </p:cxnSp>
      <p:sp>
        <p:nvSpPr>
          <p:cNvPr id="53" name="Rectangle 18"/>
          <p:cNvSpPr>
            <a:spLocks noChangeArrowheads="1"/>
          </p:cNvSpPr>
          <p:nvPr/>
        </p:nvSpPr>
        <p:spPr bwMode="auto">
          <a:xfrm>
            <a:off x="5715000" y="3860800"/>
            <a:ext cx="14478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5888" indent="-115888"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 typeface="Arial" panose="020B0604020202020204" pitchFamily="34" charset="0"/>
              <a:buChar char="•"/>
            </a:pPr>
            <a:r>
              <a:rPr lang="en-US" altLang="en-US" sz="1500" smtClean="0">
                <a:solidFill>
                  <a:prstClr val="black"/>
                </a:solidFill>
                <a:latin typeface="Cambria" panose="02040503050406030204" pitchFamily="18" charset="0"/>
              </a:rPr>
              <a:t>Cooperation with US-NRC (CAMP program)</a:t>
            </a:r>
          </a:p>
        </p:txBody>
      </p:sp>
    </p:spTree>
    <p:extLst>
      <p:ext uri="{BB962C8B-B14F-4D97-AF65-F5344CB8AC3E}">
        <p14:creationId xmlns:p14="http://schemas.microsoft.com/office/powerpoint/2010/main" val="29882758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143000" y="1143000"/>
            <a:ext cx="8001000" cy="76200"/>
          </a:xfrm>
          <a:prstGeom prst="rect">
            <a:avLst/>
          </a:prstGeom>
          <a:gradFill flip="none" rotWithShape="1">
            <a:gsLst>
              <a:gs pos="0">
                <a:srgbClr val="C00000"/>
              </a:gs>
              <a:gs pos="39999">
                <a:srgbClr val="0A128C"/>
              </a:gs>
              <a:gs pos="70000">
                <a:srgbClr val="181CC7"/>
              </a:gs>
              <a:gs pos="88000">
                <a:srgbClr val="7005D4"/>
              </a:gs>
              <a:gs pos="100000">
                <a:srgbClr val="8C3D91"/>
              </a:gs>
            </a:gsLst>
            <a:lin ang="0" scaled="1"/>
            <a:tileRect/>
          </a:gradFill>
          <a:ln w="9525" cap="flat" cmpd="sng" algn="ctr">
            <a:noFill/>
            <a:prstDash val="solid"/>
            <a:round/>
            <a:headEnd type="none" w="med" len="med"/>
            <a:tailEnd type="none" w="med" len="med"/>
          </a:ln>
          <a:effectLst/>
          <a:scene3d>
            <a:camera prst="orthographicFront"/>
            <a:lightRig rig="sunrise" dir="t"/>
          </a:scene3d>
          <a:sp3d extrusionH="76200" contourW="12700" prstMaterial="dkEdge">
            <a:extrusionClr>
              <a:srgbClr val="002060"/>
            </a:extrusionClr>
            <a:contourClr>
              <a:schemeClr val="bg2"/>
            </a:contourClr>
          </a:sp3d>
        </p:spPr>
        <p:txBody>
          <a:bodyPr/>
          <a:lstStyle/>
          <a:p>
            <a:pPr eaLnBrk="0" hangingPunct="0">
              <a:defRPr/>
            </a:pPr>
            <a:endParaRPr lang="en-US">
              <a:latin typeface="Times New Roman" pitchFamily="18" charset="0"/>
              <a:cs typeface="+mn-cs"/>
            </a:endParaRPr>
          </a:p>
        </p:txBody>
      </p:sp>
      <p:sp>
        <p:nvSpPr>
          <p:cNvPr id="26665" name="Text Box 35"/>
          <p:cNvSpPr txBox="1">
            <a:spLocks noChangeArrowheads="1"/>
          </p:cNvSpPr>
          <p:nvPr/>
        </p:nvSpPr>
        <p:spPr bwMode="auto">
          <a:xfrm>
            <a:off x="1066800" y="33338"/>
            <a:ext cx="7786688" cy="1143000"/>
          </a:xfrm>
          <a:prstGeom prst="rect">
            <a:avLst/>
          </a:prstGeom>
          <a:noFill/>
          <a:ln w="9525" algn="ctr">
            <a:noFill/>
            <a:miter lim="800000"/>
            <a:headEnd/>
            <a:tailEnd/>
          </a:ln>
        </p:spPr>
        <p:txBody>
          <a:bodyPr lIns="92075" tIns="46038" rIns="92075" bIns="46038" anchor="ctr"/>
          <a:lstStyle/>
          <a:p>
            <a:r>
              <a:rPr lang="en-US" sz="2600" b="1" dirty="0">
                <a:solidFill>
                  <a:srgbClr val="0070C0"/>
                </a:solidFill>
              </a:rPr>
              <a:t>Training &amp; Tutoring</a:t>
            </a:r>
            <a:endParaRPr lang="en-US" sz="2600" b="1" dirty="0">
              <a:solidFill>
                <a:srgbClr val="0066CC"/>
              </a:solidFill>
            </a:endParaRPr>
          </a:p>
        </p:txBody>
      </p:sp>
      <p:grpSp>
        <p:nvGrpSpPr>
          <p:cNvPr id="6" name="Group 5"/>
          <p:cNvGrpSpPr/>
          <p:nvPr/>
        </p:nvGrpSpPr>
        <p:grpSpPr>
          <a:xfrm>
            <a:off x="4214192" y="1288232"/>
            <a:ext cx="4585585" cy="5341168"/>
            <a:chOff x="4304928" y="1052736"/>
            <a:chExt cx="4585585" cy="5341168"/>
          </a:xfrm>
        </p:grpSpPr>
        <p:sp>
          <p:nvSpPr>
            <p:cNvPr id="8" name="Rectangle 21"/>
            <p:cNvSpPr>
              <a:spLocks noChangeArrowheads="1"/>
            </p:cNvSpPr>
            <p:nvPr/>
          </p:nvSpPr>
          <p:spPr bwMode="auto">
            <a:xfrm>
              <a:off x="5769091" y="2131270"/>
              <a:ext cx="3080147" cy="4262634"/>
            </a:xfrm>
            <a:prstGeom prst="rect">
              <a:avLst/>
            </a:prstGeom>
            <a:solidFill>
              <a:srgbClr val="D0B9FF">
                <a:alpha val="43922"/>
              </a:srgbClr>
            </a:solidFill>
            <a:ln w="9525">
              <a:solidFill>
                <a:schemeClr val="tx1"/>
              </a:solidFill>
              <a:prstDash val="dash"/>
              <a:miter lim="800000"/>
              <a:headEnd/>
              <a:tailEnd/>
            </a:ln>
          </p:spPr>
          <p:txBody>
            <a:bodyPr wrap="none" anchor="ctr"/>
            <a:lstStyle/>
            <a:p>
              <a:endParaRPr lang="en-GB" sz="4000">
                <a:latin typeface="Calibri" pitchFamily="34" charset="0"/>
              </a:endParaRPr>
            </a:p>
          </p:txBody>
        </p:sp>
        <p:sp>
          <p:nvSpPr>
            <p:cNvPr id="10" name="Rectangle 5"/>
            <p:cNvSpPr>
              <a:spLocks noChangeArrowheads="1"/>
            </p:cNvSpPr>
            <p:nvPr/>
          </p:nvSpPr>
          <p:spPr bwMode="auto">
            <a:xfrm>
              <a:off x="6002983" y="2188418"/>
              <a:ext cx="2651919" cy="1024557"/>
            </a:xfrm>
            <a:prstGeom prst="rect">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0" hangingPunct="0">
                <a:defRPr/>
              </a:pPr>
              <a:r>
                <a:rPr lang="en-GB" sz="1800" b="1" dirty="0">
                  <a:latin typeface="Calibri" pitchFamily="34" charset="0"/>
                  <a:cs typeface="Arial" pitchFamily="34" charset="0"/>
                </a:rPr>
                <a:t>Evaluation of</a:t>
              </a:r>
            </a:p>
            <a:p>
              <a:pPr algn="ctr" eaLnBrk="0" hangingPunct="0">
                <a:defRPr/>
              </a:pPr>
              <a:r>
                <a:rPr lang="en-GB" sz="1800" b="1" dirty="0" smtClean="0">
                  <a:latin typeface="Calibri" pitchFamily="34" charset="0"/>
                  <a:cs typeface="Arial" pitchFamily="34" charset="0"/>
                </a:rPr>
                <a:t>engineering </a:t>
              </a:r>
              <a:r>
                <a:rPr lang="en-GB" sz="1800" b="1" dirty="0">
                  <a:latin typeface="Calibri" pitchFamily="34" charset="0"/>
                  <a:cs typeface="Arial" pitchFamily="34" charset="0"/>
                </a:rPr>
                <a:t>aspects</a:t>
              </a:r>
            </a:p>
            <a:p>
              <a:pPr algn="ctr" eaLnBrk="0" hangingPunct="0">
                <a:defRPr/>
              </a:pPr>
              <a:r>
                <a:rPr lang="en-GB" sz="1800" b="1" dirty="0">
                  <a:latin typeface="Calibri" pitchFamily="34" charset="0"/>
                  <a:cs typeface="Arial" pitchFamily="34" charset="0"/>
                </a:rPr>
                <a:t>important </a:t>
              </a:r>
              <a:r>
                <a:rPr lang="en-GB" sz="1800" b="1" dirty="0" smtClean="0">
                  <a:latin typeface="Calibri" pitchFamily="34" charset="0"/>
                  <a:cs typeface="Arial" pitchFamily="34" charset="0"/>
                </a:rPr>
                <a:t>to safety</a:t>
              </a:r>
              <a:endParaRPr lang="en-US" sz="1800" b="1" dirty="0">
                <a:latin typeface="Calibri" pitchFamily="34" charset="0"/>
                <a:cs typeface="Arial" pitchFamily="34" charset="0"/>
              </a:endParaRPr>
            </a:p>
          </p:txBody>
        </p:sp>
        <p:sp>
          <p:nvSpPr>
            <p:cNvPr id="14" name="Text Box 12"/>
            <p:cNvSpPr txBox="1">
              <a:spLocks noChangeArrowheads="1"/>
            </p:cNvSpPr>
            <p:nvPr/>
          </p:nvSpPr>
          <p:spPr bwMode="auto">
            <a:xfrm>
              <a:off x="5925592" y="3210769"/>
              <a:ext cx="2964921" cy="31085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173038" indent="-173038" eaLnBrk="0" hangingPunct="0">
                <a:defRPr sz="2400">
                  <a:solidFill>
                    <a:schemeClr val="tx1"/>
                  </a:solidFill>
                  <a:latin typeface="Times New Roman" charset="0"/>
                  <a:ea typeface="MS PGothic" charset="0"/>
                  <a:cs typeface="MS PGothic" charset="0"/>
                </a:defRPr>
              </a:lvl1pPr>
              <a:lvl2pPr marL="742950" indent="-285750" eaLnBrk="0" hangingPunct="0">
                <a:defRPr sz="2400">
                  <a:solidFill>
                    <a:schemeClr val="tx1"/>
                  </a:solidFill>
                  <a:latin typeface="Times New Roman" charset="0"/>
                  <a:ea typeface="MS PGothic" charset="0"/>
                  <a:cs typeface="MS PGothic" charset="0"/>
                </a:defRPr>
              </a:lvl2pPr>
              <a:lvl3pPr marL="1143000" indent="-228600" eaLnBrk="0" hangingPunct="0">
                <a:defRPr sz="2400">
                  <a:solidFill>
                    <a:schemeClr val="tx1"/>
                  </a:solidFill>
                  <a:latin typeface="Times New Roman" charset="0"/>
                  <a:ea typeface="MS PGothic" charset="0"/>
                  <a:cs typeface="MS PGothic" charset="0"/>
                </a:defRPr>
              </a:lvl3pPr>
              <a:lvl4pPr marL="1600200" indent="-228600" eaLnBrk="0" hangingPunct="0">
                <a:defRPr sz="2400">
                  <a:solidFill>
                    <a:schemeClr val="tx1"/>
                  </a:solidFill>
                  <a:latin typeface="Times New Roman" charset="0"/>
                  <a:ea typeface="MS PGothic" charset="0"/>
                  <a:cs typeface="MS PGothic" charset="0"/>
                </a:defRPr>
              </a:lvl4pPr>
              <a:lvl5pPr marL="2057400" indent="-228600" eaLnBrk="0" hangingPunct="0">
                <a:defRPr sz="2400">
                  <a:solidFill>
                    <a:schemeClr val="tx1"/>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New Roman" charset="0"/>
                  <a:ea typeface="MS PGothic" charset="0"/>
                  <a:cs typeface="MS PGothic" charset="0"/>
                </a:defRPr>
              </a:lvl9pPr>
            </a:lstStyle>
            <a:p>
              <a:pPr algn="l">
                <a:buClr>
                  <a:schemeClr val="bg2"/>
                </a:buClr>
                <a:buSzPct val="75000"/>
                <a:buFont typeface="Wingdings" charset="0"/>
                <a:buChar char="§"/>
              </a:pPr>
              <a:r>
                <a:rPr lang="en-US" sz="1400" b="1" dirty="0">
                  <a:solidFill>
                    <a:schemeClr val="tx2"/>
                  </a:solidFill>
                  <a:latin typeface="Calibri" pitchFamily="34" charset="0"/>
                </a:rPr>
                <a:t>Proven engineering practices</a:t>
              </a:r>
            </a:p>
            <a:p>
              <a:pPr algn="l">
                <a:buClr>
                  <a:schemeClr val="bg2"/>
                </a:buClr>
                <a:buSzPct val="75000"/>
                <a:buFont typeface="Wingdings" charset="0"/>
                <a:buChar char="§"/>
              </a:pPr>
              <a:r>
                <a:rPr lang="en-US" sz="1400" b="1" dirty="0" smtClean="0">
                  <a:solidFill>
                    <a:schemeClr val="tx2"/>
                  </a:solidFill>
                  <a:latin typeface="Calibri" pitchFamily="34" charset="0"/>
                </a:rPr>
                <a:t>Defense </a:t>
              </a:r>
              <a:r>
                <a:rPr lang="en-US" sz="1400" b="1" dirty="0">
                  <a:solidFill>
                    <a:schemeClr val="tx2"/>
                  </a:solidFill>
                  <a:latin typeface="Calibri" pitchFamily="34" charset="0"/>
                </a:rPr>
                <a:t>in depth</a:t>
              </a:r>
            </a:p>
            <a:p>
              <a:pPr algn="l">
                <a:buClr>
                  <a:schemeClr val="bg2"/>
                </a:buClr>
                <a:buSzPct val="75000"/>
                <a:buFont typeface="Wingdings" charset="0"/>
                <a:buChar char="§"/>
              </a:pPr>
              <a:r>
                <a:rPr lang="en-US" sz="1400" b="1" dirty="0">
                  <a:solidFill>
                    <a:schemeClr val="tx2"/>
                  </a:solidFill>
                  <a:latin typeface="Calibri" pitchFamily="34" charset="0"/>
                </a:rPr>
                <a:t>Radiation protection</a:t>
              </a:r>
            </a:p>
            <a:p>
              <a:pPr algn="l">
                <a:buClr>
                  <a:schemeClr val="bg2"/>
                </a:buClr>
                <a:buSzPct val="75000"/>
                <a:buFont typeface="Wingdings" charset="0"/>
                <a:buChar char="§"/>
              </a:pPr>
              <a:r>
                <a:rPr lang="en-US" sz="1400" b="1" dirty="0">
                  <a:solidFill>
                    <a:schemeClr val="tx2"/>
                  </a:solidFill>
                  <a:latin typeface="Calibri" pitchFamily="34" charset="0"/>
                </a:rPr>
                <a:t>Safety classification</a:t>
              </a:r>
            </a:p>
            <a:p>
              <a:pPr algn="l">
                <a:buClr>
                  <a:schemeClr val="bg2"/>
                </a:buClr>
                <a:buSzPct val="75000"/>
                <a:buFont typeface="Wingdings" charset="0"/>
                <a:buChar char="§"/>
              </a:pPr>
              <a:r>
                <a:rPr lang="en-US" sz="1400" b="1" dirty="0">
                  <a:solidFill>
                    <a:schemeClr val="tx2"/>
                  </a:solidFill>
                  <a:latin typeface="Calibri" pitchFamily="34" charset="0"/>
                </a:rPr>
                <a:t>Protection against internal and  external hazards</a:t>
              </a:r>
            </a:p>
            <a:p>
              <a:pPr algn="l">
                <a:buClr>
                  <a:schemeClr val="bg2"/>
                </a:buClr>
                <a:buSzPct val="75000"/>
                <a:buFont typeface="Wingdings" charset="0"/>
                <a:buChar char="§"/>
              </a:pPr>
              <a:r>
                <a:rPr lang="en-US" sz="1400" b="1" dirty="0">
                  <a:solidFill>
                    <a:schemeClr val="tx2"/>
                  </a:solidFill>
                  <a:latin typeface="Calibri" pitchFamily="34" charset="0"/>
                </a:rPr>
                <a:t>Load and load combination</a:t>
              </a:r>
            </a:p>
            <a:p>
              <a:pPr algn="l">
                <a:buClr>
                  <a:schemeClr val="bg2"/>
                </a:buClr>
                <a:buSzPct val="75000"/>
                <a:buFont typeface="Wingdings" charset="0"/>
                <a:buChar char="§"/>
              </a:pPr>
              <a:r>
                <a:rPr lang="en-US" sz="1400" b="1" dirty="0">
                  <a:solidFill>
                    <a:schemeClr val="tx2"/>
                  </a:solidFill>
                  <a:latin typeface="Calibri" pitchFamily="34" charset="0"/>
                </a:rPr>
                <a:t>Selection of materials</a:t>
              </a:r>
            </a:p>
            <a:p>
              <a:pPr algn="l">
                <a:buClr>
                  <a:schemeClr val="bg2"/>
                </a:buClr>
                <a:buSzPct val="75000"/>
                <a:buFont typeface="Wingdings" charset="0"/>
                <a:buChar char="§"/>
              </a:pPr>
              <a:r>
                <a:rPr lang="en-US" sz="1400" b="1" dirty="0">
                  <a:solidFill>
                    <a:schemeClr val="tx2"/>
                  </a:solidFill>
                  <a:latin typeface="Calibri" pitchFamily="34" charset="0"/>
                </a:rPr>
                <a:t>Single failure criterion</a:t>
              </a:r>
            </a:p>
            <a:p>
              <a:pPr algn="l">
                <a:buClr>
                  <a:schemeClr val="bg2"/>
                </a:buClr>
                <a:buSzPct val="75000"/>
                <a:buFont typeface="Wingdings" charset="0"/>
                <a:buChar char="§"/>
              </a:pPr>
              <a:r>
                <a:rPr lang="en-US" sz="1400" b="1" dirty="0">
                  <a:solidFill>
                    <a:schemeClr val="tx2"/>
                  </a:solidFill>
                  <a:latin typeface="Calibri" pitchFamily="34" charset="0"/>
                </a:rPr>
                <a:t>Redundancy, diversity</a:t>
              </a:r>
            </a:p>
            <a:p>
              <a:pPr algn="l">
                <a:buClr>
                  <a:schemeClr val="bg2"/>
                </a:buClr>
                <a:buSzPct val="75000"/>
                <a:buFont typeface="Wingdings" charset="0"/>
                <a:buChar char="§"/>
              </a:pPr>
              <a:r>
                <a:rPr lang="en-US" sz="1400" b="1" dirty="0">
                  <a:solidFill>
                    <a:schemeClr val="tx2"/>
                  </a:solidFill>
                  <a:latin typeface="Calibri" pitchFamily="34" charset="0"/>
                </a:rPr>
                <a:t>Equipment qualification</a:t>
              </a:r>
            </a:p>
            <a:p>
              <a:pPr algn="l">
                <a:buClr>
                  <a:schemeClr val="bg2"/>
                </a:buClr>
                <a:buSzPct val="75000"/>
                <a:buFont typeface="Wingdings" charset="0"/>
                <a:buChar char="§"/>
              </a:pPr>
              <a:r>
                <a:rPr lang="en-US" sz="1400" b="1" dirty="0">
                  <a:solidFill>
                    <a:schemeClr val="tx2"/>
                  </a:solidFill>
                  <a:latin typeface="Calibri" pitchFamily="34" charset="0"/>
                </a:rPr>
                <a:t>Ageing and wear-out </a:t>
              </a:r>
            </a:p>
            <a:p>
              <a:pPr algn="l">
                <a:buClr>
                  <a:schemeClr val="bg2"/>
                </a:buClr>
                <a:buSzPct val="75000"/>
                <a:buFont typeface="Wingdings" charset="0"/>
                <a:buChar char="§"/>
              </a:pPr>
              <a:r>
                <a:rPr lang="en-US" sz="1400" b="1" dirty="0">
                  <a:solidFill>
                    <a:schemeClr val="tx2"/>
                  </a:solidFill>
                  <a:latin typeface="Calibri" pitchFamily="34" charset="0"/>
                </a:rPr>
                <a:t>Human-machine interface, </a:t>
              </a:r>
              <a:endParaRPr lang="en-US" sz="1400" b="1" dirty="0" smtClean="0">
                <a:solidFill>
                  <a:schemeClr val="tx2"/>
                </a:solidFill>
                <a:latin typeface="Calibri" pitchFamily="34" charset="0"/>
              </a:endParaRPr>
            </a:p>
            <a:p>
              <a:pPr algn="l">
                <a:buClr>
                  <a:schemeClr val="bg2"/>
                </a:buClr>
                <a:buSzPct val="75000"/>
                <a:buFont typeface="Wingdings" charset="0"/>
                <a:buChar char="§"/>
              </a:pPr>
              <a:r>
                <a:rPr lang="en-US" sz="1400" b="1" dirty="0" smtClean="0">
                  <a:solidFill>
                    <a:schemeClr val="tx2"/>
                  </a:solidFill>
                  <a:latin typeface="Calibri" pitchFamily="34" charset="0"/>
                </a:rPr>
                <a:t>…</a:t>
              </a:r>
              <a:endParaRPr lang="en-US" sz="1400" b="1" dirty="0">
                <a:solidFill>
                  <a:schemeClr val="tx2"/>
                </a:solidFill>
                <a:latin typeface="Calibri" pitchFamily="34" charset="0"/>
              </a:endParaRPr>
            </a:p>
          </p:txBody>
        </p:sp>
        <p:sp>
          <p:nvSpPr>
            <p:cNvPr id="21" name="Rectangle 6"/>
            <p:cNvSpPr>
              <a:spLocks noChangeArrowheads="1"/>
            </p:cNvSpPr>
            <p:nvPr/>
          </p:nvSpPr>
          <p:spPr bwMode="auto">
            <a:xfrm>
              <a:off x="4304928" y="1052736"/>
              <a:ext cx="2448272" cy="465137"/>
            </a:xfrm>
            <a:prstGeom prst="rect">
              <a:avLst/>
            </a:prstGeom>
            <a:solidFill>
              <a:srgbClr val="92D050"/>
            </a:solidFill>
            <a:ln w="12700">
              <a:solidFill>
                <a:schemeClr val="tx1"/>
              </a:solidFill>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0" hangingPunct="0">
                <a:defRPr/>
              </a:pPr>
              <a:r>
                <a:rPr lang="en-GB" sz="2400" b="1" dirty="0">
                  <a:latin typeface="Calibri" pitchFamily="34" charset="0"/>
                  <a:cs typeface="Arial" pitchFamily="34" charset="0"/>
                </a:rPr>
                <a:t>Safety </a:t>
              </a:r>
              <a:r>
                <a:rPr lang="en-US" sz="2400" b="1" dirty="0" smtClean="0">
                  <a:latin typeface="Calibri" pitchFamily="34" charset="0"/>
                  <a:cs typeface="Arial" pitchFamily="34" charset="0"/>
                </a:rPr>
                <a:t>A</a:t>
              </a:r>
              <a:r>
                <a:rPr lang="hr-HR" sz="2400" b="1" dirty="0" smtClean="0">
                  <a:latin typeface="Calibri" pitchFamily="34" charset="0"/>
                  <a:cs typeface="Arial" pitchFamily="34" charset="0"/>
                </a:rPr>
                <a:t>ssessment</a:t>
              </a:r>
              <a:endParaRPr lang="en-US" sz="2400" b="1" dirty="0">
                <a:latin typeface="Calibri" pitchFamily="34" charset="0"/>
                <a:cs typeface="Arial" pitchFamily="34" charset="0"/>
              </a:endParaRPr>
            </a:p>
          </p:txBody>
        </p:sp>
        <p:cxnSp>
          <p:nvCxnSpPr>
            <p:cNvPr id="23" name="Elbow Connector 22"/>
            <p:cNvCxnSpPr>
              <a:endCxn id="10" idx="0"/>
            </p:cNvCxnSpPr>
            <p:nvPr/>
          </p:nvCxnSpPr>
          <p:spPr bwMode="auto">
            <a:xfrm>
              <a:off x="5025008" y="1916832"/>
              <a:ext cx="2303935" cy="271586"/>
            </a:xfrm>
            <a:prstGeom prst="bentConnector2">
              <a:avLst/>
            </a:prstGeom>
            <a:noFill/>
            <a:ln w="38100">
              <a:solidFill>
                <a:schemeClr val="accent6">
                  <a:lumMod val="50000"/>
                </a:schemeClr>
              </a:solidFill>
              <a:round/>
              <a:headEnd/>
              <a:tailEnd type="arrow" w="med" len="med"/>
            </a:ln>
            <a:extLst>
              <a:ext uri="{909E8E84-426E-40dd-AFC4-6F175D3DCCD1}">
                <a14:hiddenFill xmlns:a14="http://schemas.microsoft.com/office/drawing/2010/main" xmlns="">
                  <a:noFill/>
                </a14:hiddenFill>
              </a:ext>
            </a:extLst>
          </p:spPr>
        </p:cxnSp>
        <p:cxnSp>
          <p:nvCxnSpPr>
            <p:cNvPr id="24" name="Straight Connector 23"/>
            <p:cNvCxnSpPr>
              <a:stCxn id="21" idx="2"/>
            </p:cNvCxnSpPr>
            <p:nvPr/>
          </p:nvCxnSpPr>
          <p:spPr bwMode="auto">
            <a:xfrm flipH="1">
              <a:off x="5457056" y="1517873"/>
              <a:ext cx="72008" cy="326951"/>
            </a:xfrm>
            <a:prstGeom prst="line">
              <a:avLst/>
            </a:prstGeom>
            <a:noFill/>
            <a:ln w="3175" cap="flat" cmpd="sng" algn="ctr">
              <a:noFill/>
              <a:prstDash val="solid"/>
              <a:round/>
              <a:headEnd type="none" w="med" len="med"/>
              <a:tailEnd type="none" w="med" len="med"/>
            </a:ln>
            <a:effectLst/>
          </p:spPr>
        </p:cxnSp>
        <p:cxnSp>
          <p:nvCxnSpPr>
            <p:cNvPr id="25" name="Straight Connector 24"/>
            <p:cNvCxnSpPr>
              <a:stCxn id="21" idx="2"/>
            </p:cNvCxnSpPr>
            <p:nvPr/>
          </p:nvCxnSpPr>
          <p:spPr bwMode="auto">
            <a:xfrm>
              <a:off x="5529064" y="1517873"/>
              <a:ext cx="0" cy="398959"/>
            </a:xfrm>
            <a:prstGeom prst="line">
              <a:avLst/>
            </a:prstGeom>
            <a:noFill/>
            <a:ln w="28575" cap="flat" cmpd="sng" algn="ctr">
              <a:solidFill>
                <a:schemeClr val="accent6">
                  <a:lumMod val="50000"/>
                </a:schemeClr>
              </a:solidFill>
              <a:prstDash val="solid"/>
              <a:round/>
              <a:headEnd type="none" w="med" len="med"/>
              <a:tailEnd type="none" w="med" len="med"/>
            </a:ln>
            <a:effectLst/>
          </p:spPr>
        </p:cxnSp>
      </p:grpSp>
      <p:cxnSp>
        <p:nvCxnSpPr>
          <p:cNvPr id="26" name="Straight Connector 25"/>
          <p:cNvCxnSpPr/>
          <p:nvPr/>
        </p:nvCxnSpPr>
        <p:spPr bwMode="auto">
          <a:xfrm>
            <a:off x="3642610" y="2163580"/>
            <a:ext cx="1254208" cy="0"/>
          </a:xfrm>
          <a:prstGeom prst="line">
            <a:avLst/>
          </a:prstGeom>
          <a:solidFill>
            <a:schemeClr val="accent1"/>
          </a:solidFill>
          <a:ln w="47625" cap="flat" cmpd="sng" algn="ctr">
            <a:solidFill>
              <a:schemeClr val="tx1"/>
            </a:solidFill>
            <a:prstDash val="dash"/>
            <a:round/>
            <a:headEnd type="none" w="med" len="med"/>
            <a:tailEnd type="none" w="med" len="med"/>
          </a:ln>
          <a:effectLst/>
        </p:spPr>
      </p:cxnSp>
      <p:sp>
        <p:nvSpPr>
          <p:cNvPr id="27" name="Left Brace 26"/>
          <p:cNvSpPr/>
          <p:nvPr/>
        </p:nvSpPr>
        <p:spPr bwMode="auto">
          <a:xfrm flipH="1">
            <a:off x="4876800" y="2362200"/>
            <a:ext cx="519112" cy="4267200"/>
          </a:xfrm>
          <a:prstGeom prst="leftBrace">
            <a:avLst>
              <a:gd name="adj1" fmla="val 81682"/>
              <a:gd name="adj2" fmla="val 50000"/>
            </a:avLst>
          </a:prstGeom>
          <a:solidFill>
            <a:schemeClr val="bg1">
              <a:alpha val="40000"/>
            </a:schemeClr>
          </a:solidFill>
          <a:ln w="317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5" name="TextBox 3"/>
          <p:cNvSpPr txBox="1">
            <a:spLocks noChangeArrowheads="1"/>
          </p:cNvSpPr>
          <p:nvPr/>
        </p:nvSpPr>
        <p:spPr bwMode="auto">
          <a:xfrm>
            <a:off x="1066800" y="2272209"/>
            <a:ext cx="3867472" cy="4719241"/>
          </a:xfrm>
          <a:prstGeom prst="rect">
            <a:avLst/>
          </a:prstGeom>
          <a:noFill/>
          <a:ln w="9525">
            <a:noFill/>
            <a:miter lim="800000"/>
            <a:headEnd/>
            <a:tailEnd/>
          </a:ln>
        </p:spPr>
        <p:txBody>
          <a:bodyPr wrap="square">
            <a:spAutoFit/>
          </a:bodyPr>
          <a:lstStyle/>
          <a:p>
            <a:pPr marL="458788" indent="-393700">
              <a:spcBef>
                <a:spcPts val="400"/>
              </a:spcBef>
              <a:spcAft>
                <a:spcPts val="400"/>
              </a:spcAft>
              <a:buClr>
                <a:srgbClr val="080808"/>
              </a:buClr>
              <a:buFont typeface="Wingdings" pitchFamily="2" charset="2"/>
              <a:buChar char="§"/>
              <a:defRPr/>
            </a:pPr>
            <a:r>
              <a:rPr lang="en-US" sz="1600" b="1" dirty="0" err="1" smtClean="0">
                <a:ea typeface="굴림" pitchFamily="34" charset="-127"/>
                <a:cs typeface="Times New Roman" pitchFamily="18" charset="0"/>
              </a:rPr>
              <a:t>IAEA</a:t>
            </a:r>
            <a:r>
              <a:rPr lang="en-US" sz="1600" b="1" dirty="0" smtClean="0">
                <a:ea typeface="굴림" pitchFamily="34" charset="-127"/>
                <a:cs typeface="Times New Roman" pitchFamily="18" charset="0"/>
              </a:rPr>
              <a:t>:</a:t>
            </a:r>
            <a:r>
              <a:rPr lang="en-US" sz="1600" dirty="0" smtClean="0"/>
              <a:t> the </a:t>
            </a:r>
            <a:r>
              <a:rPr lang="en-US" sz="1600" dirty="0" err="1" smtClean="0"/>
              <a:t>NOKEBP</a:t>
            </a:r>
            <a:r>
              <a:rPr lang="en-US" sz="1600" dirty="0" smtClean="0"/>
              <a:t> Pilot Program for safety assessment (since 7/2011, ongoing)</a:t>
            </a:r>
            <a:endParaRPr lang="en-US" sz="1600" dirty="0" smtClean="0">
              <a:ea typeface="굴림" pitchFamily="34" charset="-127"/>
              <a:cs typeface="Times New Roman" pitchFamily="18" charset="0"/>
            </a:endParaRPr>
          </a:p>
          <a:p>
            <a:pPr marL="915988" lvl="1" indent="-393700">
              <a:spcBef>
                <a:spcPts val="400"/>
              </a:spcBef>
              <a:spcAft>
                <a:spcPts val="400"/>
              </a:spcAft>
              <a:buClr>
                <a:srgbClr val="080808"/>
              </a:buClr>
              <a:buFont typeface="Wingdings" pitchFamily="2" charset="2"/>
              <a:buChar char="§"/>
              <a:defRPr/>
            </a:pPr>
            <a:r>
              <a:rPr lang="en-US" sz="1600" dirty="0" smtClean="0">
                <a:ea typeface="굴림" pitchFamily="34" charset="-127"/>
                <a:cs typeface="Times New Roman" pitchFamily="18" charset="0"/>
              </a:rPr>
              <a:t>Assessment of Safety Design (class trainings and </a:t>
            </a:r>
            <a:r>
              <a:rPr lang="en-US" sz="1600" dirty="0" err="1" smtClean="0">
                <a:ea typeface="굴림" pitchFamily="34" charset="-127"/>
                <a:cs typeface="Times New Roman" pitchFamily="18" charset="0"/>
              </a:rPr>
              <a:t>mentorings</a:t>
            </a:r>
            <a:r>
              <a:rPr lang="en-US" sz="1600" dirty="0" smtClean="0">
                <a:ea typeface="굴림" pitchFamily="34" charset="-127"/>
                <a:cs typeface="Times New Roman" pitchFamily="18" charset="0"/>
              </a:rPr>
              <a:t>);</a:t>
            </a:r>
          </a:p>
          <a:p>
            <a:pPr marL="915988" lvl="1" indent="-393700">
              <a:spcBef>
                <a:spcPts val="400"/>
              </a:spcBef>
              <a:spcAft>
                <a:spcPts val="400"/>
              </a:spcAft>
              <a:buClr>
                <a:srgbClr val="080808"/>
              </a:buClr>
              <a:buFont typeface="Wingdings" pitchFamily="2" charset="2"/>
              <a:buChar char="§"/>
              <a:defRPr/>
            </a:pPr>
            <a:r>
              <a:rPr lang="en-US" sz="1600" dirty="0">
                <a:ea typeface="굴림" pitchFamily="34" charset="-127"/>
                <a:cs typeface="Times New Roman" pitchFamily="18" charset="0"/>
              </a:rPr>
              <a:t>Essential Knowledge </a:t>
            </a:r>
            <a:r>
              <a:rPr lang="en-US" sz="1600" dirty="0" smtClean="0">
                <a:ea typeface="굴림" pitchFamily="34" charset="-127"/>
                <a:cs typeface="Times New Roman" pitchFamily="18" charset="0"/>
              </a:rPr>
              <a:t>for Electrical systems, </a:t>
            </a:r>
            <a:r>
              <a:rPr lang="en-US" sz="1600" dirty="0" err="1" smtClean="0">
                <a:ea typeface="굴림" pitchFamily="34" charset="-127"/>
                <a:cs typeface="Times New Roman" pitchFamily="18" charset="0"/>
              </a:rPr>
              <a:t>I&amp;C</a:t>
            </a:r>
            <a:r>
              <a:rPr lang="en-US" sz="1600" dirty="0" smtClean="0">
                <a:ea typeface="굴림" pitchFamily="34" charset="-127"/>
                <a:cs typeface="Times New Roman" pitchFamily="18" charset="0"/>
              </a:rPr>
              <a:t>, fuels and reactor core, </a:t>
            </a:r>
            <a:r>
              <a:rPr lang="en-US" sz="1600" dirty="0"/>
              <a:t>Safety </a:t>
            </a:r>
            <a:r>
              <a:rPr lang="en-US" sz="1600" dirty="0" smtClean="0"/>
              <a:t>Systems, </a:t>
            </a:r>
            <a:r>
              <a:rPr lang="en-US" sz="1600" dirty="0" smtClean="0">
                <a:ea typeface="굴림" pitchFamily="34" charset="-127"/>
                <a:cs typeface="Times New Roman" pitchFamily="18" charset="0"/>
              </a:rPr>
              <a:t>SAM, etc.,</a:t>
            </a:r>
            <a:endParaRPr lang="en-US" sz="1600" dirty="0">
              <a:ea typeface="굴림" pitchFamily="34" charset="-127"/>
              <a:cs typeface="Times New Roman" pitchFamily="18" charset="0"/>
            </a:endParaRPr>
          </a:p>
          <a:p>
            <a:pPr marL="458788" indent="-393700">
              <a:spcBef>
                <a:spcPts val="400"/>
              </a:spcBef>
              <a:spcAft>
                <a:spcPts val="400"/>
              </a:spcAft>
              <a:buClr>
                <a:srgbClr val="080808"/>
              </a:buClr>
              <a:buFont typeface="Wingdings" pitchFamily="2" charset="2"/>
              <a:buChar char="§"/>
              <a:defRPr/>
            </a:pPr>
            <a:r>
              <a:rPr lang="en-US" sz="1600" dirty="0" err="1"/>
              <a:t>IAEA</a:t>
            </a:r>
            <a:r>
              <a:rPr lang="en-US" sz="1600" dirty="0"/>
              <a:t>: </a:t>
            </a:r>
            <a:r>
              <a:rPr lang="en-US" sz="1600" dirty="0" err="1"/>
              <a:t>VIE9010</a:t>
            </a:r>
            <a:r>
              <a:rPr lang="en-US" sz="1600" dirty="0"/>
              <a:t>/</a:t>
            </a:r>
            <a:r>
              <a:rPr lang="en-US" sz="1600" dirty="0" err="1"/>
              <a:t>VIE9013</a:t>
            </a:r>
            <a:r>
              <a:rPr lang="en-US" sz="1600" dirty="0"/>
              <a:t>/</a:t>
            </a:r>
            <a:r>
              <a:rPr lang="en-US" sz="1600" dirty="0" err="1"/>
              <a:t>VIE9015</a:t>
            </a:r>
            <a:endParaRPr lang="en-US" sz="1600" dirty="0"/>
          </a:p>
          <a:p>
            <a:pPr marL="458788" indent="-393700">
              <a:spcBef>
                <a:spcPts val="400"/>
              </a:spcBef>
              <a:spcAft>
                <a:spcPts val="400"/>
              </a:spcAft>
              <a:buClr>
                <a:srgbClr val="080808"/>
              </a:buClr>
              <a:buFont typeface="Wingdings" pitchFamily="2" charset="2"/>
              <a:buChar char="§"/>
              <a:defRPr/>
            </a:pPr>
            <a:r>
              <a:rPr lang="en-US" sz="1600" dirty="0" smtClean="0">
                <a:ea typeface="굴림" pitchFamily="34" charset="-127"/>
                <a:cs typeface="Times New Roman" pitchFamily="18" charset="0"/>
              </a:rPr>
              <a:t>JNES/NRA: Appendix 8 - Design (basic courses and SSA courses)</a:t>
            </a:r>
          </a:p>
          <a:p>
            <a:pPr marL="458788" indent="-393700">
              <a:spcBef>
                <a:spcPts val="400"/>
              </a:spcBef>
              <a:spcAft>
                <a:spcPts val="400"/>
              </a:spcAft>
              <a:buClr>
                <a:srgbClr val="080808"/>
              </a:buClr>
              <a:buFont typeface="Wingdings" pitchFamily="2" charset="2"/>
              <a:buChar char="§"/>
              <a:defRPr/>
            </a:pPr>
            <a:r>
              <a:rPr lang="en-US" sz="1600" dirty="0" smtClean="0">
                <a:ea typeface="굴림" pitchFamily="34" charset="-127"/>
                <a:cs typeface="Times New Roman" pitchFamily="18" charset="0"/>
              </a:rPr>
              <a:t>NRC: </a:t>
            </a:r>
            <a:r>
              <a:rPr lang="en-US" sz="1600" dirty="0">
                <a:ea typeface="굴림" pitchFamily="34" charset="-127"/>
                <a:cs typeface="Times New Roman" pitchFamily="18" charset="0"/>
              </a:rPr>
              <a:t>Site </a:t>
            </a:r>
            <a:r>
              <a:rPr lang="en-US" sz="1600" dirty="0" smtClean="0">
                <a:ea typeface="굴림" pitchFamily="34" charset="-127"/>
                <a:cs typeface="Times New Roman" pitchFamily="18" charset="0"/>
              </a:rPr>
              <a:t>assessment</a:t>
            </a:r>
          </a:p>
          <a:p>
            <a:pPr marL="458788" indent="-393700">
              <a:spcBef>
                <a:spcPts val="400"/>
              </a:spcBef>
              <a:spcAft>
                <a:spcPts val="400"/>
              </a:spcAft>
              <a:buClr>
                <a:srgbClr val="080808"/>
              </a:buClr>
              <a:buFont typeface="Wingdings" pitchFamily="2" charset="2"/>
              <a:buChar char="§"/>
              <a:defRPr/>
            </a:pPr>
            <a:r>
              <a:rPr lang="en-US" sz="1600" dirty="0">
                <a:ea typeface="굴림" pitchFamily="34" charset="-127"/>
                <a:cs typeface="Times New Roman" pitchFamily="18" charset="0"/>
              </a:rPr>
              <a:t>EC’s </a:t>
            </a:r>
            <a:r>
              <a:rPr lang="en-US" sz="1600" dirty="0" err="1" smtClean="0">
                <a:ea typeface="굴림" pitchFamily="34" charset="-127"/>
                <a:cs typeface="Times New Roman" pitchFamily="18" charset="0"/>
              </a:rPr>
              <a:t>INSC</a:t>
            </a:r>
            <a:r>
              <a:rPr lang="en-US" sz="1600" dirty="0" smtClean="0">
                <a:ea typeface="굴림" pitchFamily="34" charset="-127"/>
                <a:cs typeface="Times New Roman" pitchFamily="18" charset="0"/>
              </a:rPr>
              <a:t> </a:t>
            </a:r>
            <a:endParaRPr lang="en-US" sz="1600" dirty="0" smtClean="0">
              <a:ea typeface="굴림" pitchFamily="34" charset="-127"/>
              <a:cs typeface="Times New Roman" pitchFamily="18" charset="0"/>
            </a:endParaRPr>
          </a:p>
          <a:p>
            <a:pPr marL="458788" indent="-393700">
              <a:spcBef>
                <a:spcPts val="400"/>
              </a:spcBef>
              <a:spcAft>
                <a:spcPts val="400"/>
              </a:spcAft>
              <a:buClr>
                <a:srgbClr val="080808"/>
              </a:buClr>
              <a:buFont typeface="Wingdings" pitchFamily="2" charset="2"/>
              <a:buChar char="§"/>
              <a:defRPr/>
            </a:pPr>
            <a:endParaRPr lang="en-US" sz="1400" dirty="0" smtClean="0">
              <a:ea typeface="굴림" pitchFamily="34" charset="-127"/>
              <a:cs typeface="Times New Roman" pitchFamily="18" charset="0"/>
            </a:endParaRPr>
          </a:p>
        </p:txBody>
      </p:sp>
    </p:spTree>
    <p:extLst>
      <p:ext uri="{BB962C8B-B14F-4D97-AF65-F5344CB8AC3E}">
        <p14:creationId xmlns:p14="http://schemas.microsoft.com/office/powerpoint/2010/main" val="16763678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143000" y="1143000"/>
            <a:ext cx="8001000" cy="76200"/>
          </a:xfrm>
          <a:prstGeom prst="rect">
            <a:avLst/>
          </a:prstGeom>
          <a:gradFill flip="none" rotWithShape="1">
            <a:gsLst>
              <a:gs pos="0">
                <a:srgbClr val="C00000"/>
              </a:gs>
              <a:gs pos="39999">
                <a:srgbClr val="0A128C"/>
              </a:gs>
              <a:gs pos="70000">
                <a:srgbClr val="181CC7"/>
              </a:gs>
              <a:gs pos="88000">
                <a:srgbClr val="7005D4"/>
              </a:gs>
              <a:gs pos="100000">
                <a:srgbClr val="8C3D91"/>
              </a:gs>
            </a:gsLst>
            <a:lin ang="0" scaled="1"/>
            <a:tileRect/>
          </a:gradFill>
          <a:ln w="9525" cap="flat" cmpd="sng" algn="ctr">
            <a:noFill/>
            <a:prstDash val="solid"/>
            <a:round/>
            <a:headEnd type="none" w="med" len="med"/>
            <a:tailEnd type="none" w="med" len="med"/>
          </a:ln>
          <a:effectLst/>
          <a:scene3d>
            <a:camera prst="orthographicFront"/>
            <a:lightRig rig="sunrise" dir="t"/>
          </a:scene3d>
          <a:sp3d extrusionH="76200" contourW="12700" prstMaterial="dkEdge">
            <a:extrusionClr>
              <a:srgbClr val="002060"/>
            </a:extrusionClr>
            <a:contourClr>
              <a:schemeClr val="bg2"/>
            </a:contourClr>
          </a:sp3d>
        </p:spPr>
        <p:txBody>
          <a:bodyPr/>
          <a:lstStyle/>
          <a:p>
            <a:pPr eaLnBrk="0" hangingPunct="0">
              <a:defRPr/>
            </a:pPr>
            <a:endParaRPr lang="en-US">
              <a:latin typeface="Times New Roman" pitchFamily="18" charset="0"/>
              <a:cs typeface="+mn-cs"/>
            </a:endParaRPr>
          </a:p>
        </p:txBody>
      </p:sp>
      <p:sp>
        <p:nvSpPr>
          <p:cNvPr id="26665" name="Text Box 35"/>
          <p:cNvSpPr txBox="1">
            <a:spLocks noChangeArrowheads="1"/>
          </p:cNvSpPr>
          <p:nvPr/>
        </p:nvSpPr>
        <p:spPr bwMode="auto">
          <a:xfrm>
            <a:off x="1066800" y="33338"/>
            <a:ext cx="7786688" cy="1143000"/>
          </a:xfrm>
          <a:prstGeom prst="rect">
            <a:avLst/>
          </a:prstGeom>
          <a:noFill/>
          <a:ln w="9525" algn="ctr">
            <a:noFill/>
            <a:miter lim="800000"/>
            <a:headEnd/>
            <a:tailEnd/>
          </a:ln>
        </p:spPr>
        <p:txBody>
          <a:bodyPr lIns="92075" tIns="46038" rIns="92075" bIns="46038" anchor="ctr"/>
          <a:lstStyle/>
          <a:p>
            <a:r>
              <a:rPr lang="en-US" sz="2600" b="1" dirty="0">
                <a:solidFill>
                  <a:srgbClr val="0070C0"/>
                </a:solidFill>
              </a:rPr>
              <a:t>Training &amp; Tutoring</a:t>
            </a:r>
            <a:endParaRPr lang="en-US" sz="2600" b="1" dirty="0">
              <a:solidFill>
                <a:srgbClr val="0066CC"/>
              </a:solidFill>
            </a:endParaRPr>
          </a:p>
        </p:txBody>
      </p:sp>
      <p:sp>
        <p:nvSpPr>
          <p:cNvPr id="16" name="Text Box 4"/>
          <p:cNvSpPr txBox="1">
            <a:spLocks noChangeArrowheads="1"/>
          </p:cNvSpPr>
          <p:nvPr/>
        </p:nvSpPr>
        <p:spPr bwMode="auto">
          <a:xfrm>
            <a:off x="1066800" y="1371600"/>
            <a:ext cx="8077200" cy="400110"/>
          </a:xfrm>
          <a:prstGeom prst="rect">
            <a:avLst/>
          </a:prstGeom>
          <a:noFill/>
          <a:ln w="9525">
            <a:noFill/>
            <a:miter lim="800000"/>
            <a:headEnd/>
            <a:tailEnd/>
          </a:ln>
        </p:spPr>
        <p:txBody>
          <a:bodyPr>
            <a:spAutoFit/>
          </a:bodyPr>
          <a:lstStyle/>
          <a:p>
            <a:pPr>
              <a:spcBef>
                <a:spcPct val="50000"/>
              </a:spcBef>
            </a:pPr>
            <a:r>
              <a:rPr lang="en-US" sz="2000" b="1" dirty="0" smtClean="0">
                <a:solidFill>
                  <a:srgbClr val="003399"/>
                </a:solidFill>
              </a:rPr>
              <a:t>Support under EC’s </a:t>
            </a:r>
            <a:r>
              <a:rPr lang="en-US" sz="2000" b="1" dirty="0" err="1" smtClean="0">
                <a:solidFill>
                  <a:srgbClr val="003399"/>
                </a:solidFill>
              </a:rPr>
              <a:t>INSC</a:t>
            </a:r>
            <a:r>
              <a:rPr lang="en-US" sz="2000" b="1" dirty="0">
                <a:solidFill>
                  <a:srgbClr val="003399"/>
                </a:solidFill>
              </a:rPr>
              <a:t> (</a:t>
            </a:r>
            <a:r>
              <a:rPr lang="en-US" sz="2000" b="1" dirty="0" err="1" smtClean="0">
                <a:solidFill>
                  <a:srgbClr val="003399"/>
                </a:solidFill>
              </a:rPr>
              <a:t>VN3.01</a:t>
            </a:r>
            <a:r>
              <a:rPr lang="en-US" sz="2000" b="1" dirty="0" smtClean="0">
                <a:solidFill>
                  <a:srgbClr val="003399"/>
                </a:solidFill>
              </a:rPr>
              <a:t>/09</a:t>
            </a:r>
            <a:r>
              <a:rPr lang="en-US" sz="2000" b="1" dirty="0">
                <a:solidFill>
                  <a:srgbClr val="003399"/>
                </a:solidFill>
              </a:rPr>
              <a:t>)  </a:t>
            </a:r>
            <a:endParaRPr lang="en-US" sz="2000" b="1" dirty="0" smtClean="0">
              <a:solidFill>
                <a:srgbClr val="003399"/>
              </a:solidFill>
            </a:endParaRPr>
          </a:p>
        </p:txBody>
      </p:sp>
      <p:sp>
        <p:nvSpPr>
          <p:cNvPr id="18" name="TextBox 3"/>
          <p:cNvSpPr txBox="1">
            <a:spLocks noChangeArrowheads="1"/>
          </p:cNvSpPr>
          <p:nvPr/>
        </p:nvSpPr>
        <p:spPr bwMode="auto">
          <a:xfrm>
            <a:off x="1066800" y="1883769"/>
            <a:ext cx="8039100" cy="5119350"/>
          </a:xfrm>
          <a:prstGeom prst="rect">
            <a:avLst/>
          </a:prstGeom>
          <a:noFill/>
          <a:ln w="9525">
            <a:noFill/>
            <a:miter lim="800000"/>
            <a:headEnd/>
            <a:tailEnd/>
          </a:ln>
        </p:spPr>
        <p:txBody>
          <a:bodyPr wrap="square">
            <a:spAutoFit/>
          </a:bodyPr>
          <a:lstStyle/>
          <a:p>
            <a:pPr marL="458788" indent="-393700">
              <a:spcBef>
                <a:spcPts val="400"/>
              </a:spcBef>
              <a:spcAft>
                <a:spcPts val="400"/>
              </a:spcAft>
              <a:buClr>
                <a:srgbClr val="080808"/>
              </a:buClr>
              <a:buFont typeface="Wingdings" pitchFamily="2" charset="2"/>
              <a:buChar char="§"/>
              <a:defRPr/>
            </a:pPr>
            <a:r>
              <a:rPr lang="en-US" sz="2000" b="1" kern="0" dirty="0" smtClean="0">
                <a:latin typeface="Arial"/>
              </a:rPr>
              <a:t>Activities on </a:t>
            </a:r>
            <a:r>
              <a:rPr lang="en-US" sz="2000" b="1" kern="0" dirty="0" err="1" smtClean="0">
                <a:latin typeface="Arial"/>
              </a:rPr>
              <a:t>HRD</a:t>
            </a:r>
            <a:endParaRPr lang="en-US" sz="2000" dirty="0" smtClean="0">
              <a:ea typeface="굴림" pitchFamily="34" charset="-127"/>
              <a:cs typeface="Times New Roman" pitchFamily="18" charset="0"/>
            </a:endParaRPr>
          </a:p>
          <a:p>
            <a:pPr marL="915988" lvl="1" indent="-393700">
              <a:spcBef>
                <a:spcPts val="400"/>
              </a:spcBef>
              <a:spcAft>
                <a:spcPts val="400"/>
              </a:spcAft>
              <a:buClr>
                <a:srgbClr val="080808"/>
              </a:buClr>
              <a:buFont typeface="Wingdings" pitchFamily="2" charset="2"/>
              <a:buChar char="§"/>
              <a:defRPr/>
            </a:pPr>
            <a:r>
              <a:rPr lang="en-US" sz="2000" dirty="0"/>
              <a:t>Organized 26 workshops and training courses in Vietnam for more than 500 staffs from VARANS and other relevant organizations.</a:t>
            </a:r>
          </a:p>
          <a:p>
            <a:pPr marL="915988" lvl="1" indent="-393700">
              <a:spcBef>
                <a:spcPts val="400"/>
              </a:spcBef>
              <a:spcAft>
                <a:spcPts val="400"/>
              </a:spcAft>
              <a:buClr>
                <a:srgbClr val="080808"/>
              </a:buClr>
              <a:buFont typeface="Wingdings" pitchFamily="2" charset="2"/>
              <a:buChar char="§"/>
              <a:defRPr/>
            </a:pPr>
            <a:r>
              <a:rPr lang="en-US" sz="2000" dirty="0"/>
              <a:t>Sent 9 delegations for 22 Vietnamese staffs attending training courses in </a:t>
            </a:r>
            <a:r>
              <a:rPr lang="en-US" sz="2000" dirty="0" smtClean="0"/>
              <a:t>Germany</a:t>
            </a:r>
            <a:r>
              <a:rPr lang="en-US" sz="2000" dirty="0"/>
              <a:t>, France, Finland and Belgium</a:t>
            </a:r>
            <a:r>
              <a:rPr lang="en-US" sz="2000" dirty="0" smtClean="0"/>
              <a:t>.</a:t>
            </a:r>
          </a:p>
          <a:p>
            <a:pPr marL="915988" lvl="1" indent="-393700">
              <a:spcBef>
                <a:spcPts val="400"/>
              </a:spcBef>
              <a:spcAft>
                <a:spcPts val="400"/>
              </a:spcAft>
              <a:buClr>
                <a:srgbClr val="080808"/>
              </a:buClr>
              <a:buFont typeface="Wingdings" pitchFamily="2" charset="2"/>
              <a:buChar char="§"/>
              <a:defRPr/>
            </a:pPr>
            <a:r>
              <a:rPr lang="en-US" sz="2000" dirty="0">
                <a:ea typeface="굴림" pitchFamily="34" charset="-127"/>
                <a:cs typeface="Times New Roman" pitchFamily="18" charset="0"/>
              </a:rPr>
              <a:t>Organized </a:t>
            </a:r>
            <a:r>
              <a:rPr lang="en-US" sz="2000" dirty="0" err="1" smtClean="0">
                <a:ea typeface="굴림" pitchFamily="34" charset="-127"/>
                <a:cs typeface="Times New Roman" pitchFamily="18" charset="0"/>
              </a:rPr>
              <a:t>tutorings</a:t>
            </a:r>
            <a:r>
              <a:rPr lang="en-US" sz="2000" dirty="0" smtClean="0">
                <a:ea typeface="굴림" pitchFamily="34" charset="-127"/>
                <a:cs typeface="Times New Roman" pitchFamily="18" charset="0"/>
              </a:rPr>
              <a:t> on:</a:t>
            </a:r>
          </a:p>
          <a:p>
            <a:pPr marL="1373188" lvl="2" indent="-393700">
              <a:spcBef>
                <a:spcPts val="400"/>
              </a:spcBef>
              <a:spcAft>
                <a:spcPts val="400"/>
              </a:spcAft>
              <a:buClr>
                <a:srgbClr val="080808"/>
              </a:buClr>
              <a:buFont typeface="Wingdings" pitchFamily="2" charset="2"/>
              <a:buChar char="§"/>
              <a:defRPr/>
            </a:pPr>
            <a:r>
              <a:rPr lang="en-US" sz="2000" dirty="0" smtClean="0">
                <a:ea typeface="굴림" pitchFamily="34" charset="-127"/>
                <a:cs typeface="Times New Roman" pitchFamily="18" charset="0"/>
              </a:rPr>
              <a:t>Practical </a:t>
            </a:r>
            <a:r>
              <a:rPr lang="en-US" sz="2000" dirty="0">
                <a:ea typeface="굴림" pitchFamily="34" charset="-127"/>
                <a:cs typeface="Times New Roman" pitchFamily="18" charset="0"/>
              </a:rPr>
              <a:t>evaluation of the content of </a:t>
            </a:r>
            <a:r>
              <a:rPr lang="en-US" sz="2000" dirty="0" smtClean="0">
                <a:ea typeface="굴림" pitchFamily="34" charset="-127"/>
                <a:cs typeface="Times New Roman" pitchFamily="18" charset="0"/>
              </a:rPr>
              <a:t>SAR </a:t>
            </a:r>
            <a:r>
              <a:rPr lang="en-US" sz="2000" dirty="0">
                <a:ea typeface="굴림" pitchFamily="34" charset="-127"/>
                <a:cs typeface="Times New Roman" pitchFamily="18" charset="0"/>
              </a:rPr>
              <a:t>and </a:t>
            </a:r>
            <a:r>
              <a:rPr lang="en-US" sz="2000" dirty="0" smtClean="0">
                <a:ea typeface="굴림" pitchFamily="34" charset="-127"/>
                <a:cs typeface="Times New Roman" pitchFamily="18" charset="0"/>
              </a:rPr>
              <a:t>EIA </a:t>
            </a:r>
            <a:r>
              <a:rPr lang="en-US" sz="2000" dirty="0">
                <a:ea typeface="굴림" pitchFamily="34" charset="-127"/>
                <a:cs typeface="Times New Roman" pitchFamily="18" charset="0"/>
              </a:rPr>
              <a:t>with reference to the </a:t>
            </a:r>
            <a:r>
              <a:rPr lang="en-US" sz="2000" dirty="0" err="1">
                <a:ea typeface="굴림" pitchFamily="34" charset="-127"/>
                <a:cs typeface="Times New Roman" pitchFamily="18" charset="0"/>
              </a:rPr>
              <a:t>Belene</a:t>
            </a:r>
            <a:r>
              <a:rPr lang="en-US" sz="2000" dirty="0">
                <a:ea typeface="굴림" pitchFamily="34" charset="-127"/>
                <a:cs typeface="Times New Roman" pitchFamily="18" charset="0"/>
              </a:rPr>
              <a:t> </a:t>
            </a:r>
            <a:r>
              <a:rPr lang="en-US" sz="2000" dirty="0" smtClean="0">
                <a:ea typeface="굴림" pitchFamily="34" charset="-127"/>
                <a:cs typeface="Times New Roman" pitchFamily="18" charset="0"/>
              </a:rPr>
              <a:t>project;</a:t>
            </a:r>
            <a:endParaRPr lang="en-US" sz="2000" dirty="0">
              <a:ea typeface="굴림" pitchFamily="34" charset="-127"/>
              <a:cs typeface="Times New Roman" pitchFamily="18" charset="0"/>
            </a:endParaRPr>
          </a:p>
          <a:p>
            <a:pPr marL="1373188" lvl="2" indent="-393700">
              <a:spcBef>
                <a:spcPts val="400"/>
              </a:spcBef>
              <a:spcAft>
                <a:spcPts val="400"/>
              </a:spcAft>
              <a:buClr>
                <a:srgbClr val="080808"/>
              </a:buClr>
              <a:buFont typeface="Wingdings" pitchFamily="2" charset="2"/>
              <a:buChar char="§"/>
              <a:defRPr/>
            </a:pPr>
            <a:r>
              <a:rPr lang="en-US" sz="2000" dirty="0" smtClean="0">
                <a:ea typeface="굴림" pitchFamily="34" charset="-127"/>
                <a:cs typeface="Times New Roman" pitchFamily="18" charset="0"/>
              </a:rPr>
              <a:t>Using </a:t>
            </a:r>
            <a:r>
              <a:rPr lang="en-US" sz="2000" dirty="0">
                <a:ea typeface="굴림" pitchFamily="34" charset="-127"/>
                <a:cs typeface="Times New Roman" pitchFamily="18" charset="0"/>
              </a:rPr>
              <a:t>computer codes for accident analysis, special training on </a:t>
            </a:r>
            <a:r>
              <a:rPr lang="en-US" sz="2000" dirty="0" err="1" smtClean="0">
                <a:ea typeface="굴림" pitchFamily="34" charset="-127"/>
                <a:cs typeface="Times New Roman" pitchFamily="18" charset="0"/>
              </a:rPr>
              <a:t>CATHARE</a:t>
            </a:r>
            <a:r>
              <a:rPr lang="en-US" sz="2000" dirty="0">
                <a:ea typeface="굴림" pitchFamily="34" charset="-127"/>
                <a:cs typeface="Times New Roman" pitchFamily="18" charset="0"/>
              </a:rPr>
              <a:t>, </a:t>
            </a:r>
            <a:r>
              <a:rPr lang="en-US" sz="2000" dirty="0" err="1">
                <a:ea typeface="굴림" pitchFamily="34" charset="-127"/>
                <a:cs typeface="Times New Roman" pitchFamily="18" charset="0"/>
              </a:rPr>
              <a:t>ATHLET</a:t>
            </a:r>
            <a:r>
              <a:rPr lang="en-US" sz="2000" dirty="0">
                <a:ea typeface="굴림" pitchFamily="34" charset="-127"/>
                <a:cs typeface="Times New Roman" pitchFamily="18" charset="0"/>
              </a:rPr>
              <a:t>, </a:t>
            </a:r>
            <a:r>
              <a:rPr lang="en-US" sz="2000" dirty="0" err="1">
                <a:ea typeface="굴림" pitchFamily="34" charset="-127"/>
                <a:cs typeface="Times New Roman" pitchFamily="18" charset="0"/>
              </a:rPr>
              <a:t>COCOSYS</a:t>
            </a:r>
            <a:r>
              <a:rPr lang="en-US" sz="2000" dirty="0">
                <a:ea typeface="굴림" pitchFamily="34" charset="-127"/>
                <a:cs typeface="Times New Roman" pitchFamily="18" charset="0"/>
              </a:rPr>
              <a:t>, </a:t>
            </a:r>
            <a:r>
              <a:rPr lang="en-US" sz="2000" dirty="0" err="1">
                <a:ea typeface="굴림" pitchFamily="34" charset="-127"/>
                <a:cs typeface="Times New Roman" pitchFamily="18" charset="0"/>
              </a:rPr>
              <a:t>ASTEC</a:t>
            </a:r>
            <a:r>
              <a:rPr lang="en-US" sz="2000" dirty="0" smtClean="0">
                <a:ea typeface="굴림" pitchFamily="34" charset="-127"/>
                <a:cs typeface="Times New Roman" pitchFamily="18" charset="0"/>
              </a:rPr>
              <a:t>.</a:t>
            </a:r>
          </a:p>
          <a:p>
            <a:pPr marL="1373188" lvl="2" indent="-393700">
              <a:spcBef>
                <a:spcPts val="400"/>
              </a:spcBef>
              <a:spcAft>
                <a:spcPts val="400"/>
              </a:spcAft>
              <a:buClr>
                <a:srgbClr val="080808"/>
              </a:buClr>
              <a:buFont typeface="Wingdings" pitchFamily="2" charset="2"/>
              <a:buChar char="§"/>
              <a:defRPr/>
            </a:pPr>
            <a:r>
              <a:rPr lang="en-US" sz="2000" dirty="0">
                <a:ea typeface="굴림" pitchFamily="34" charset="-127"/>
                <a:cs typeface="Times New Roman" pitchFamily="18" charset="0"/>
              </a:rPr>
              <a:t>Emergency preparedness for </a:t>
            </a:r>
            <a:r>
              <a:rPr lang="en-US" sz="2000" dirty="0" err="1">
                <a:ea typeface="굴림" pitchFamily="34" charset="-127"/>
                <a:cs typeface="Times New Roman" pitchFamily="18" charset="0"/>
              </a:rPr>
              <a:t>NPP</a:t>
            </a:r>
            <a:r>
              <a:rPr lang="en-US" sz="2000" dirty="0">
                <a:ea typeface="굴림" pitchFamily="34" charset="-127"/>
                <a:cs typeface="Times New Roman" pitchFamily="18" charset="0"/>
              </a:rPr>
              <a:t>, Environmental impact assessment, Radioactive </a:t>
            </a:r>
            <a:r>
              <a:rPr lang="en-US" sz="2000" dirty="0" smtClean="0">
                <a:ea typeface="굴림" pitchFamily="34" charset="-127"/>
                <a:cs typeface="Times New Roman" pitchFamily="18" charset="0"/>
              </a:rPr>
              <a:t>releases</a:t>
            </a:r>
          </a:p>
          <a:p>
            <a:pPr marL="1373188" lvl="2" indent="-393700">
              <a:spcBef>
                <a:spcPts val="400"/>
              </a:spcBef>
              <a:spcAft>
                <a:spcPts val="400"/>
              </a:spcAft>
              <a:buClr>
                <a:srgbClr val="080808"/>
              </a:buClr>
              <a:buFont typeface="Wingdings" pitchFamily="2" charset="2"/>
              <a:buChar char="§"/>
              <a:defRPr/>
            </a:pPr>
            <a:r>
              <a:rPr lang="en-US" sz="2000" dirty="0" smtClean="0">
                <a:ea typeface="굴림" pitchFamily="34" charset="-127"/>
                <a:cs typeface="Times New Roman" pitchFamily="18" charset="0"/>
              </a:rPr>
              <a:t>Internal/external </a:t>
            </a:r>
            <a:r>
              <a:rPr lang="en-US" sz="2000" dirty="0">
                <a:ea typeface="굴림" pitchFamily="34" charset="-127"/>
                <a:cs typeface="Times New Roman" pitchFamily="18" charset="0"/>
              </a:rPr>
              <a:t>hazards, system design</a:t>
            </a:r>
          </a:p>
        </p:txBody>
      </p:sp>
    </p:spTree>
    <p:extLst>
      <p:ext uri="{BB962C8B-B14F-4D97-AF65-F5344CB8AC3E}">
        <p14:creationId xmlns:p14="http://schemas.microsoft.com/office/powerpoint/2010/main" val="12649506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143000" y="1143000"/>
            <a:ext cx="8001000" cy="76200"/>
          </a:xfrm>
          <a:prstGeom prst="rect">
            <a:avLst/>
          </a:prstGeom>
          <a:gradFill flip="none" rotWithShape="1">
            <a:gsLst>
              <a:gs pos="0">
                <a:srgbClr val="C00000"/>
              </a:gs>
              <a:gs pos="39999">
                <a:srgbClr val="0A128C"/>
              </a:gs>
              <a:gs pos="70000">
                <a:srgbClr val="181CC7"/>
              </a:gs>
              <a:gs pos="88000">
                <a:srgbClr val="7005D4"/>
              </a:gs>
              <a:gs pos="100000">
                <a:srgbClr val="8C3D91"/>
              </a:gs>
            </a:gsLst>
            <a:lin ang="0" scaled="1"/>
            <a:tileRect/>
          </a:gradFill>
          <a:ln w="9525" cap="flat" cmpd="sng" algn="ctr">
            <a:noFill/>
            <a:prstDash val="solid"/>
            <a:round/>
            <a:headEnd type="none" w="med" len="med"/>
            <a:tailEnd type="none" w="med" len="med"/>
          </a:ln>
          <a:effectLst/>
          <a:scene3d>
            <a:camera prst="orthographicFront"/>
            <a:lightRig rig="sunrise" dir="t"/>
          </a:scene3d>
          <a:sp3d extrusionH="76200" contourW="12700" prstMaterial="dkEdge">
            <a:extrusionClr>
              <a:srgbClr val="002060"/>
            </a:extrusionClr>
            <a:contourClr>
              <a:schemeClr val="bg2"/>
            </a:contourClr>
          </a:sp3d>
        </p:spPr>
        <p:txBody>
          <a:bodyPr/>
          <a:lstStyle/>
          <a:p>
            <a:pPr eaLnBrk="0" hangingPunct="0">
              <a:defRPr/>
            </a:pPr>
            <a:endParaRPr lang="en-US">
              <a:latin typeface="Times New Roman" pitchFamily="18" charset="0"/>
              <a:cs typeface="+mn-cs"/>
            </a:endParaRPr>
          </a:p>
        </p:txBody>
      </p:sp>
      <p:sp>
        <p:nvSpPr>
          <p:cNvPr id="26665" name="Text Box 35"/>
          <p:cNvSpPr txBox="1">
            <a:spLocks noChangeArrowheads="1"/>
          </p:cNvSpPr>
          <p:nvPr/>
        </p:nvSpPr>
        <p:spPr bwMode="auto">
          <a:xfrm>
            <a:off x="1066800" y="33338"/>
            <a:ext cx="7786688" cy="1143000"/>
          </a:xfrm>
          <a:prstGeom prst="rect">
            <a:avLst/>
          </a:prstGeom>
          <a:noFill/>
          <a:ln w="9525" algn="ctr">
            <a:noFill/>
            <a:miter lim="800000"/>
            <a:headEnd/>
            <a:tailEnd/>
          </a:ln>
        </p:spPr>
        <p:txBody>
          <a:bodyPr lIns="92075" tIns="46038" rIns="92075" bIns="46038" anchor="ctr"/>
          <a:lstStyle/>
          <a:p>
            <a:r>
              <a:rPr lang="en-US" sz="2600" b="1" dirty="0">
                <a:solidFill>
                  <a:srgbClr val="0070C0"/>
                </a:solidFill>
              </a:rPr>
              <a:t>Training &amp; </a:t>
            </a:r>
            <a:r>
              <a:rPr lang="en-US" sz="2600" b="1" dirty="0" smtClean="0">
                <a:solidFill>
                  <a:srgbClr val="0070C0"/>
                </a:solidFill>
              </a:rPr>
              <a:t>Tutoring</a:t>
            </a:r>
            <a:endParaRPr lang="en-US" sz="2600" b="1" dirty="0">
              <a:solidFill>
                <a:srgbClr val="0066CC"/>
              </a:solidFill>
            </a:endParaRPr>
          </a:p>
        </p:txBody>
      </p:sp>
      <p:sp>
        <p:nvSpPr>
          <p:cNvPr id="16" name="Text Box 4"/>
          <p:cNvSpPr txBox="1">
            <a:spLocks noChangeArrowheads="1"/>
          </p:cNvSpPr>
          <p:nvPr/>
        </p:nvSpPr>
        <p:spPr bwMode="auto">
          <a:xfrm>
            <a:off x="1066800" y="1371600"/>
            <a:ext cx="8077200" cy="400110"/>
          </a:xfrm>
          <a:prstGeom prst="rect">
            <a:avLst/>
          </a:prstGeom>
          <a:noFill/>
          <a:ln w="9525">
            <a:noFill/>
            <a:miter lim="800000"/>
            <a:headEnd/>
            <a:tailEnd/>
          </a:ln>
        </p:spPr>
        <p:txBody>
          <a:bodyPr>
            <a:spAutoFit/>
          </a:bodyPr>
          <a:lstStyle/>
          <a:p>
            <a:pPr>
              <a:spcBef>
                <a:spcPct val="50000"/>
              </a:spcBef>
            </a:pPr>
            <a:r>
              <a:rPr lang="en-US" sz="2000" b="1" dirty="0" smtClean="0">
                <a:solidFill>
                  <a:srgbClr val="003399"/>
                </a:solidFill>
              </a:rPr>
              <a:t>Support under EC’s </a:t>
            </a:r>
            <a:r>
              <a:rPr lang="en-US" sz="2000" b="1" dirty="0" err="1" smtClean="0">
                <a:solidFill>
                  <a:srgbClr val="003399"/>
                </a:solidFill>
              </a:rPr>
              <a:t>INSC</a:t>
            </a:r>
            <a:r>
              <a:rPr lang="en-US" sz="2000" b="1" dirty="0" smtClean="0">
                <a:solidFill>
                  <a:srgbClr val="003399"/>
                </a:solidFill>
              </a:rPr>
              <a:t> (</a:t>
            </a:r>
            <a:r>
              <a:rPr lang="en-US" sz="2000" b="1" dirty="0" err="1" smtClean="0">
                <a:solidFill>
                  <a:srgbClr val="003399"/>
                </a:solidFill>
              </a:rPr>
              <a:t>T&amp;T</a:t>
            </a:r>
            <a:r>
              <a:rPr lang="en-US" sz="2000" b="1" dirty="0" smtClean="0">
                <a:solidFill>
                  <a:srgbClr val="003399"/>
                </a:solidFill>
              </a:rPr>
              <a:t> program)  </a:t>
            </a:r>
            <a:endParaRPr lang="en-US" sz="2000" b="1" dirty="0" smtClean="0">
              <a:solidFill>
                <a:srgbClr val="003399"/>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249917380"/>
              </p:ext>
            </p:extLst>
          </p:nvPr>
        </p:nvGraphicFramePr>
        <p:xfrm>
          <a:off x="1107141" y="1981200"/>
          <a:ext cx="8001003" cy="4459605"/>
        </p:xfrm>
        <a:graphic>
          <a:graphicData uri="http://schemas.openxmlformats.org/drawingml/2006/table">
            <a:tbl>
              <a:tblPr firstRow="1" firstCol="1" bandRow="1">
                <a:tableStyleId>{5C22544A-7EE6-4342-B048-85BDC9FD1C3A}</a:tableStyleId>
              </a:tblPr>
              <a:tblGrid>
                <a:gridCol w="1036312"/>
                <a:gridCol w="556730"/>
                <a:gridCol w="543210"/>
                <a:gridCol w="543210"/>
                <a:gridCol w="542414"/>
                <a:gridCol w="543210"/>
                <a:gridCol w="4235917"/>
              </a:tblGrid>
              <a:tr h="228600">
                <a:tc>
                  <a:txBody>
                    <a:bodyPr/>
                    <a:lstStyle/>
                    <a:p>
                      <a:pPr>
                        <a:lnSpc>
                          <a:spcPct val="107000"/>
                        </a:lnSpc>
                        <a:spcAft>
                          <a:spcPts val="0"/>
                        </a:spcAft>
                      </a:pPr>
                      <a:r>
                        <a:rPr lang="en-US" sz="1350" dirty="0">
                          <a:effectLst/>
                        </a:rPr>
                        <a:t> </a:t>
                      </a:r>
                      <a:endParaRPr lang="en-US" sz="13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50">
                          <a:effectLst/>
                        </a:rPr>
                        <a:t>2012</a:t>
                      </a:r>
                      <a:endParaRPr lang="en-US" sz="13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50">
                          <a:effectLst/>
                        </a:rPr>
                        <a:t>2013</a:t>
                      </a:r>
                      <a:endParaRPr lang="en-US" sz="13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50">
                          <a:effectLst/>
                        </a:rPr>
                        <a:t>2014</a:t>
                      </a:r>
                      <a:endParaRPr lang="en-US" sz="13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50">
                          <a:effectLst/>
                        </a:rPr>
                        <a:t>2015</a:t>
                      </a:r>
                      <a:endParaRPr lang="en-US" sz="13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50" b="1">
                          <a:effectLst/>
                        </a:rPr>
                        <a:t>Total</a:t>
                      </a:r>
                      <a:endParaRPr lang="en-US" sz="135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50">
                          <a:effectLst/>
                        </a:rPr>
                        <a:t>Contents</a:t>
                      </a:r>
                      <a:endParaRPr lang="en-US" sz="13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89422">
                <a:tc>
                  <a:txBody>
                    <a:bodyPr/>
                    <a:lstStyle/>
                    <a:p>
                      <a:pPr>
                        <a:lnSpc>
                          <a:spcPct val="107000"/>
                        </a:lnSpc>
                        <a:spcAft>
                          <a:spcPts val="0"/>
                        </a:spcAft>
                      </a:pPr>
                      <a:r>
                        <a:rPr lang="en-US" sz="1350" dirty="0">
                          <a:effectLst/>
                        </a:rPr>
                        <a:t>Short-term </a:t>
                      </a:r>
                      <a:r>
                        <a:rPr lang="en-US" sz="1350" dirty="0" smtClean="0">
                          <a:effectLst/>
                        </a:rPr>
                        <a:t>courses/ Training </a:t>
                      </a:r>
                      <a:r>
                        <a:rPr lang="en-US" sz="1350" dirty="0">
                          <a:effectLst/>
                        </a:rPr>
                        <a:t/>
                      </a:r>
                      <a:br>
                        <a:rPr lang="en-US" sz="1350" dirty="0">
                          <a:effectLst/>
                        </a:rPr>
                      </a:br>
                      <a:r>
                        <a:rPr lang="en-US" sz="1350" dirty="0">
                          <a:effectLst/>
                        </a:rPr>
                        <a:t>(1-2 weeks)</a:t>
                      </a:r>
                      <a:endParaRPr lang="en-US" sz="13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50">
                          <a:effectLst/>
                        </a:rPr>
                        <a:t>12 pers</a:t>
                      </a:r>
                      <a:endParaRPr lang="en-US" sz="13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50">
                          <a:effectLst/>
                        </a:rPr>
                        <a:t>30 pers</a:t>
                      </a:r>
                      <a:endParaRPr lang="en-US" sz="13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50" dirty="0">
                          <a:effectLst/>
                        </a:rPr>
                        <a:t>45 </a:t>
                      </a:r>
                      <a:r>
                        <a:rPr lang="en-US" sz="1350" dirty="0" err="1">
                          <a:effectLst/>
                        </a:rPr>
                        <a:t>pers</a:t>
                      </a:r>
                      <a:endParaRPr lang="en-US" sz="13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50">
                          <a:effectLst/>
                        </a:rPr>
                        <a:t>25 pers</a:t>
                      </a:r>
                      <a:endParaRPr lang="en-US" sz="13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50" b="1">
                          <a:effectLst/>
                        </a:rPr>
                        <a:t>112 pers</a:t>
                      </a:r>
                      <a:endParaRPr lang="en-US" sz="135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350" dirty="0">
                          <a:effectLst/>
                        </a:rPr>
                        <a:t>- Regulatory </a:t>
                      </a:r>
                      <a:r>
                        <a:rPr lang="en-US" sz="1350" dirty="0" smtClean="0">
                          <a:effectLst/>
                        </a:rPr>
                        <a:t>management: </a:t>
                      </a:r>
                      <a:r>
                        <a:rPr lang="en-US" sz="1350" dirty="0">
                          <a:effectLst/>
                        </a:rPr>
                        <a:t>licensing process, inspection, project management for regulatory activities;</a:t>
                      </a:r>
                    </a:p>
                    <a:p>
                      <a:pPr>
                        <a:lnSpc>
                          <a:spcPct val="107000"/>
                        </a:lnSpc>
                        <a:spcAft>
                          <a:spcPts val="0"/>
                        </a:spcAft>
                      </a:pPr>
                      <a:r>
                        <a:rPr lang="en-US" sz="1350" dirty="0">
                          <a:effectLst/>
                        </a:rPr>
                        <a:t>- </a:t>
                      </a:r>
                      <a:r>
                        <a:rPr lang="en-GB" sz="1350" dirty="0">
                          <a:effectLst/>
                        </a:rPr>
                        <a:t>Safety analysis: </a:t>
                      </a:r>
                      <a:r>
                        <a:rPr lang="en-US" sz="1350" dirty="0" err="1">
                          <a:effectLst/>
                        </a:rPr>
                        <a:t>DSA</a:t>
                      </a:r>
                      <a:r>
                        <a:rPr lang="en-US" sz="1350" dirty="0">
                          <a:effectLst/>
                        </a:rPr>
                        <a:t>, PSA, Severe Accident, thermal-hydraulic, nuclear </a:t>
                      </a:r>
                      <a:r>
                        <a:rPr lang="en-US" sz="1350" dirty="0" smtClean="0">
                          <a:effectLst/>
                        </a:rPr>
                        <a:t>physic</a:t>
                      </a:r>
                      <a:endParaRPr lang="en-US" sz="1350" dirty="0">
                        <a:effectLst/>
                      </a:endParaRPr>
                    </a:p>
                    <a:p>
                      <a:pPr>
                        <a:lnSpc>
                          <a:spcPct val="107000"/>
                        </a:lnSpc>
                        <a:spcAft>
                          <a:spcPts val="0"/>
                        </a:spcAft>
                      </a:pPr>
                      <a:r>
                        <a:rPr lang="en-US" sz="1350" dirty="0">
                          <a:effectLst/>
                        </a:rPr>
                        <a:t>- </a:t>
                      </a:r>
                      <a:r>
                        <a:rPr lang="en-GB" sz="1350" dirty="0">
                          <a:effectLst/>
                        </a:rPr>
                        <a:t>Engineering aspects important to safety: </a:t>
                      </a:r>
                      <a:r>
                        <a:rPr lang="en-US" sz="1350" dirty="0">
                          <a:effectLst/>
                        </a:rPr>
                        <a:t>Site evaluation; Emergency Preparedness and Response;  Radioactive Waste Management and </a:t>
                      </a:r>
                      <a:r>
                        <a:rPr lang="en-US" sz="1350" dirty="0" err="1">
                          <a:effectLst/>
                        </a:rPr>
                        <a:t>Decommisioning</a:t>
                      </a:r>
                      <a:r>
                        <a:rPr lang="en-US" sz="1350" dirty="0">
                          <a:effectLst/>
                        </a:rPr>
                        <a:t>; Civil/mechanical structures &amp; seismic safety; Radiation protection; </a:t>
                      </a:r>
                      <a:r>
                        <a:rPr lang="en-US" sz="1350" dirty="0" smtClean="0">
                          <a:effectLst/>
                        </a:rPr>
                        <a:t>Human </a:t>
                      </a:r>
                      <a:r>
                        <a:rPr lang="en-US" sz="1350" dirty="0">
                          <a:effectLst/>
                        </a:rPr>
                        <a:t>factors; Electrical and </a:t>
                      </a:r>
                      <a:r>
                        <a:rPr lang="en-US" sz="1350" dirty="0" err="1">
                          <a:effectLst/>
                        </a:rPr>
                        <a:t>I&amp;C</a:t>
                      </a:r>
                      <a:r>
                        <a:rPr lang="en-US" sz="1350" dirty="0">
                          <a:effectLst/>
                        </a:rPr>
                        <a:t> systems; Ageing of </a:t>
                      </a:r>
                      <a:r>
                        <a:rPr lang="en-US" sz="1350" dirty="0" err="1">
                          <a:effectLst/>
                        </a:rPr>
                        <a:t>SSCs</a:t>
                      </a:r>
                      <a:r>
                        <a:rPr lang="en-US" sz="1350" dirty="0">
                          <a:effectLst/>
                        </a:rPr>
                        <a:t>; Fire protection.</a:t>
                      </a:r>
                      <a:endParaRPr lang="en-US" sz="13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600200">
                <a:tc>
                  <a:txBody>
                    <a:bodyPr/>
                    <a:lstStyle/>
                    <a:p>
                      <a:pPr>
                        <a:lnSpc>
                          <a:spcPct val="107000"/>
                        </a:lnSpc>
                        <a:spcAft>
                          <a:spcPts val="0"/>
                        </a:spcAft>
                      </a:pPr>
                      <a:r>
                        <a:rPr lang="en-US" sz="1350" dirty="0">
                          <a:effectLst/>
                        </a:rPr>
                        <a:t>Mid-term </a:t>
                      </a:r>
                      <a:r>
                        <a:rPr lang="en-US" sz="1350" dirty="0" smtClean="0">
                          <a:effectLst/>
                        </a:rPr>
                        <a:t>courses/ Tutoring </a:t>
                      </a:r>
                      <a:r>
                        <a:rPr lang="en-US" sz="1350" dirty="0">
                          <a:effectLst/>
                        </a:rPr>
                        <a:t>(months)</a:t>
                      </a:r>
                      <a:endParaRPr lang="en-US" sz="13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50">
                          <a:effectLst/>
                        </a:rPr>
                        <a:t>2 pers</a:t>
                      </a:r>
                      <a:endParaRPr lang="en-US" sz="13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50">
                          <a:effectLst/>
                        </a:rPr>
                        <a:t>3 pers</a:t>
                      </a:r>
                      <a:endParaRPr lang="en-US" sz="13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50">
                          <a:effectLst/>
                        </a:rPr>
                        <a:t>0 pers</a:t>
                      </a:r>
                      <a:endParaRPr lang="en-US" sz="13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50">
                          <a:effectLst/>
                        </a:rPr>
                        <a:t>1 pers</a:t>
                      </a:r>
                      <a:endParaRPr lang="en-US" sz="13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350" b="1" dirty="0">
                          <a:effectLst/>
                        </a:rPr>
                        <a:t>6 </a:t>
                      </a:r>
                      <a:r>
                        <a:rPr lang="en-US" sz="1350" b="1" dirty="0" err="1">
                          <a:effectLst/>
                        </a:rPr>
                        <a:t>pers</a:t>
                      </a:r>
                      <a:endParaRPr lang="en-US" sz="135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350" dirty="0">
                          <a:effectLst/>
                        </a:rPr>
                        <a:t>- two-month Fellowship on Inspection and Management of </a:t>
                      </a:r>
                      <a:r>
                        <a:rPr lang="en-US" sz="1350" dirty="0" err="1">
                          <a:effectLst/>
                        </a:rPr>
                        <a:t>NPP</a:t>
                      </a:r>
                      <a:r>
                        <a:rPr lang="en-US" sz="1350" dirty="0">
                          <a:effectLst/>
                        </a:rPr>
                        <a:t> projects (3 </a:t>
                      </a:r>
                      <a:r>
                        <a:rPr lang="en-US" sz="1350" dirty="0" err="1">
                          <a:effectLst/>
                        </a:rPr>
                        <a:t>pers</a:t>
                      </a:r>
                      <a:r>
                        <a:rPr lang="en-US" sz="1350" dirty="0">
                          <a:effectLst/>
                        </a:rPr>
                        <a:t>)</a:t>
                      </a:r>
                    </a:p>
                    <a:p>
                      <a:pPr>
                        <a:lnSpc>
                          <a:spcPct val="107000"/>
                        </a:lnSpc>
                        <a:spcAft>
                          <a:spcPts val="0"/>
                        </a:spcAft>
                      </a:pPr>
                      <a:r>
                        <a:rPr lang="en-US" sz="1350" dirty="0">
                          <a:effectLst/>
                        </a:rPr>
                        <a:t>- two-month Fellowship on Site evaluation for nuclear facilities, Building acceptance criteria in accordance with a national regulation (2 </a:t>
                      </a:r>
                      <a:r>
                        <a:rPr lang="en-US" sz="1350" dirty="0" err="1">
                          <a:effectLst/>
                        </a:rPr>
                        <a:t>pers</a:t>
                      </a:r>
                      <a:r>
                        <a:rPr lang="en-US" sz="1350" dirty="0">
                          <a:effectLst/>
                        </a:rPr>
                        <a:t>)</a:t>
                      </a:r>
                    </a:p>
                    <a:p>
                      <a:pPr>
                        <a:lnSpc>
                          <a:spcPct val="107000"/>
                        </a:lnSpc>
                        <a:spcAft>
                          <a:spcPts val="0"/>
                        </a:spcAft>
                      </a:pPr>
                      <a:r>
                        <a:rPr lang="en-US" sz="1350" dirty="0">
                          <a:effectLst/>
                        </a:rPr>
                        <a:t>- two-month Fellowship on Radioactive Waste Management and </a:t>
                      </a:r>
                      <a:r>
                        <a:rPr lang="en-US" sz="1350" dirty="0" err="1">
                          <a:effectLst/>
                        </a:rPr>
                        <a:t>Decommisioning</a:t>
                      </a:r>
                      <a:r>
                        <a:rPr lang="en-US" sz="1350" dirty="0">
                          <a:effectLst/>
                        </a:rPr>
                        <a:t> (1 </a:t>
                      </a:r>
                      <a:r>
                        <a:rPr lang="en-US" sz="1350" dirty="0" err="1">
                          <a:effectLst/>
                        </a:rPr>
                        <a:t>pers</a:t>
                      </a:r>
                      <a:r>
                        <a:rPr lang="en-US" sz="1350" dirty="0">
                          <a:effectLst/>
                        </a:rPr>
                        <a:t>)</a:t>
                      </a:r>
                      <a:endParaRPr lang="en-US" sz="13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5191031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143000" y="1143000"/>
            <a:ext cx="8001000" cy="76200"/>
          </a:xfrm>
          <a:prstGeom prst="rect">
            <a:avLst/>
          </a:prstGeom>
          <a:gradFill flip="none" rotWithShape="1">
            <a:gsLst>
              <a:gs pos="0">
                <a:srgbClr val="C00000"/>
              </a:gs>
              <a:gs pos="39999">
                <a:srgbClr val="0A128C"/>
              </a:gs>
              <a:gs pos="70000">
                <a:srgbClr val="181CC7"/>
              </a:gs>
              <a:gs pos="88000">
                <a:srgbClr val="7005D4"/>
              </a:gs>
              <a:gs pos="100000">
                <a:srgbClr val="8C3D91"/>
              </a:gs>
            </a:gsLst>
            <a:lin ang="0" scaled="1"/>
            <a:tileRect/>
          </a:gradFill>
          <a:ln w="9525" cap="flat" cmpd="sng" algn="ctr">
            <a:noFill/>
            <a:prstDash val="solid"/>
            <a:round/>
            <a:headEnd type="none" w="med" len="med"/>
            <a:tailEnd type="none" w="med" len="med"/>
          </a:ln>
          <a:effectLst/>
          <a:scene3d>
            <a:camera prst="orthographicFront"/>
            <a:lightRig rig="sunrise" dir="t"/>
          </a:scene3d>
          <a:sp3d extrusionH="76200" contourW="12700" prstMaterial="dkEdge">
            <a:extrusionClr>
              <a:srgbClr val="002060"/>
            </a:extrusionClr>
            <a:contourClr>
              <a:schemeClr val="bg2"/>
            </a:contourClr>
          </a:sp3d>
        </p:spPr>
        <p:txBody>
          <a:bodyPr/>
          <a:lstStyle/>
          <a:p>
            <a:pPr eaLnBrk="0" hangingPunct="0">
              <a:defRPr/>
            </a:pPr>
            <a:endParaRPr lang="en-US">
              <a:latin typeface="Times New Roman" pitchFamily="18" charset="0"/>
              <a:cs typeface="+mn-cs"/>
            </a:endParaRPr>
          </a:p>
        </p:txBody>
      </p:sp>
      <p:sp>
        <p:nvSpPr>
          <p:cNvPr id="26665" name="Text Box 35"/>
          <p:cNvSpPr txBox="1">
            <a:spLocks noChangeArrowheads="1"/>
          </p:cNvSpPr>
          <p:nvPr/>
        </p:nvSpPr>
        <p:spPr bwMode="auto">
          <a:xfrm>
            <a:off x="1066800" y="33338"/>
            <a:ext cx="7786688" cy="1143000"/>
          </a:xfrm>
          <a:prstGeom prst="rect">
            <a:avLst/>
          </a:prstGeom>
          <a:noFill/>
          <a:ln w="9525" algn="ctr">
            <a:noFill/>
            <a:miter lim="800000"/>
            <a:headEnd/>
            <a:tailEnd/>
          </a:ln>
        </p:spPr>
        <p:txBody>
          <a:bodyPr lIns="92075" tIns="46038" rIns="92075" bIns="46038" anchor="ctr"/>
          <a:lstStyle/>
          <a:p>
            <a:r>
              <a:rPr lang="en-US" sz="2600" b="1" dirty="0">
                <a:solidFill>
                  <a:srgbClr val="0070C0"/>
                </a:solidFill>
              </a:rPr>
              <a:t>Training &amp; </a:t>
            </a:r>
            <a:r>
              <a:rPr lang="en-US" sz="2600" b="1" dirty="0" smtClean="0">
                <a:solidFill>
                  <a:srgbClr val="0070C0"/>
                </a:solidFill>
              </a:rPr>
              <a:t>Tutoring</a:t>
            </a:r>
            <a:endParaRPr lang="en-US" sz="2600" b="1" dirty="0">
              <a:solidFill>
                <a:srgbClr val="0066CC"/>
              </a:solidFill>
            </a:endParaRPr>
          </a:p>
        </p:txBody>
      </p:sp>
      <p:sp>
        <p:nvSpPr>
          <p:cNvPr id="16" name="Text Box 4"/>
          <p:cNvSpPr txBox="1">
            <a:spLocks noChangeArrowheads="1"/>
          </p:cNvSpPr>
          <p:nvPr/>
        </p:nvSpPr>
        <p:spPr bwMode="auto">
          <a:xfrm>
            <a:off x="1066800" y="1371600"/>
            <a:ext cx="8077200" cy="400110"/>
          </a:xfrm>
          <a:prstGeom prst="rect">
            <a:avLst/>
          </a:prstGeom>
          <a:noFill/>
          <a:ln w="9525">
            <a:noFill/>
            <a:miter lim="800000"/>
            <a:headEnd/>
            <a:tailEnd/>
          </a:ln>
        </p:spPr>
        <p:txBody>
          <a:bodyPr>
            <a:spAutoFit/>
          </a:bodyPr>
          <a:lstStyle/>
          <a:p>
            <a:pPr>
              <a:spcBef>
                <a:spcPct val="50000"/>
              </a:spcBef>
            </a:pPr>
            <a:r>
              <a:rPr lang="en-US" sz="2000" b="1" dirty="0" smtClean="0">
                <a:solidFill>
                  <a:srgbClr val="003399"/>
                </a:solidFill>
              </a:rPr>
              <a:t>Support under EC’s </a:t>
            </a:r>
            <a:r>
              <a:rPr lang="en-US" sz="2000" b="1" dirty="0" err="1" smtClean="0">
                <a:solidFill>
                  <a:srgbClr val="003399"/>
                </a:solidFill>
              </a:rPr>
              <a:t>INSC</a:t>
            </a:r>
            <a:r>
              <a:rPr lang="en-US" sz="2000" b="1" dirty="0" smtClean="0">
                <a:solidFill>
                  <a:srgbClr val="003399"/>
                </a:solidFill>
              </a:rPr>
              <a:t>: Achievements on </a:t>
            </a:r>
            <a:r>
              <a:rPr lang="en-US" sz="2000" b="1" dirty="0" err="1" smtClean="0">
                <a:solidFill>
                  <a:srgbClr val="003399"/>
                </a:solidFill>
              </a:rPr>
              <a:t>HRD</a:t>
            </a:r>
            <a:r>
              <a:rPr lang="en-US" sz="2000" b="1" dirty="0" smtClean="0">
                <a:solidFill>
                  <a:srgbClr val="003399"/>
                </a:solidFill>
              </a:rPr>
              <a:t> within </a:t>
            </a:r>
            <a:r>
              <a:rPr lang="en-US" sz="2000" b="1" dirty="0">
                <a:solidFill>
                  <a:srgbClr val="003399"/>
                </a:solidFill>
              </a:rPr>
              <a:t>5 years</a:t>
            </a:r>
            <a:endParaRPr lang="en-US" sz="2000" b="1" dirty="0" smtClean="0">
              <a:solidFill>
                <a:srgbClr val="003399"/>
              </a:solidFill>
            </a:endParaRPr>
          </a:p>
        </p:txBody>
      </p:sp>
      <p:sp>
        <p:nvSpPr>
          <p:cNvPr id="18" name="TextBox 3"/>
          <p:cNvSpPr txBox="1">
            <a:spLocks noChangeArrowheads="1"/>
          </p:cNvSpPr>
          <p:nvPr/>
        </p:nvSpPr>
        <p:spPr bwMode="auto">
          <a:xfrm>
            <a:off x="1066800" y="1924110"/>
            <a:ext cx="8039100" cy="4196020"/>
          </a:xfrm>
          <a:prstGeom prst="rect">
            <a:avLst/>
          </a:prstGeom>
          <a:noFill/>
          <a:ln w="9525">
            <a:noFill/>
            <a:miter lim="800000"/>
            <a:headEnd/>
            <a:tailEnd/>
          </a:ln>
        </p:spPr>
        <p:txBody>
          <a:bodyPr wrap="square">
            <a:spAutoFit/>
          </a:bodyPr>
          <a:lstStyle/>
          <a:p>
            <a:pPr marL="458788" indent="-393700">
              <a:spcBef>
                <a:spcPts val="400"/>
              </a:spcBef>
              <a:spcAft>
                <a:spcPts val="400"/>
              </a:spcAft>
              <a:buClr>
                <a:srgbClr val="080808"/>
              </a:buClr>
              <a:buFont typeface="Wingdings" pitchFamily="2" charset="2"/>
              <a:buChar char="§"/>
              <a:defRPr/>
            </a:pPr>
            <a:r>
              <a:rPr lang="en-US" sz="2000" kern="0" dirty="0" smtClean="0">
                <a:latin typeface="Arial"/>
              </a:rPr>
              <a:t>A broadening range of background knowledge on nuclear safety (regulatory process, safety assessment)  has been transferred from EC’ experts to VARANS through trainings</a:t>
            </a:r>
          </a:p>
          <a:p>
            <a:pPr marL="458788" indent="-393700">
              <a:spcBef>
                <a:spcPts val="400"/>
              </a:spcBef>
              <a:spcAft>
                <a:spcPts val="400"/>
              </a:spcAft>
              <a:buClr>
                <a:srgbClr val="080808"/>
              </a:buClr>
              <a:buFont typeface="Wingdings" pitchFamily="2" charset="2"/>
              <a:buChar char="§"/>
              <a:defRPr/>
            </a:pPr>
            <a:r>
              <a:rPr lang="en-US" sz="2000" kern="0" dirty="0" smtClean="0">
                <a:latin typeface="Arial"/>
              </a:rPr>
              <a:t>Some valuable advanced </a:t>
            </a:r>
            <a:r>
              <a:rPr lang="en-US" sz="2000" kern="0" dirty="0">
                <a:latin typeface="Arial"/>
              </a:rPr>
              <a:t>knowledge </a:t>
            </a:r>
            <a:r>
              <a:rPr lang="en-US" sz="2000" kern="0" dirty="0" smtClean="0">
                <a:latin typeface="Arial"/>
              </a:rPr>
              <a:t>on safety assessment and inspection has been delivered </a:t>
            </a:r>
            <a:r>
              <a:rPr lang="en-US" sz="2000" kern="0" dirty="0">
                <a:latin typeface="Arial"/>
              </a:rPr>
              <a:t>from EC’ experts to VARANS</a:t>
            </a:r>
            <a:r>
              <a:rPr lang="en-US" sz="2000" kern="0" dirty="0" smtClean="0">
                <a:latin typeface="Arial"/>
              </a:rPr>
              <a:t> </a:t>
            </a:r>
            <a:r>
              <a:rPr lang="en-US" sz="2000" kern="0" dirty="0">
                <a:latin typeface="Arial"/>
              </a:rPr>
              <a:t>through </a:t>
            </a:r>
            <a:r>
              <a:rPr lang="en-US" sz="2000" kern="0" dirty="0" err="1" smtClean="0">
                <a:latin typeface="Arial"/>
              </a:rPr>
              <a:t>tutorings</a:t>
            </a:r>
            <a:r>
              <a:rPr lang="en-US" sz="2000" kern="0" dirty="0" smtClean="0">
                <a:latin typeface="Arial"/>
              </a:rPr>
              <a:t>  </a:t>
            </a:r>
          </a:p>
          <a:p>
            <a:pPr marL="403225" indent="-338138">
              <a:spcBef>
                <a:spcPts val="400"/>
              </a:spcBef>
              <a:spcAft>
                <a:spcPts val="400"/>
              </a:spcAft>
              <a:buClr>
                <a:srgbClr val="080808"/>
              </a:buClr>
              <a:defRPr/>
            </a:pPr>
            <a:r>
              <a:rPr lang="en-US" sz="2000" kern="0" dirty="0">
                <a:latin typeface="Arial"/>
                <a:sym typeface="Wingdings" panose="05000000000000000000" pitchFamily="2" charset="2"/>
              </a:rPr>
              <a:t> </a:t>
            </a:r>
            <a:r>
              <a:rPr lang="en-US" sz="2000" kern="0" dirty="0" smtClean="0">
                <a:latin typeface="Arial"/>
                <a:sym typeface="Wingdings" panose="05000000000000000000" pitchFamily="2" charset="2"/>
              </a:rPr>
              <a:t>Technical capacity of </a:t>
            </a:r>
            <a:r>
              <a:rPr lang="en-US" sz="2000" kern="0" dirty="0" err="1" smtClean="0">
                <a:latin typeface="Arial"/>
                <a:sym typeface="Wingdings" panose="05000000000000000000" pitchFamily="2" charset="2"/>
              </a:rPr>
              <a:t>VARANS’</a:t>
            </a:r>
            <a:r>
              <a:rPr lang="en-US" sz="2000" kern="0" dirty="0" smtClean="0">
                <a:latin typeface="Arial"/>
                <a:sym typeface="Wingdings" panose="05000000000000000000" pitchFamily="2" charset="2"/>
              </a:rPr>
              <a:t> staff on nuclear safety has been significantly improved:</a:t>
            </a:r>
          </a:p>
          <a:p>
            <a:pPr marL="407987" indent="-342900">
              <a:spcBef>
                <a:spcPts val="400"/>
              </a:spcBef>
              <a:spcAft>
                <a:spcPts val="400"/>
              </a:spcAft>
              <a:buClr>
                <a:srgbClr val="080808"/>
              </a:buClr>
              <a:buFont typeface="Arial" panose="020B0604020202020204" pitchFamily="34" charset="0"/>
              <a:buChar char="•"/>
              <a:defRPr/>
            </a:pPr>
            <a:r>
              <a:rPr lang="en-US" sz="2000" kern="0" dirty="0" smtClean="0">
                <a:latin typeface="Arial"/>
                <a:sym typeface="Wingdings" panose="05000000000000000000" pitchFamily="2" charset="2"/>
              </a:rPr>
              <a:t>Being familiar with methodology of SAR </a:t>
            </a:r>
            <a:r>
              <a:rPr lang="en-US" sz="2000" kern="0" dirty="0">
                <a:latin typeface="Arial"/>
                <a:sym typeface="Wingdings" panose="05000000000000000000" pitchFamily="2" charset="2"/>
              </a:rPr>
              <a:t>evaluation </a:t>
            </a:r>
            <a:r>
              <a:rPr lang="en-US" sz="2000" kern="0" dirty="0" smtClean="0">
                <a:latin typeface="Arial"/>
                <a:sym typeface="Wingdings" panose="05000000000000000000" pitchFamily="2" charset="2"/>
              </a:rPr>
              <a:t>and having technical background to organize safety assessment and manage activities of </a:t>
            </a:r>
            <a:r>
              <a:rPr lang="en-US" sz="2000" kern="0" dirty="0">
                <a:latin typeface="Arial"/>
                <a:sym typeface="Wingdings" panose="05000000000000000000" pitchFamily="2" charset="2"/>
              </a:rPr>
              <a:t>international </a:t>
            </a:r>
            <a:r>
              <a:rPr lang="en-US" sz="2000" kern="0" dirty="0" smtClean="0">
                <a:latin typeface="Arial"/>
                <a:sym typeface="Wingdings" panose="05000000000000000000" pitchFamily="2" charset="2"/>
              </a:rPr>
              <a:t>consultant</a:t>
            </a:r>
            <a:endParaRPr lang="en-US" sz="2000" kern="0" dirty="0" smtClean="0">
              <a:latin typeface="Arial"/>
            </a:endParaRPr>
          </a:p>
          <a:p>
            <a:pPr marL="407987" indent="-342900">
              <a:spcBef>
                <a:spcPts val="400"/>
              </a:spcBef>
              <a:spcAft>
                <a:spcPts val="400"/>
              </a:spcAft>
              <a:buClr>
                <a:srgbClr val="080808"/>
              </a:buClr>
              <a:buFont typeface="Arial" panose="020B0604020202020204" pitchFamily="34" charset="0"/>
              <a:buChar char="•"/>
              <a:defRPr/>
            </a:pPr>
            <a:r>
              <a:rPr lang="en-US" sz="2000" kern="0" dirty="0" smtClean="0">
                <a:latin typeface="Arial"/>
                <a:ea typeface="굴림" pitchFamily="34" charset="-127"/>
                <a:cs typeface="Times New Roman" pitchFamily="18" charset="0"/>
              </a:rPr>
              <a:t>Having in-depth knowledge on several specific issues</a:t>
            </a:r>
            <a:endParaRPr lang="en-US" sz="2000" dirty="0" smtClean="0">
              <a:ea typeface="굴림" pitchFamily="34" charset="-127"/>
              <a:cs typeface="Times New Roman" pitchFamily="18" charset="0"/>
            </a:endParaRPr>
          </a:p>
        </p:txBody>
      </p:sp>
    </p:spTree>
    <p:extLst>
      <p:ext uri="{BB962C8B-B14F-4D97-AF65-F5344CB8AC3E}">
        <p14:creationId xmlns:p14="http://schemas.microsoft.com/office/powerpoint/2010/main" val="22912682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 Box 7"/>
          <p:cNvSpPr txBox="1">
            <a:spLocks noChangeArrowheads="1"/>
          </p:cNvSpPr>
          <p:nvPr/>
        </p:nvSpPr>
        <p:spPr bwMode="auto">
          <a:xfrm>
            <a:off x="609600" y="0"/>
            <a:ext cx="8077200" cy="1143000"/>
          </a:xfrm>
          <a:prstGeom prst="rect">
            <a:avLst/>
          </a:prstGeom>
          <a:noFill/>
          <a:ln w="9525" algn="ctr">
            <a:noFill/>
            <a:miter lim="800000"/>
            <a:headEnd/>
            <a:tailEnd/>
          </a:ln>
          <a:effectLst/>
        </p:spPr>
        <p:txBody>
          <a:bodyPr lIns="92075" tIns="46038" rIns="92075" bIns="46038" anchor="ctr"/>
          <a:lstStyle/>
          <a:p>
            <a:pPr algn="ctr">
              <a:defRPr/>
            </a:pPr>
            <a:r>
              <a:rPr lang="en-US" sz="3200" b="1" smtClean="0">
                <a:solidFill>
                  <a:srgbClr val="00B0F0"/>
                </a:solidFill>
                <a:effectLst>
                  <a:outerShdw blurRad="38100" dist="38100" dir="2700000" algn="tl">
                    <a:srgbClr val="000000"/>
                  </a:outerShdw>
                </a:effectLst>
                <a:latin typeface=".VnAvant" pitchFamily="34" charset="0"/>
                <a:cs typeface="+mn-cs"/>
              </a:rPr>
              <a:t>PRESENTATION OUTLINE</a:t>
            </a:r>
            <a:endParaRPr lang="en-US" sz="3200" b="1">
              <a:solidFill>
                <a:srgbClr val="00B0F0"/>
              </a:solidFill>
              <a:effectLst>
                <a:outerShdw blurRad="38100" dist="38100" dir="2700000" algn="tl">
                  <a:srgbClr val="000000"/>
                </a:outerShdw>
              </a:effectLst>
              <a:latin typeface=".VnAvant" pitchFamily="34" charset="0"/>
              <a:cs typeface="+mn-cs"/>
            </a:endParaRPr>
          </a:p>
        </p:txBody>
      </p:sp>
      <p:sp>
        <p:nvSpPr>
          <p:cNvPr id="18434" name="Line 61"/>
          <p:cNvSpPr>
            <a:spLocks noChangeShapeType="1"/>
          </p:cNvSpPr>
          <p:nvPr/>
        </p:nvSpPr>
        <p:spPr bwMode="auto">
          <a:xfrm flipV="1">
            <a:off x="1614488" y="2455149"/>
            <a:ext cx="6386512" cy="64213"/>
          </a:xfrm>
          <a:prstGeom prst="line">
            <a:avLst/>
          </a:prstGeom>
          <a:noFill/>
          <a:ln w="25400">
            <a:solidFill>
              <a:srgbClr val="5F5F5F"/>
            </a:solidFill>
            <a:prstDash val="sysDot"/>
            <a:round/>
            <a:headEnd/>
            <a:tailEnd type="oval" w="med" len="med"/>
          </a:ln>
        </p:spPr>
        <p:txBody>
          <a:bodyPr wrap="none" anchor="ctr"/>
          <a:lstStyle/>
          <a:p>
            <a:endParaRPr lang="en-US"/>
          </a:p>
        </p:txBody>
      </p:sp>
      <p:sp>
        <p:nvSpPr>
          <p:cNvPr id="18435" name="Text Box 65"/>
          <p:cNvSpPr txBox="1">
            <a:spLocks noChangeArrowheads="1"/>
          </p:cNvSpPr>
          <p:nvPr/>
        </p:nvSpPr>
        <p:spPr bwMode="auto">
          <a:xfrm>
            <a:off x="1511394" y="2118391"/>
            <a:ext cx="5929312" cy="707886"/>
          </a:xfrm>
          <a:prstGeom prst="rect">
            <a:avLst/>
          </a:prstGeom>
          <a:noFill/>
          <a:ln w="9525" algn="ctr">
            <a:noFill/>
            <a:miter lim="800000"/>
            <a:headEnd/>
            <a:tailEnd/>
          </a:ln>
        </p:spPr>
        <p:txBody>
          <a:bodyPr wrap="square">
            <a:spAutoFit/>
          </a:bodyPr>
          <a:lstStyle/>
          <a:p>
            <a:pPr marL="350838" indent="-350838" eaLnBrk="0" hangingPunct="0"/>
            <a:r>
              <a:rPr lang="en-US" sz="2000" b="1" dirty="0">
                <a:solidFill>
                  <a:srgbClr val="0070C0"/>
                </a:solidFill>
              </a:rPr>
              <a:t>I. </a:t>
            </a:r>
            <a:r>
              <a:rPr lang="en-US" sz="2000" b="1" dirty="0">
                <a:solidFill>
                  <a:srgbClr val="0066CC"/>
                </a:solidFill>
              </a:rPr>
              <a:t>Overview on the Viet Nam </a:t>
            </a:r>
            <a:r>
              <a:rPr lang="en-US" sz="2000" b="1" dirty="0" err="1">
                <a:solidFill>
                  <a:srgbClr val="0066CC"/>
                </a:solidFill>
              </a:rPr>
              <a:t>NPP</a:t>
            </a:r>
            <a:r>
              <a:rPr lang="en-US" sz="2000" b="1" dirty="0">
                <a:solidFill>
                  <a:srgbClr val="0066CC"/>
                </a:solidFill>
              </a:rPr>
              <a:t> project</a:t>
            </a:r>
            <a:endParaRPr lang="en-US" sz="2000" b="1" dirty="0">
              <a:solidFill>
                <a:srgbClr val="0070C0"/>
              </a:solidFill>
            </a:endParaRPr>
          </a:p>
          <a:p>
            <a:pPr eaLnBrk="0" hangingPunct="0"/>
            <a:endParaRPr lang="en-US" sz="2000" dirty="0">
              <a:solidFill>
                <a:srgbClr val="000000"/>
              </a:solidFill>
            </a:endParaRPr>
          </a:p>
        </p:txBody>
      </p:sp>
      <p:sp>
        <p:nvSpPr>
          <p:cNvPr id="18436" name="Line 61"/>
          <p:cNvSpPr>
            <a:spLocks noChangeShapeType="1"/>
          </p:cNvSpPr>
          <p:nvPr/>
        </p:nvSpPr>
        <p:spPr bwMode="auto">
          <a:xfrm flipV="1">
            <a:off x="1600200" y="3382088"/>
            <a:ext cx="6400800" cy="2089"/>
          </a:xfrm>
          <a:prstGeom prst="line">
            <a:avLst/>
          </a:prstGeom>
          <a:noFill/>
          <a:ln w="25400">
            <a:solidFill>
              <a:srgbClr val="5F5F5F"/>
            </a:solidFill>
            <a:prstDash val="sysDot"/>
            <a:round/>
            <a:headEnd/>
            <a:tailEnd type="oval" w="med" len="med"/>
          </a:ln>
        </p:spPr>
        <p:txBody>
          <a:bodyPr wrap="none" anchor="ctr"/>
          <a:lstStyle/>
          <a:p>
            <a:endParaRPr lang="en-US"/>
          </a:p>
        </p:txBody>
      </p:sp>
      <p:sp>
        <p:nvSpPr>
          <p:cNvPr id="18437" name="Text Box 65"/>
          <p:cNvSpPr txBox="1">
            <a:spLocks noChangeArrowheads="1"/>
          </p:cNvSpPr>
          <p:nvPr/>
        </p:nvSpPr>
        <p:spPr bwMode="auto">
          <a:xfrm>
            <a:off x="1501588" y="3010961"/>
            <a:ext cx="6629400" cy="400110"/>
          </a:xfrm>
          <a:prstGeom prst="rect">
            <a:avLst/>
          </a:prstGeom>
          <a:noFill/>
          <a:ln w="9525" algn="ctr">
            <a:noFill/>
            <a:miter lim="800000"/>
            <a:headEnd/>
            <a:tailEnd/>
          </a:ln>
        </p:spPr>
        <p:txBody>
          <a:bodyPr wrap="square">
            <a:spAutoFit/>
          </a:bodyPr>
          <a:lstStyle/>
          <a:p>
            <a:pPr eaLnBrk="0" hangingPunct="0"/>
            <a:r>
              <a:rPr lang="en-US" sz="2000" b="1" dirty="0">
                <a:solidFill>
                  <a:srgbClr val="0070C0"/>
                </a:solidFill>
              </a:rPr>
              <a:t>II. </a:t>
            </a:r>
            <a:r>
              <a:rPr lang="en-US" sz="2000" b="1" dirty="0" smtClean="0">
                <a:solidFill>
                  <a:srgbClr val="0070C0"/>
                </a:solidFill>
              </a:rPr>
              <a:t>Technical capacity </a:t>
            </a:r>
            <a:r>
              <a:rPr lang="en-US" sz="2000" b="1" dirty="0" smtClean="0">
                <a:solidFill>
                  <a:srgbClr val="0070C0"/>
                </a:solidFill>
              </a:rPr>
              <a:t>building </a:t>
            </a:r>
            <a:r>
              <a:rPr lang="en-US" sz="2000" b="1" dirty="0" smtClean="0">
                <a:solidFill>
                  <a:srgbClr val="0070C0"/>
                </a:solidFill>
              </a:rPr>
              <a:t>for Safety Assessment</a:t>
            </a:r>
            <a:endParaRPr lang="en-US" sz="2000" dirty="0">
              <a:solidFill>
                <a:srgbClr val="000000"/>
              </a:solidFill>
            </a:endParaRPr>
          </a:p>
        </p:txBody>
      </p:sp>
      <p:sp>
        <p:nvSpPr>
          <p:cNvPr id="18440" name="Line 61"/>
          <p:cNvSpPr>
            <a:spLocks noChangeShapeType="1"/>
          </p:cNvSpPr>
          <p:nvPr/>
        </p:nvSpPr>
        <p:spPr bwMode="auto">
          <a:xfrm flipV="1">
            <a:off x="1600200" y="4311123"/>
            <a:ext cx="6400800" cy="29102"/>
          </a:xfrm>
          <a:prstGeom prst="line">
            <a:avLst/>
          </a:prstGeom>
          <a:noFill/>
          <a:ln w="25400">
            <a:solidFill>
              <a:srgbClr val="5F5F5F"/>
            </a:solidFill>
            <a:prstDash val="sysDot"/>
            <a:round/>
            <a:headEnd/>
            <a:tailEnd type="oval" w="med" len="med"/>
          </a:ln>
        </p:spPr>
        <p:txBody>
          <a:bodyPr wrap="none" anchor="ctr"/>
          <a:lstStyle/>
          <a:p>
            <a:endParaRPr lang="en-US"/>
          </a:p>
        </p:txBody>
      </p:sp>
      <p:sp>
        <p:nvSpPr>
          <p:cNvPr id="18441" name="Text Box 65"/>
          <p:cNvSpPr txBox="1">
            <a:spLocks noChangeArrowheads="1"/>
          </p:cNvSpPr>
          <p:nvPr/>
        </p:nvSpPr>
        <p:spPr bwMode="auto">
          <a:xfrm>
            <a:off x="1510553" y="3966882"/>
            <a:ext cx="2077813" cy="400110"/>
          </a:xfrm>
          <a:prstGeom prst="rect">
            <a:avLst/>
          </a:prstGeom>
          <a:noFill/>
          <a:ln w="9525" algn="ctr">
            <a:noFill/>
            <a:miter lim="800000"/>
            <a:headEnd/>
            <a:tailEnd/>
          </a:ln>
        </p:spPr>
        <p:txBody>
          <a:bodyPr wrap="none">
            <a:spAutoFit/>
          </a:bodyPr>
          <a:lstStyle/>
          <a:p>
            <a:pPr eaLnBrk="0" hangingPunct="0"/>
            <a:r>
              <a:rPr lang="en-US" sz="2000" b="1" dirty="0" smtClean="0">
                <a:solidFill>
                  <a:srgbClr val="0070C0"/>
                </a:solidFill>
              </a:rPr>
              <a:t>III. </a:t>
            </a:r>
            <a:r>
              <a:rPr lang="en-US" sz="2000" b="1" dirty="0" smtClean="0">
                <a:solidFill>
                  <a:srgbClr val="0070C0"/>
                </a:solidFill>
              </a:rPr>
              <a:t>Conclusions</a:t>
            </a:r>
            <a:endParaRPr lang="en-US" sz="2000" b="1" dirty="0">
              <a:solidFill>
                <a:srgbClr val="0070C0"/>
              </a:solidFill>
            </a:endParaRPr>
          </a:p>
        </p:txBody>
      </p:sp>
      <p:sp>
        <p:nvSpPr>
          <p:cNvPr id="64" name="Rectangle 63"/>
          <p:cNvSpPr/>
          <p:nvPr/>
        </p:nvSpPr>
        <p:spPr bwMode="auto">
          <a:xfrm>
            <a:off x="1143000" y="1143000"/>
            <a:ext cx="8001000" cy="76200"/>
          </a:xfrm>
          <a:prstGeom prst="rect">
            <a:avLst/>
          </a:prstGeom>
          <a:gradFill flip="none" rotWithShape="1">
            <a:gsLst>
              <a:gs pos="0">
                <a:srgbClr val="C00000"/>
              </a:gs>
              <a:gs pos="39999">
                <a:srgbClr val="0A128C"/>
              </a:gs>
              <a:gs pos="70000">
                <a:srgbClr val="181CC7"/>
              </a:gs>
              <a:gs pos="88000">
                <a:srgbClr val="7005D4"/>
              </a:gs>
              <a:gs pos="100000">
                <a:srgbClr val="8C3D91"/>
              </a:gs>
            </a:gsLst>
            <a:lin ang="0" scaled="1"/>
            <a:tileRect/>
          </a:gradFill>
          <a:ln w="9525" cap="flat" cmpd="sng" algn="ctr">
            <a:noFill/>
            <a:prstDash val="solid"/>
            <a:round/>
            <a:headEnd type="none" w="med" len="med"/>
            <a:tailEnd type="none" w="med" len="med"/>
          </a:ln>
          <a:effectLst/>
          <a:scene3d>
            <a:camera prst="orthographicFront"/>
            <a:lightRig rig="sunrise" dir="t"/>
          </a:scene3d>
          <a:sp3d extrusionH="76200" contourW="12700" prstMaterial="dkEdge">
            <a:extrusionClr>
              <a:srgbClr val="002060"/>
            </a:extrusionClr>
            <a:contourClr>
              <a:schemeClr val="bg2"/>
            </a:contourClr>
          </a:sp3d>
        </p:spPr>
        <p:txBody>
          <a:bodyPr/>
          <a:lstStyle/>
          <a:p>
            <a:pPr eaLnBrk="0" hangingPunct="0">
              <a:defRPr/>
            </a:pPr>
            <a:endParaRPr lang="en-US">
              <a:latin typeface="Times New Roman" pitchFamily="18" charset="0"/>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143000" y="1143000"/>
            <a:ext cx="8001000" cy="76200"/>
          </a:xfrm>
          <a:prstGeom prst="rect">
            <a:avLst/>
          </a:prstGeom>
          <a:gradFill flip="none" rotWithShape="1">
            <a:gsLst>
              <a:gs pos="0">
                <a:srgbClr val="C00000"/>
              </a:gs>
              <a:gs pos="39999">
                <a:srgbClr val="0A128C"/>
              </a:gs>
              <a:gs pos="70000">
                <a:srgbClr val="181CC7"/>
              </a:gs>
              <a:gs pos="88000">
                <a:srgbClr val="7005D4"/>
              </a:gs>
              <a:gs pos="100000">
                <a:srgbClr val="8C3D91"/>
              </a:gs>
            </a:gsLst>
            <a:lin ang="0" scaled="1"/>
            <a:tileRect/>
          </a:gradFill>
          <a:ln w="9525" cap="flat" cmpd="sng" algn="ctr">
            <a:noFill/>
            <a:prstDash val="solid"/>
            <a:round/>
            <a:headEnd type="none" w="med" len="med"/>
            <a:tailEnd type="none" w="med" len="med"/>
          </a:ln>
          <a:effectLst/>
          <a:scene3d>
            <a:camera prst="orthographicFront"/>
            <a:lightRig rig="sunrise" dir="t"/>
          </a:scene3d>
          <a:sp3d extrusionH="76200" contourW="12700" prstMaterial="dkEdge">
            <a:extrusionClr>
              <a:srgbClr val="002060"/>
            </a:extrusionClr>
            <a:contourClr>
              <a:schemeClr val="bg2"/>
            </a:contourClr>
          </a:sp3d>
        </p:spPr>
        <p:txBody>
          <a:bodyPr/>
          <a:lstStyle/>
          <a:p>
            <a:pPr eaLnBrk="0" hangingPunct="0">
              <a:defRPr/>
            </a:pPr>
            <a:endParaRPr lang="en-US">
              <a:latin typeface="Times New Roman" pitchFamily="18" charset="0"/>
              <a:cs typeface="+mn-cs"/>
            </a:endParaRPr>
          </a:p>
        </p:txBody>
      </p:sp>
      <p:sp>
        <p:nvSpPr>
          <p:cNvPr id="26665" name="Text Box 35"/>
          <p:cNvSpPr txBox="1">
            <a:spLocks noChangeArrowheads="1"/>
          </p:cNvSpPr>
          <p:nvPr/>
        </p:nvSpPr>
        <p:spPr bwMode="auto">
          <a:xfrm>
            <a:off x="1066800" y="33338"/>
            <a:ext cx="7786688" cy="1143000"/>
          </a:xfrm>
          <a:prstGeom prst="rect">
            <a:avLst/>
          </a:prstGeom>
          <a:noFill/>
          <a:ln w="9525" algn="ctr">
            <a:noFill/>
            <a:miter lim="800000"/>
            <a:headEnd/>
            <a:tailEnd/>
          </a:ln>
        </p:spPr>
        <p:txBody>
          <a:bodyPr lIns="92075" tIns="46038" rIns="92075" bIns="46038" anchor="ctr"/>
          <a:lstStyle/>
          <a:p>
            <a:r>
              <a:rPr lang="en-US" sz="2600" b="1" dirty="0">
                <a:solidFill>
                  <a:srgbClr val="0070C0"/>
                </a:solidFill>
              </a:rPr>
              <a:t>Training &amp; </a:t>
            </a:r>
            <a:r>
              <a:rPr lang="en-US" sz="2600" b="1" dirty="0" smtClean="0">
                <a:solidFill>
                  <a:srgbClr val="0070C0"/>
                </a:solidFill>
              </a:rPr>
              <a:t>Tutoring</a:t>
            </a:r>
            <a:endParaRPr lang="en-US" sz="2600" b="1" dirty="0">
              <a:solidFill>
                <a:srgbClr val="0066CC"/>
              </a:solidFill>
            </a:endParaRPr>
          </a:p>
        </p:txBody>
      </p:sp>
      <p:sp>
        <p:nvSpPr>
          <p:cNvPr id="16" name="Text Box 4"/>
          <p:cNvSpPr txBox="1">
            <a:spLocks noChangeArrowheads="1"/>
          </p:cNvSpPr>
          <p:nvPr/>
        </p:nvSpPr>
        <p:spPr bwMode="auto">
          <a:xfrm>
            <a:off x="1066800" y="1371600"/>
            <a:ext cx="8077200" cy="400110"/>
          </a:xfrm>
          <a:prstGeom prst="rect">
            <a:avLst/>
          </a:prstGeom>
          <a:noFill/>
          <a:ln w="9525">
            <a:noFill/>
            <a:miter lim="800000"/>
            <a:headEnd/>
            <a:tailEnd/>
          </a:ln>
        </p:spPr>
        <p:txBody>
          <a:bodyPr>
            <a:spAutoFit/>
          </a:bodyPr>
          <a:lstStyle/>
          <a:p>
            <a:pPr>
              <a:spcBef>
                <a:spcPct val="50000"/>
              </a:spcBef>
            </a:pPr>
            <a:r>
              <a:rPr lang="en-US" sz="2000" b="1" dirty="0" smtClean="0">
                <a:solidFill>
                  <a:srgbClr val="003399"/>
                </a:solidFill>
              </a:rPr>
              <a:t>Proposals</a:t>
            </a:r>
            <a:endParaRPr lang="en-US" sz="2000" b="1" dirty="0" smtClean="0">
              <a:solidFill>
                <a:srgbClr val="003399"/>
              </a:solidFill>
            </a:endParaRPr>
          </a:p>
        </p:txBody>
      </p:sp>
      <p:sp>
        <p:nvSpPr>
          <p:cNvPr id="18" name="TextBox 3"/>
          <p:cNvSpPr txBox="1">
            <a:spLocks noChangeArrowheads="1"/>
          </p:cNvSpPr>
          <p:nvPr/>
        </p:nvSpPr>
        <p:spPr bwMode="auto">
          <a:xfrm>
            <a:off x="1066800" y="1924110"/>
            <a:ext cx="8039100" cy="5324535"/>
          </a:xfrm>
          <a:prstGeom prst="rect">
            <a:avLst/>
          </a:prstGeom>
          <a:noFill/>
          <a:ln w="9525">
            <a:noFill/>
            <a:miter lim="800000"/>
            <a:headEnd/>
            <a:tailEnd/>
          </a:ln>
        </p:spPr>
        <p:txBody>
          <a:bodyPr wrap="square">
            <a:spAutoFit/>
          </a:bodyPr>
          <a:lstStyle/>
          <a:p>
            <a:pPr marL="458788" indent="-393700" algn="just">
              <a:spcBef>
                <a:spcPts val="400"/>
              </a:spcBef>
              <a:spcAft>
                <a:spcPts val="400"/>
              </a:spcAft>
              <a:buClr>
                <a:srgbClr val="080808"/>
              </a:buClr>
              <a:buFont typeface="Wingdings" pitchFamily="2" charset="2"/>
              <a:buChar char="§"/>
              <a:defRPr/>
            </a:pPr>
            <a:r>
              <a:rPr lang="en-US" sz="2000" dirty="0" smtClean="0"/>
              <a:t>Provided training </a:t>
            </a:r>
            <a:r>
              <a:rPr lang="en-US" sz="2000" dirty="0"/>
              <a:t>courses on nuclear power were mainly short courses. Long term education abroad has been </a:t>
            </a:r>
            <a:r>
              <a:rPr lang="en-US" sz="2000" dirty="0" smtClean="0"/>
              <a:t>limited</a:t>
            </a:r>
          </a:p>
          <a:p>
            <a:pPr marL="458788" indent="-393700" algn="just">
              <a:spcBef>
                <a:spcPts val="400"/>
              </a:spcBef>
              <a:spcAft>
                <a:spcPts val="400"/>
              </a:spcAft>
              <a:buClr>
                <a:srgbClr val="080808"/>
              </a:buClr>
              <a:buFont typeface="Wingdings" pitchFamily="2" charset="2"/>
              <a:buChar char="§"/>
              <a:defRPr/>
            </a:pPr>
            <a:r>
              <a:rPr lang="en-US" sz="2000" dirty="0" smtClean="0"/>
              <a:t>Effective manners to enhance technical capacity for VARANS at this stage:</a:t>
            </a:r>
          </a:p>
          <a:p>
            <a:pPr marL="915988" lvl="1" indent="-393700" algn="just">
              <a:spcBef>
                <a:spcPts val="400"/>
              </a:spcBef>
              <a:spcAft>
                <a:spcPts val="400"/>
              </a:spcAft>
              <a:buClr>
                <a:srgbClr val="080808"/>
              </a:buClr>
              <a:buFont typeface="Wingdings" pitchFamily="2" charset="2"/>
              <a:buChar char="§"/>
              <a:defRPr/>
            </a:pPr>
            <a:r>
              <a:rPr lang="en-US" sz="2000" dirty="0" smtClean="0"/>
              <a:t>Mid/Long-term tutoring for key staffs on specific topics: should be organized in series of tutoring (tutoring abroad – self-study in Vietnam - </a:t>
            </a:r>
            <a:r>
              <a:rPr lang="en-US" sz="2000" dirty="0"/>
              <a:t>tutoring </a:t>
            </a:r>
            <a:r>
              <a:rPr lang="en-US" sz="2000" dirty="0" smtClean="0"/>
              <a:t>abroad - …). </a:t>
            </a:r>
          </a:p>
          <a:p>
            <a:pPr marL="522288" lvl="1" algn="just">
              <a:spcBef>
                <a:spcPts val="400"/>
              </a:spcBef>
              <a:spcAft>
                <a:spcPts val="400"/>
              </a:spcAft>
              <a:buClr>
                <a:srgbClr val="080808"/>
              </a:buClr>
              <a:defRPr/>
            </a:pPr>
            <a:r>
              <a:rPr lang="en-US" sz="2000" dirty="0"/>
              <a:t>	</a:t>
            </a:r>
            <a:r>
              <a:rPr lang="en-US" sz="2000" dirty="0" smtClean="0"/>
              <a:t>The new Prime Minister’s Decision establishes the finance 	mechanism from Vietnamese Government budget;</a:t>
            </a:r>
          </a:p>
          <a:p>
            <a:pPr marL="915988" lvl="1" indent="-393700" algn="just">
              <a:spcBef>
                <a:spcPts val="400"/>
              </a:spcBef>
              <a:spcAft>
                <a:spcPts val="400"/>
              </a:spcAft>
              <a:buClr>
                <a:srgbClr val="080808"/>
              </a:buClr>
              <a:buFont typeface="Wingdings" pitchFamily="2" charset="2"/>
              <a:buChar char="§"/>
              <a:defRPr/>
            </a:pPr>
            <a:r>
              <a:rPr lang="en-US" sz="2000" dirty="0" smtClean="0"/>
              <a:t>Developing and implementing national study project (for PSA, for thermal-hydraulic, for example) and invite the participation of high-level international experts;</a:t>
            </a:r>
          </a:p>
          <a:p>
            <a:pPr marL="915988" lvl="1" indent="-393700" algn="just">
              <a:spcBef>
                <a:spcPts val="400"/>
              </a:spcBef>
              <a:spcAft>
                <a:spcPts val="400"/>
              </a:spcAft>
              <a:buClr>
                <a:srgbClr val="080808"/>
              </a:buClr>
              <a:buFont typeface="Wingdings" pitchFamily="2" charset="2"/>
              <a:buChar char="§"/>
              <a:defRPr/>
            </a:pPr>
            <a:r>
              <a:rPr lang="en-US" sz="2000" dirty="0" smtClean="0"/>
              <a:t>Performing safety evaluation on real SAR under the supervision of </a:t>
            </a:r>
            <a:r>
              <a:rPr lang="en-US" sz="2000" dirty="0"/>
              <a:t>high-level international </a:t>
            </a:r>
            <a:r>
              <a:rPr lang="en-US" sz="2000" dirty="0" smtClean="0"/>
              <a:t>experts.    </a:t>
            </a:r>
            <a:endParaRPr lang="en-US" sz="2000" dirty="0"/>
          </a:p>
          <a:p>
            <a:pPr marL="407987" indent="-342900">
              <a:spcBef>
                <a:spcPts val="400"/>
              </a:spcBef>
              <a:spcAft>
                <a:spcPts val="400"/>
              </a:spcAft>
              <a:buClr>
                <a:srgbClr val="080808"/>
              </a:buClr>
              <a:buFont typeface="Arial" panose="020B0604020202020204" pitchFamily="34" charset="0"/>
              <a:buChar char="•"/>
              <a:defRPr/>
            </a:pPr>
            <a:endParaRPr lang="en-US" sz="2000" dirty="0" smtClean="0">
              <a:ea typeface="굴림" pitchFamily="34" charset="-127"/>
              <a:cs typeface="Times New Roman" pitchFamily="18" charset="0"/>
            </a:endParaRPr>
          </a:p>
        </p:txBody>
      </p:sp>
    </p:spTree>
    <p:extLst>
      <p:ext uri="{BB962C8B-B14F-4D97-AF65-F5344CB8AC3E}">
        <p14:creationId xmlns:p14="http://schemas.microsoft.com/office/powerpoint/2010/main" val="5456642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 Box 7"/>
          <p:cNvSpPr txBox="1">
            <a:spLocks noChangeArrowheads="1"/>
          </p:cNvSpPr>
          <p:nvPr/>
        </p:nvSpPr>
        <p:spPr bwMode="auto">
          <a:xfrm>
            <a:off x="609600" y="0"/>
            <a:ext cx="8077200" cy="1143000"/>
          </a:xfrm>
          <a:prstGeom prst="rect">
            <a:avLst/>
          </a:prstGeom>
          <a:noFill/>
          <a:ln w="9525" algn="ctr">
            <a:noFill/>
            <a:miter lim="800000"/>
            <a:headEnd/>
            <a:tailEnd/>
          </a:ln>
          <a:effectLst/>
        </p:spPr>
        <p:txBody>
          <a:bodyPr lIns="92075" tIns="46038" rIns="92075" bIns="46038" anchor="ctr"/>
          <a:lstStyle/>
          <a:p>
            <a:pPr algn="ctr">
              <a:defRPr/>
            </a:pPr>
            <a:r>
              <a:rPr lang="en-US" sz="3200" b="1" smtClean="0">
                <a:solidFill>
                  <a:srgbClr val="00B0F0"/>
                </a:solidFill>
                <a:effectLst>
                  <a:outerShdw blurRad="38100" dist="38100" dir="2700000" algn="tl">
                    <a:srgbClr val="000000"/>
                  </a:outerShdw>
                </a:effectLst>
                <a:latin typeface=".VnAvant" pitchFamily="34" charset="0"/>
                <a:cs typeface="+mn-cs"/>
              </a:rPr>
              <a:t>PRESENTATION OUTLINE</a:t>
            </a:r>
            <a:endParaRPr lang="en-US" sz="3200" b="1">
              <a:solidFill>
                <a:srgbClr val="00B0F0"/>
              </a:solidFill>
              <a:effectLst>
                <a:outerShdw blurRad="38100" dist="38100" dir="2700000" algn="tl">
                  <a:srgbClr val="000000"/>
                </a:outerShdw>
              </a:effectLst>
              <a:latin typeface=".VnAvant" pitchFamily="34" charset="0"/>
              <a:cs typeface="+mn-cs"/>
            </a:endParaRPr>
          </a:p>
        </p:txBody>
      </p:sp>
      <p:sp>
        <p:nvSpPr>
          <p:cNvPr id="18434" name="Line 61"/>
          <p:cNvSpPr>
            <a:spLocks noChangeShapeType="1"/>
          </p:cNvSpPr>
          <p:nvPr/>
        </p:nvSpPr>
        <p:spPr bwMode="auto">
          <a:xfrm flipV="1">
            <a:off x="1614488" y="2455149"/>
            <a:ext cx="6386512" cy="64213"/>
          </a:xfrm>
          <a:prstGeom prst="line">
            <a:avLst/>
          </a:prstGeom>
          <a:noFill/>
          <a:ln w="25400">
            <a:solidFill>
              <a:srgbClr val="5F5F5F"/>
            </a:solidFill>
            <a:prstDash val="sysDot"/>
            <a:round/>
            <a:headEnd/>
            <a:tailEnd type="oval" w="med" len="med"/>
          </a:ln>
        </p:spPr>
        <p:txBody>
          <a:bodyPr wrap="none" anchor="ctr"/>
          <a:lstStyle/>
          <a:p>
            <a:endParaRPr lang="en-US"/>
          </a:p>
        </p:txBody>
      </p:sp>
      <p:sp>
        <p:nvSpPr>
          <p:cNvPr id="18435" name="Text Box 65"/>
          <p:cNvSpPr txBox="1">
            <a:spLocks noChangeArrowheads="1"/>
          </p:cNvSpPr>
          <p:nvPr/>
        </p:nvSpPr>
        <p:spPr bwMode="auto">
          <a:xfrm>
            <a:off x="1511394" y="2118391"/>
            <a:ext cx="5929312" cy="707886"/>
          </a:xfrm>
          <a:prstGeom prst="rect">
            <a:avLst/>
          </a:prstGeom>
          <a:noFill/>
          <a:ln w="9525" algn="ctr">
            <a:noFill/>
            <a:miter lim="800000"/>
            <a:headEnd/>
            <a:tailEnd/>
          </a:ln>
        </p:spPr>
        <p:txBody>
          <a:bodyPr wrap="square">
            <a:spAutoFit/>
          </a:bodyPr>
          <a:lstStyle/>
          <a:p>
            <a:pPr marL="350838" indent="-350838" eaLnBrk="0" hangingPunct="0"/>
            <a:r>
              <a:rPr lang="en-US" sz="2000" b="1" dirty="0">
                <a:solidFill>
                  <a:schemeClr val="bg1">
                    <a:lumMod val="85000"/>
                  </a:schemeClr>
                </a:solidFill>
              </a:rPr>
              <a:t>I. </a:t>
            </a:r>
            <a:r>
              <a:rPr lang="en-US" sz="2000" b="1" dirty="0">
                <a:solidFill>
                  <a:schemeClr val="bg1">
                    <a:lumMod val="85000"/>
                  </a:schemeClr>
                </a:solidFill>
              </a:rPr>
              <a:t>Overview on the Viet Nam </a:t>
            </a:r>
            <a:r>
              <a:rPr lang="en-US" sz="2000" b="1" dirty="0" err="1">
                <a:solidFill>
                  <a:schemeClr val="bg1">
                    <a:lumMod val="85000"/>
                  </a:schemeClr>
                </a:solidFill>
              </a:rPr>
              <a:t>NPP</a:t>
            </a:r>
            <a:r>
              <a:rPr lang="en-US" sz="2000" b="1" dirty="0">
                <a:solidFill>
                  <a:schemeClr val="bg1">
                    <a:lumMod val="85000"/>
                  </a:schemeClr>
                </a:solidFill>
              </a:rPr>
              <a:t> project</a:t>
            </a:r>
            <a:endParaRPr lang="en-US" sz="2000" b="1" dirty="0">
              <a:solidFill>
                <a:schemeClr val="bg1">
                  <a:lumMod val="85000"/>
                </a:schemeClr>
              </a:solidFill>
            </a:endParaRPr>
          </a:p>
          <a:p>
            <a:pPr eaLnBrk="0" hangingPunct="0"/>
            <a:endParaRPr lang="en-US" sz="2000" dirty="0">
              <a:solidFill>
                <a:schemeClr val="bg1">
                  <a:lumMod val="85000"/>
                </a:schemeClr>
              </a:solidFill>
            </a:endParaRPr>
          </a:p>
        </p:txBody>
      </p:sp>
      <p:sp>
        <p:nvSpPr>
          <p:cNvPr id="18436" name="Line 61"/>
          <p:cNvSpPr>
            <a:spLocks noChangeShapeType="1"/>
          </p:cNvSpPr>
          <p:nvPr/>
        </p:nvSpPr>
        <p:spPr bwMode="auto">
          <a:xfrm flipV="1">
            <a:off x="1600200" y="3382088"/>
            <a:ext cx="6400800" cy="2089"/>
          </a:xfrm>
          <a:prstGeom prst="line">
            <a:avLst/>
          </a:prstGeom>
          <a:noFill/>
          <a:ln w="25400">
            <a:solidFill>
              <a:srgbClr val="5F5F5F"/>
            </a:solidFill>
            <a:prstDash val="sysDot"/>
            <a:round/>
            <a:headEnd/>
            <a:tailEnd type="oval" w="med" len="med"/>
          </a:ln>
        </p:spPr>
        <p:txBody>
          <a:bodyPr wrap="none" anchor="ctr"/>
          <a:lstStyle/>
          <a:p>
            <a:endParaRPr lang="en-US"/>
          </a:p>
        </p:txBody>
      </p:sp>
      <p:sp>
        <p:nvSpPr>
          <p:cNvPr id="18437" name="Text Box 65"/>
          <p:cNvSpPr txBox="1">
            <a:spLocks noChangeArrowheads="1"/>
          </p:cNvSpPr>
          <p:nvPr/>
        </p:nvSpPr>
        <p:spPr bwMode="auto">
          <a:xfrm>
            <a:off x="1501588" y="3010961"/>
            <a:ext cx="6629400" cy="400110"/>
          </a:xfrm>
          <a:prstGeom prst="rect">
            <a:avLst/>
          </a:prstGeom>
          <a:noFill/>
          <a:ln w="9525" algn="ctr">
            <a:noFill/>
            <a:miter lim="800000"/>
            <a:headEnd/>
            <a:tailEnd/>
          </a:ln>
        </p:spPr>
        <p:txBody>
          <a:bodyPr wrap="square">
            <a:spAutoFit/>
          </a:bodyPr>
          <a:lstStyle/>
          <a:p>
            <a:pPr eaLnBrk="0" hangingPunct="0"/>
            <a:r>
              <a:rPr lang="en-US" sz="2000" b="1" dirty="0">
                <a:solidFill>
                  <a:schemeClr val="bg1">
                    <a:lumMod val="85000"/>
                  </a:schemeClr>
                </a:solidFill>
              </a:rPr>
              <a:t>II. </a:t>
            </a:r>
            <a:r>
              <a:rPr lang="en-US" sz="2000" b="1" dirty="0" smtClean="0">
                <a:solidFill>
                  <a:schemeClr val="bg1">
                    <a:lumMod val="85000"/>
                  </a:schemeClr>
                </a:solidFill>
              </a:rPr>
              <a:t>Technical capacity </a:t>
            </a:r>
            <a:r>
              <a:rPr lang="en-US" sz="2000" b="1" dirty="0" smtClean="0">
                <a:solidFill>
                  <a:schemeClr val="bg1">
                    <a:lumMod val="85000"/>
                  </a:schemeClr>
                </a:solidFill>
              </a:rPr>
              <a:t>building </a:t>
            </a:r>
            <a:r>
              <a:rPr lang="en-US" sz="2000" b="1" dirty="0" smtClean="0">
                <a:solidFill>
                  <a:schemeClr val="bg1">
                    <a:lumMod val="85000"/>
                  </a:schemeClr>
                </a:solidFill>
              </a:rPr>
              <a:t>for Safety Assessment</a:t>
            </a:r>
            <a:endParaRPr lang="en-US" sz="2000" dirty="0">
              <a:solidFill>
                <a:schemeClr val="bg1">
                  <a:lumMod val="85000"/>
                </a:schemeClr>
              </a:solidFill>
            </a:endParaRPr>
          </a:p>
        </p:txBody>
      </p:sp>
      <p:sp>
        <p:nvSpPr>
          <p:cNvPr id="18440" name="Line 61"/>
          <p:cNvSpPr>
            <a:spLocks noChangeShapeType="1"/>
          </p:cNvSpPr>
          <p:nvPr/>
        </p:nvSpPr>
        <p:spPr bwMode="auto">
          <a:xfrm flipV="1">
            <a:off x="1600200" y="4311123"/>
            <a:ext cx="6400800" cy="29102"/>
          </a:xfrm>
          <a:prstGeom prst="line">
            <a:avLst/>
          </a:prstGeom>
          <a:noFill/>
          <a:ln w="25400">
            <a:solidFill>
              <a:srgbClr val="5F5F5F"/>
            </a:solidFill>
            <a:prstDash val="sysDot"/>
            <a:round/>
            <a:headEnd/>
            <a:tailEnd type="oval" w="med" len="med"/>
          </a:ln>
        </p:spPr>
        <p:txBody>
          <a:bodyPr wrap="none" anchor="ctr"/>
          <a:lstStyle/>
          <a:p>
            <a:endParaRPr lang="en-US"/>
          </a:p>
        </p:txBody>
      </p:sp>
      <p:sp>
        <p:nvSpPr>
          <p:cNvPr id="18441" name="Text Box 65"/>
          <p:cNvSpPr txBox="1">
            <a:spLocks noChangeArrowheads="1"/>
          </p:cNvSpPr>
          <p:nvPr/>
        </p:nvSpPr>
        <p:spPr bwMode="auto">
          <a:xfrm>
            <a:off x="1510553" y="3966882"/>
            <a:ext cx="2077813" cy="400110"/>
          </a:xfrm>
          <a:prstGeom prst="rect">
            <a:avLst/>
          </a:prstGeom>
          <a:noFill/>
          <a:ln w="9525" algn="ctr">
            <a:noFill/>
            <a:miter lim="800000"/>
            <a:headEnd/>
            <a:tailEnd/>
          </a:ln>
        </p:spPr>
        <p:txBody>
          <a:bodyPr wrap="none">
            <a:spAutoFit/>
          </a:bodyPr>
          <a:lstStyle/>
          <a:p>
            <a:pPr eaLnBrk="0" hangingPunct="0"/>
            <a:r>
              <a:rPr lang="en-US" sz="2000" b="1" dirty="0">
                <a:solidFill>
                  <a:srgbClr val="0070C0"/>
                </a:solidFill>
              </a:rPr>
              <a:t>III. </a:t>
            </a:r>
            <a:r>
              <a:rPr lang="en-US" sz="2000" b="1" dirty="0" smtClean="0">
                <a:solidFill>
                  <a:srgbClr val="0070C0"/>
                </a:solidFill>
              </a:rPr>
              <a:t>Conclusions</a:t>
            </a:r>
            <a:endParaRPr lang="en-US" sz="2000" b="1" dirty="0">
              <a:solidFill>
                <a:srgbClr val="0070C0"/>
              </a:solidFill>
            </a:endParaRPr>
          </a:p>
        </p:txBody>
      </p:sp>
      <p:sp>
        <p:nvSpPr>
          <p:cNvPr id="64" name="Rectangle 63"/>
          <p:cNvSpPr/>
          <p:nvPr/>
        </p:nvSpPr>
        <p:spPr bwMode="auto">
          <a:xfrm>
            <a:off x="1143000" y="1143000"/>
            <a:ext cx="8001000" cy="76200"/>
          </a:xfrm>
          <a:prstGeom prst="rect">
            <a:avLst/>
          </a:prstGeom>
          <a:gradFill flip="none" rotWithShape="1">
            <a:gsLst>
              <a:gs pos="0">
                <a:srgbClr val="C00000"/>
              </a:gs>
              <a:gs pos="39999">
                <a:srgbClr val="0A128C"/>
              </a:gs>
              <a:gs pos="70000">
                <a:srgbClr val="181CC7"/>
              </a:gs>
              <a:gs pos="88000">
                <a:srgbClr val="7005D4"/>
              </a:gs>
              <a:gs pos="100000">
                <a:srgbClr val="8C3D91"/>
              </a:gs>
            </a:gsLst>
            <a:lin ang="0" scaled="1"/>
            <a:tileRect/>
          </a:gradFill>
          <a:ln w="9525" cap="flat" cmpd="sng" algn="ctr">
            <a:noFill/>
            <a:prstDash val="solid"/>
            <a:round/>
            <a:headEnd type="none" w="med" len="med"/>
            <a:tailEnd type="none" w="med" len="med"/>
          </a:ln>
          <a:effectLst/>
          <a:scene3d>
            <a:camera prst="orthographicFront"/>
            <a:lightRig rig="sunrise" dir="t"/>
          </a:scene3d>
          <a:sp3d extrusionH="76200" contourW="12700" prstMaterial="dkEdge">
            <a:extrusionClr>
              <a:srgbClr val="002060"/>
            </a:extrusionClr>
            <a:contourClr>
              <a:schemeClr val="bg2"/>
            </a:contourClr>
          </a:sp3d>
        </p:spPr>
        <p:txBody>
          <a:bodyPr/>
          <a:lstStyle/>
          <a:p>
            <a:pPr eaLnBrk="0" hangingPunct="0">
              <a:defRPr/>
            </a:pPr>
            <a:endParaRPr lang="en-US">
              <a:latin typeface="Times New Roman" pitchFamily="18" charset="0"/>
              <a:cs typeface="+mn-cs"/>
            </a:endParaRPr>
          </a:p>
        </p:txBody>
      </p:sp>
    </p:spTree>
    <p:extLst>
      <p:ext uri="{BB962C8B-B14F-4D97-AF65-F5344CB8AC3E}">
        <p14:creationId xmlns:p14="http://schemas.microsoft.com/office/powerpoint/2010/main" val="30833564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3"/>
          <p:cNvSpPr txBox="1">
            <a:spLocks noChangeArrowheads="1"/>
          </p:cNvSpPr>
          <p:nvPr/>
        </p:nvSpPr>
        <p:spPr bwMode="auto">
          <a:xfrm>
            <a:off x="1104900" y="1447800"/>
            <a:ext cx="7886700" cy="3375283"/>
          </a:xfrm>
          <a:prstGeom prst="rect">
            <a:avLst/>
          </a:prstGeom>
          <a:noFill/>
          <a:ln w="9525">
            <a:noFill/>
            <a:miter lim="800000"/>
            <a:headEnd/>
            <a:tailEnd/>
          </a:ln>
        </p:spPr>
        <p:txBody>
          <a:bodyPr wrap="square">
            <a:spAutoFit/>
          </a:bodyPr>
          <a:lstStyle/>
          <a:p>
            <a:pPr marL="458788" indent="-393700" algn="just">
              <a:spcBef>
                <a:spcPts val="400"/>
              </a:spcBef>
              <a:spcAft>
                <a:spcPts val="400"/>
              </a:spcAft>
              <a:buClr>
                <a:srgbClr val="080808"/>
              </a:buClr>
              <a:buFont typeface="Wingdings" pitchFamily="2" charset="2"/>
              <a:buChar char="§"/>
              <a:defRPr/>
            </a:pPr>
            <a:r>
              <a:rPr lang="en-US" sz="2000" dirty="0" smtClean="0"/>
              <a:t>Safety </a:t>
            </a:r>
            <a:r>
              <a:rPr lang="en-US" sz="2000" dirty="0" smtClean="0"/>
              <a:t>assessment is complicated and unfamiliar in Vietnam which need to be performed by high quality experts. For 2 first </a:t>
            </a:r>
            <a:r>
              <a:rPr lang="en-US" sz="2000" dirty="0" err="1" smtClean="0"/>
              <a:t>NPPs</a:t>
            </a:r>
            <a:r>
              <a:rPr lang="en-US" sz="2000" dirty="0" smtClean="0"/>
              <a:t> in Vietnam, using international consultant for supporting safety assessment is necessary</a:t>
            </a:r>
            <a:r>
              <a:rPr lang="en-US" sz="2000" dirty="0" smtClean="0"/>
              <a:t>.</a:t>
            </a:r>
          </a:p>
          <a:p>
            <a:pPr marL="458788" indent="-393700" algn="just">
              <a:spcBef>
                <a:spcPts val="400"/>
              </a:spcBef>
              <a:spcAft>
                <a:spcPts val="400"/>
              </a:spcAft>
              <a:buClr>
                <a:srgbClr val="080808"/>
              </a:buClr>
              <a:buFont typeface="Wingdings" pitchFamily="2" charset="2"/>
              <a:buChar char="§"/>
              <a:defRPr/>
            </a:pPr>
            <a:r>
              <a:rPr lang="en-US" sz="2000" dirty="0"/>
              <a:t>For the long-term regulation of national nuclear power program, </a:t>
            </a:r>
            <a:r>
              <a:rPr lang="en-US" sz="2000" dirty="0" smtClean="0"/>
              <a:t>technical </a:t>
            </a:r>
            <a:r>
              <a:rPr lang="en-US" sz="2000" dirty="0"/>
              <a:t>capability enhancement is identified as one of the top priority activities of VARANS at this moment.</a:t>
            </a:r>
            <a:endParaRPr lang="en-US" sz="2000" dirty="0" smtClean="0"/>
          </a:p>
          <a:p>
            <a:pPr marL="458788" indent="-393700" algn="just">
              <a:spcBef>
                <a:spcPts val="400"/>
              </a:spcBef>
              <a:spcAft>
                <a:spcPts val="400"/>
              </a:spcAft>
              <a:buClr>
                <a:srgbClr val="080808"/>
              </a:buClr>
              <a:buFont typeface="Wingdings" pitchFamily="2" charset="2"/>
              <a:buChar char="§"/>
              <a:defRPr/>
            </a:pPr>
            <a:r>
              <a:rPr lang="en-US" sz="2000" dirty="0"/>
              <a:t>Under the international cooperation programs, the achievement on </a:t>
            </a:r>
            <a:r>
              <a:rPr lang="en-US" sz="2000" dirty="0" err="1"/>
              <a:t>HRD</a:t>
            </a:r>
            <a:r>
              <a:rPr lang="en-US" sz="2000" dirty="0"/>
              <a:t> gained recently is significant, however, there are many things have to do in the coming future</a:t>
            </a:r>
            <a:r>
              <a:rPr lang="en-US" sz="2000" dirty="0" smtClean="0"/>
              <a:t>.</a:t>
            </a:r>
            <a:endParaRPr lang="en-US" sz="2000" dirty="0"/>
          </a:p>
        </p:txBody>
      </p:sp>
      <p:sp>
        <p:nvSpPr>
          <p:cNvPr id="8" name="Rectangle 7"/>
          <p:cNvSpPr/>
          <p:nvPr/>
        </p:nvSpPr>
        <p:spPr bwMode="auto">
          <a:xfrm>
            <a:off x="1143000" y="1093787"/>
            <a:ext cx="8001000" cy="76201"/>
          </a:xfrm>
          <a:prstGeom prst="rect">
            <a:avLst/>
          </a:prstGeom>
          <a:gradFill flip="none" rotWithShape="1">
            <a:gsLst>
              <a:gs pos="0">
                <a:srgbClr val="C00000"/>
              </a:gs>
              <a:gs pos="39999">
                <a:srgbClr val="0A128C"/>
              </a:gs>
              <a:gs pos="70000">
                <a:srgbClr val="181CC7"/>
              </a:gs>
              <a:gs pos="88000">
                <a:srgbClr val="7005D4"/>
              </a:gs>
              <a:gs pos="100000">
                <a:srgbClr val="8C3D91"/>
              </a:gs>
            </a:gsLst>
            <a:lin ang="0" scaled="1"/>
            <a:tileRect/>
          </a:gradFill>
          <a:ln w="9525" cap="flat" cmpd="sng" algn="ctr">
            <a:noFill/>
            <a:prstDash val="solid"/>
            <a:round/>
            <a:headEnd type="none" w="med" len="med"/>
            <a:tailEnd type="none" w="med" len="med"/>
          </a:ln>
          <a:effectLst/>
          <a:scene3d>
            <a:camera prst="orthographicFront"/>
            <a:lightRig rig="sunrise" dir="t"/>
          </a:scene3d>
          <a:sp3d extrusionH="76200" contourW="12700" prstMaterial="dkEdge">
            <a:extrusionClr>
              <a:srgbClr val="002060"/>
            </a:extrusionClr>
            <a:contourClr>
              <a:schemeClr val="bg2"/>
            </a:contourClr>
          </a:sp3d>
        </p:spPr>
        <p:txBody>
          <a:bodyPr/>
          <a:lstStyle/>
          <a:p>
            <a:pPr eaLnBrk="0" hangingPunct="0">
              <a:defRPr/>
            </a:pPr>
            <a:endParaRPr lang="en-US">
              <a:latin typeface="Times New Roman" pitchFamily="18" charset="0"/>
              <a:cs typeface="+mn-cs"/>
            </a:endParaRPr>
          </a:p>
        </p:txBody>
      </p:sp>
      <p:sp>
        <p:nvSpPr>
          <p:cNvPr id="48132" name="Text Box 5"/>
          <p:cNvSpPr txBox="1">
            <a:spLocks noChangeArrowheads="1"/>
          </p:cNvSpPr>
          <p:nvPr/>
        </p:nvSpPr>
        <p:spPr bwMode="auto">
          <a:xfrm>
            <a:off x="1066800" y="33338"/>
            <a:ext cx="8077200" cy="1143000"/>
          </a:xfrm>
          <a:prstGeom prst="rect">
            <a:avLst/>
          </a:prstGeom>
          <a:noFill/>
          <a:ln w="9525" algn="ctr">
            <a:noFill/>
            <a:miter lim="800000"/>
            <a:headEnd/>
            <a:tailEnd/>
          </a:ln>
        </p:spPr>
        <p:txBody>
          <a:bodyPr lIns="92075" tIns="46038" rIns="92075" bIns="46038" anchor="ctr"/>
          <a:lstStyle/>
          <a:p>
            <a:pPr lvl="0"/>
            <a:r>
              <a:rPr lang="en-US" sz="2600" b="1" dirty="0" smtClean="0">
                <a:solidFill>
                  <a:srgbClr val="0070C0"/>
                </a:solidFill>
              </a:rPr>
              <a:t>Conclusions</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1143000" y="1143000"/>
            <a:ext cx="8001000" cy="76200"/>
          </a:xfrm>
          <a:prstGeom prst="rect">
            <a:avLst/>
          </a:prstGeom>
          <a:gradFill flip="none" rotWithShape="1">
            <a:gsLst>
              <a:gs pos="0">
                <a:srgbClr val="C00000"/>
              </a:gs>
              <a:gs pos="39999">
                <a:srgbClr val="0A128C"/>
              </a:gs>
              <a:gs pos="70000">
                <a:srgbClr val="181CC7"/>
              </a:gs>
              <a:gs pos="88000">
                <a:srgbClr val="7005D4"/>
              </a:gs>
              <a:gs pos="100000">
                <a:srgbClr val="8C3D91"/>
              </a:gs>
            </a:gsLst>
            <a:lin ang="0" scaled="1"/>
            <a:tileRect/>
          </a:gradFill>
          <a:ln w="9525" cap="flat" cmpd="sng" algn="ctr">
            <a:noFill/>
            <a:prstDash val="solid"/>
            <a:round/>
            <a:headEnd type="none" w="med" len="med"/>
            <a:tailEnd type="none" w="med" len="med"/>
          </a:ln>
          <a:effectLst/>
          <a:scene3d>
            <a:camera prst="orthographicFront"/>
            <a:lightRig rig="sunrise" dir="t"/>
          </a:scene3d>
          <a:sp3d extrusionH="76200" contourW="12700" prstMaterial="dkEdge">
            <a:extrusionClr>
              <a:srgbClr val="002060"/>
            </a:extrusionClr>
            <a:contourClr>
              <a:schemeClr val="bg2"/>
            </a:contourClr>
          </a:sp3d>
        </p:spPr>
        <p:txBody>
          <a:bodyPr/>
          <a:lstStyle/>
          <a:p>
            <a:pPr eaLnBrk="0" hangingPunct="0">
              <a:defRPr/>
            </a:pPr>
            <a:endParaRPr lang="en-US">
              <a:latin typeface="Times New Roman" pitchFamily="18" charset="0"/>
              <a:cs typeface="+mn-cs"/>
            </a:endParaRPr>
          </a:p>
        </p:txBody>
      </p:sp>
      <p:pic>
        <p:nvPicPr>
          <p:cNvPr id="5" name="Picture 21" descr="MPj04395270000[1]"/>
          <p:cNvPicPr>
            <a:picLocks noChangeAspect="1" noChangeArrowheads="1"/>
          </p:cNvPicPr>
          <p:nvPr/>
        </p:nvPicPr>
        <p:blipFill>
          <a:blip r:embed="rId3"/>
          <a:srcRect/>
          <a:stretch>
            <a:fillRect/>
          </a:stretch>
        </p:blipFill>
        <p:spPr bwMode="auto">
          <a:xfrm>
            <a:off x="1143000" y="0"/>
            <a:ext cx="8001000" cy="6858000"/>
          </a:xfrm>
          <a:prstGeom prst="rect">
            <a:avLst/>
          </a:prstGeom>
          <a:noFill/>
          <a:ln w="9525">
            <a:noFill/>
            <a:miter lim="800000"/>
            <a:headEnd/>
            <a:tailEnd/>
          </a:ln>
        </p:spPr>
      </p:pic>
      <p:sp>
        <p:nvSpPr>
          <p:cNvPr id="91138" name="TextBox 4"/>
          <p:cNvSpPr txBox="1">
            <a:spLocks noChangeArrowheads="1"/>
          </p:cNvSpPr>
          <p:nvPr/>
        </p:nvSpPr>
        <p:spPr bwMode="auto">
          <a:xfrm>
            <a:off x="1981200" y="2240101"/>
            <a:ext cx="2514600" cy="3170099"/>
          </a:xfrm>
          <a:prstGeom prst="rect">
            <a:avLst/>
          </a:prstGeom>
          <a:noFill/>
          <a:ln w="9525">
            <a:noFill/>
            <a:miter lim="800000"/>
            <a:headEnd/>
            <a:tailEnd/>
          </a:ln>
        </p:spPr>
        <p:txBody>
          <a:bodyPr wrap="square">
            <a:spAutoFit/>
          </a:bodyPr>
          <a:lstStyle/>
          <a:p>
            <a:pPr algn="ctr"/>
            <a:r>
              <a:rPr lang="en-US" sz="4000" b="1">
                <a:solidFill>
                  <a:srgbClr val="CC0066"/>
                </a:solidFill>
              </a:rPr>
              <a:t>Thank you </a:t>
            </a:r>
            <a:r>
              <a:rPr lang="en-US" sz="4000" b="1" smtClean="0">
                <a:solidFill>
                  <a:srgbClr val="CC0066"/>
                </a:solidFill>
              </a:rPr>
              <a:t/>
            </a:r>
            <a:br>
              <a:rPr lang="en-US" sz="4000" b="1" smtClean="0">
                <a:solidFill>
                  <a:srgbClr val="CC0066"/>
                </a:solidFill>
              </a:rPr>
            </a:br>
            <a:r>
              <a:rPr lang="en-US" sz="4000" b="1" smtClean="0">
                <a:solidFill>
                  <a:srgbClr val="CC0066"/>
                </a:solidFill>
              </a:rPr>
              <a:t>for </a:t>
            </a:r>
            <a:br>
              <a:rPr lang="en-US" sz="4000" b="1" smtClean="0">
                <a:solidFill>
                  <a:srgbClr val="CC0066"/>
                </a:solidFill>
              </a:rPr>
            </a:br>
            <a:r>
              <a:rPr lang="en-US" sz="4000" b="1" smtClean="0">
                <a:solidFill>
                  <a:srgbClr val="CC0066"/>
                </a:solidFill>
              </a:rPr>
              <a:t>your </a:t>
            </a:r>
            <a:r>
              <a:rPr lang="en-US" sz="4000" b="1">
                <a:solidFill>
                  <a:srgbClr val="CC0066"/>
                </a:solidFill>
              </a:rPr>
              <a:t>attention!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 Box 7"/>
          <p:cNvSpPr txBox="1">
            <a:spLocks noChangeArrowheads="1"/>
          </p:cNvSpPr>
          <p:nvPr/>
        </p:nvSpPr>
        <p:spPr bwMode="auto">
          <a:xfrm>
            <a:off x="609600" y="0"/>
            <a:ext cx="8077200" cy="1143000"/>
          </a:xfrm>
          <a:prstGeom prst="rect">
            <a:avLst/>
          </a:prstGeom>
          <a:noFill/>
          <a:ln w="9525" algn="ctr">
            <a:noFill/>
            <a:miter lim="800000"/>
            <a:headEnd/>
            <a:tailEnd/>
          </a:ln>
          <a:effectLst/>
        </p:spPr>
        <p:txBody>
          <a:bodyPr lIns="92075" tIns="46038" rIns="92075" bIns="46038" anchor="ctr"/>
          <a:lstStyle/>
          <a:p>
            <a:pPr algn="ctr">
              <a:defRPr/>
            </a:pPr>
            <a:r>
              <a:rPr lang="en-US" sz="3200" b="1" smtClean="0">
                <a:solidFill>
                  <a:srgbClr val="00B0F0"/>
                </a:solidFill>
                <a:effectLst>
                  <a:outerShdw blurRad="38100" dist="38100" dir="2700000" algn="tl">
                    <a:srgbClr val="000000"/>
                  </a:outerShdw>
                </a:effectLst>
                <a:latin typeface=".VnAvant" pitchFamily="34" charset="0"/>
                <a:cs typeface="+mn-cs"/>
              </a:rPr>
              <a:t>PRESENTATION OUTLINE</a:t>
            </a:r>
            <a:endParaRPr lang="en-US" sz="3200" b="1">
              <a:solidFill>
                <a:srgbClr val="00B0F0"/>
              </a:solidFill>
              <a:effectLst>
                <a:outerShdw blurRad="38100" dist="38100" dir="2700000" algn="tl">
                  <a:srgbClr val="000000"/>
                </a:outerShdw>
              </a:effectLst>
              <a:latin typeface=".VnAvant" pitchFamily="34" charset="0"/>
              <a:cs typeface="+mn-cs"/>
            </a:endParaRPr>
          </a:p>
        </p:txBody>
      </p:sp>
      <p:sp>
        <p:nvSpPr>
          <p:cNvPr id="18434" name="Line 61"/>
          <p:cNvSpPr>
            <a:spLocks noChangeShapeType="1"/>
          </p:cNvSpPr>
          <p:nvPr/>
        </p:nvSpPr>
        <p:spPr bwMode="auto">
          <a:xfrm flipV="1">
            <a:off x="1614488" y="2455149"/>
            <a:ext cx="6386512" cy="64213"/>
          </a:xfrm>
          <a:prstGeom prst="line">
            <a:avLst/>
          </a:prstGeom>
          <a:noFill/>
          <a:ln w="25400">
            <a:solidFill>
              <a:srgbClr val="5F5F5F"/>
            </a:solidFill>
            <a:prstDash val="sysDot"/>
            <a:round/>
            <a:headEnd/>
            <a:tailEnd type="oval" w="med" len="med"/>
          </a:ln>
        </p:spPr>
        <p:txBody>
          <a:bodyPr wrap="none" anchor="ctr"/>
          <a:lstStyle/>
          <a:p>
            <a:endParaRPr lang="en-US"/>
          </a:p>
        </p:txBody>
      </p:sp>
      <p:sp>
        <p:nvSpPr>
          <p:cNvPr id="18435" name="Text Box 65"/>
          <p:cNvSpPr txBox="1">
            <a:spLocks noChangeArrowheads="1"/>
          </p:cNvSpPr>
          <p:nvPr/>
        </p:nvSpPr>
        <p:spPr bwMode="auto">
          <a:xfrm>
            <a:off x="1511394" y="2118391"/>
            <a:ext cx="5929312" cy="707886"/>
          </a:xfrm>
          <a:prstGeom prst="rect">
            <a:avLst/>
          </a:prstGeom>
          <a:noFill/>
          <a:ln w="9525" algn="ctr">
            <a:noFill/>
            <a:miter lim="800000"/>
            <a:headEnd/>
            <a:tailEnd/>
          </a:ln>
        </p:spPr>
        <p:txBody>
          <a:bodyPr wrap="square">
            <a:spAutoFit/>
          </a:bodyPr>
          <a:lstStyle/>
          <a:p>
            <a:pPr marL="350838" indent="-350838" eaLnBrk="0" hangingPunct="0"/>
            <a:r>
              <a:rPr lang="en-US" sz="2000" b="1" dirty="0">
                <a:solidFill>
                  <a:srgbClr val="0070C0"/>
                </a:solidFill>
              </a:rPr>
              <a:t>I. </a:t>
            </a:r>
            <a:r>
              <a:rPr lang="en-US" sz="2000" b="1" dirty="0">
                <a:solidFill>
                  <a:srgbClr val="0070C0"/>
                </a:solidFill>
              </a:rPr>
              <a:t>Overview on the Viet Nam </a:t>
            </a:r>
            <a:r>
              <a:rPr lang="en-US" sz="2000" b="1" dirty="0" err="1">
                <a:solidFill>
                  <a:srgbClr val="0070C0"/>
                </a:solidFill>
              </a:rPr>
              <a:t>NPP</a:t>
            </a:r>
            <a:r>
              <a:rPr lang="en-US" sz="2000" b="1" dirty="0">
                <a:solidFill>
                  <a:srgbClr val="0070C0"/>
                </a:solidFill>
              </a:rPr>
              <a:t> project</a:t>
            </a:r>
            <a:endParaRPr lang="en-US" sz="2000" b="1" dirty="0">
              <a:solidFill>
                <a:srgbClr val="0070C0"/>
              </a:solidFill>
            </a:endParaRPr>
          </a:p>
          <a:p>
            <a:pPr eaLnBrk="0" hangingPunct="0"/>
            <a:endParaRPr lang="en-US" sz="2000" dirty="0">
              <a:solidFill>
                <a:srgbClr val="000000"/>
              </a:solidFill>
            </a:endParaRPr>
          </a:p>
        </p:txBody>
      </p:sp>
      <p:sp>
        <p:nvSpPr>
          <p:cNvPr id="18436" name="Line 61"/>
          <p:cNvSpPr>
            <a:spLocks noChangeShapeType="1"/>
          </p:cNvSpPr>
          <p:nvPr/>
        </p:nvSpPr>
        <p:spPr bwMode="auto">
          <a:xfrm flipV="1">
            <a:off x="1600200" y="3382088"/>
            <a:ext cx="6400800" cy="2089"/>
          </a:xfrm>
          <a:prstGeom prst="line">
            <a:avLst/>
          </a:prstGeom>
          <a:noFill/>
          <a:ln w="25400">
            <a:solidFill>
              <a:srgbClr val="5F5F5F"/>
            </a:solidFill>
            <a:prstDash val="sysDot"/>
            <a:round/>
            <a:headEnd/>
            <a:tailEnd type="oval" w="med" len="med"/>
          </a:ln>
        </p:spPr>
        <p:txBody>
          <a:bodyPr wrap="none" anchor="ctr"/>
          <a:lstStyle/>
          <a:p>
            <a:endParaRPr lang="en-US"/>
          </a:p>
        </p:txBody>
      </p:sp>
      <p:sp>
        <p:nvSpPr>
          <p:cNvPr id="18437" name="Text Box 65"/>
          <p:cNvSpPr txBox="1">
            <a:spLocks noChangeArrowheads="1"/>
          </p:cNvSpPr>
          <p:nvPr/>
        </p:nvSpPr>
        <p:spPr bwMode="auto">
          <a:xfrm>
            <a:off x="1501588" y="3010961"/>
            <a:ext cx="6629400" cy="400110"/>
          </a:xfrm>
          <a:prstGeom prst="rect">
            <a:avLst/>
          </a:prstGeom>
          <a:noFill/>
          <a:ln w="9525" algn="ctr">
            <a:noFill/>
            <a:miter lim="800000"/>
            <a:headEnd/>
            <a:tailEnd/>
          </a:ln>
        </p:spPr>
        <p:txBody>
          <a:bodyPr wrap="square">
            <a:spAutoFit/>
          </a:bodyPr>
          <a:lstStyle/>
          <a:p>
            <a:pPr eaLnBrk="0" hangingPunct="0"/>
            <a:r>
              <a:rPr lang="en-US" sz="2000" b="1" dirty="0">
                <a:solidFill>
                  <a:schemeClr val="bg1">
                    <a:lumMod val="85000"/>
                  </a:schemeClr>
                </a:solidFill>
              </a:rPr>
              <a:t>II. </a:t>
            </a:r>
            <a:r>
              <a:rPr lang="en-US" sz="2000" b="1" dirty="0" smtClean="0">
                <a:solidFill>
                  <a:schemeClr val="bg1">
                    <a:lumMod val="85000"/>
                  </a:schemeClr>
                </a:solidFill>
              </a:rPr>
              <a:t>Technical capacity </a:t>
            </a:r>
            <a:r>
              <a:rPr lang="en-US" sz="2000" b="1" dirty="0" smtClean="0">
                <a:solidFill>
                  <a:schemeClr val="bg1">
                    <a:lumMod val="85000"/>
                  </a:schemeClr>
                </a:solidFill>
              </a:rPr>
              <a:t>building </a:t>
            </a:r>
            <a:r>
              <a:rPr lang="en-US" sz="2000" b="1" dirty="0" smtClean="0">
                <a:solidFill>
                  <a:schemeClr val="bg1">
                    <a:lumMod val="85000"/>
                  </a:schemeClr>
                </a:solidFill>
              </a:rPr>
              <a:t>for Safety Assessment</a:t>
            </a:r>
            <a:endParaRPr lang="en-US" sz="2000" dirty="0">
              <a:solidFill>
                <a:schemeClr val="bg1">
                  <a:lumMod val="85000"/>
                </a:schemeClr>
              </a:solidFill>
            </a:endParaRPr>
          </a:p>
        </p:txBody>
      </p:sp>
      <p:sp>
        <p:nvSpPr>
          <p:cNvPr id="18440" name="Line 61"/>
          <p:cNvSpPr>
            <a:spLocks noChangeShapeType="1"/>
          </p:cNvSpPr>
          <p:nvPr/>
        </p:nvSpPr>
        <p:spPr bwMode="auto">
          <a:xfrm flipV="1">
            <a:off x="1600200" y="4311123"/>
            <a:ext cx="6400800" cy="29102"/>
          </a:xfrm>
          <a:prstGeom prst="line">
            <a:avLst/>
          </a:prstGeom>
          <a:noFill/>
          <a:ln w="25400">
            <a:solidFill>
              <a:srgbClr val="5F5F5F"/>
            </a:solidFill>
            <a:prstDash val="sysDot"/>
            <a:round/>
            <a:headEnd/>
            <a:tailEnd type="oval" w="med" len="med"/>
          </a:ln>
        </p:spPr>
        <p:txBody>
          <a:bodyPr wrap="none" anchor="ctr"/>
          <a:lstStyle/>
          <a:p>
            <a:endParaRPr lang="en-US"/>
          </a:p>
        </p:txBody>
      </p:sp>
      <p:sp>
        <p:nvSpPr>
          <p:cNvPr id="18441" name="Text Box 65"/>
          <p:cNvSpPr txBox="1">
            <a:spLocks noChangeArrowheads="1"/>
          </p:cNvSpPr>
          <p:nvPr/>
        </p:nvSpPr>
        <p:spPr bwMode="auto">
          <a:xfrm>
            <a:off x="1510553" y="3966882"/>
            <a:ext cx="2077813" cy="400110"/>
          </a:xfrm>
          <a:prstGeom prst="rect">
            <a:avLst/>
          </a:prstGeom>
          <a:noFill/>
          <a:ln w="9525" algn="ctr">
            <a:noFill/>
            <a:miter lim="800000"/>
            <a:headEnd/>
            <a:tailEnd/>
          </a:ln>
        </p:spPr>
        <p:txBody>
          <a:bodyPr wrap="none">
            <a:spAutoFit/>
          </a:bodyPr>
          <a:lstStyle/>
          <a:p>
            <a:pPr eaLnBrk="0" hangingPunct="0"/>
            <a:r>
              <a:rPr lang="en-US" sz="2000" b="1" dirty="0" smtClean="0">
                <a:solidFill>
                  <a:schemeClr val="bg1">
                    <a:lumMod val="85000"/>
                  </a:schemeClr>
                </a:solidFill>
              </a:rPr>
              <a:t>III. </a:t>
            </a:r>
            <a:r>
              <a:rPr lang="en-US" sz="2000" b="1" dirty="0" smtClean="0">
                <a:solidFill>
                  <a:schemeClr val="bg1">
                    <a:lumMod val="85000"/>
                  </a:schemeClr>
                </a:solidFill>
              </a:rPr>
              <a:t>Conclusions</a:t>
            </a:r>
            <a:endParaRPr lang="en-US" sz="2000" b="1" dirty="0">
              <a:solidFill>
                <a:schemeClr val="bg1">
                  <a:lumMod val="85000"/>
                </a:schemeClr>
              </a:solidFill>
            </a:endParaRPr>
          </a:p>
        </p:txBody>
      </p:sp>
      <p:sp>
        <p:nvSpPr>
          <p:cNvPr id="64" name="Rectangle 63"/>
          <p:cNvSpPr/>
          <p:nvPr/>
        </p:nvSpPr>
        <p:spPr bwMode="auto">
          <a:xfrm>
            <a:off x="1143000" y="1143000"/>
            <a:ext cx="8001000" cy="76200"/>
          </a:xfrm>
          <a:prstGeom prst="rect">
            <a:avLst/>
          </a:prstGeom>
          <a:gradFill flip="none" rotWithShape="1">
            <a:gsLst>
              <a:gs pos="0">
                <a:srgbClr val="C00000"/>
              </a:gs>
              <a:gs pos="39999">
                <a:srgbClr val="0A128C"/>
              </a:gs>
              <a:gs pos="70000">
                <a:srgbClr val="181CC7"/>
              </a:gs>
              <a:gs pos="88000">
                <a:srgbClr val="7005D4"/>
              </a:gs>
              <a:gs pos="100000">
                <a:srgbClr val="8C3D91"/>
              </a:gs>
            </a:gsLst>
            <a:lin ang="0" scaled="1"/>
            <a:tileRect/>
          </a:gradFill>
          <a:ln w="9525" cap="flat" cmpd="sng" algn="ctr">
            <a:noFill/>
            <a:prstDash val="solid"/>
            <a:round/>
            <a:headEnd type="none" w="med" len="med"/>
            <a:tailEnd type="none" w="med" len="med"/>
          </a:ln>
          <a:effectLst/>
          <a:scene3d>
            <a:camera prst="orthographicFront"/>
            <a:lightRig rig="sunrise" dir="t"/>
          </a:scene3d>
          <a:sp3d extrusionH="76200" contourW="12700" prstMaterial="dkEdge">
            <a:extrusionClr>
              <a:srgbClr val="002060"/>
            </a:extrusionClr>
            <a:contourClr>
              <a:schemeClr val="bg2"/>
            </a:contourClr>
          </a:sp3d>
        </p:spPr>
        <p:txBody>
          <a:bodyPr/>
          <a:lstStyle/>
          <a:p>
            <a:pPr eaLnBrk="0" hangingPunct="0">
              <a:defRPr/>
            </a:pPr>
            <a:endParaRPr lang="en-US">
              <a:latin typeface="Times New Roman" pitchFamily="18" charset="0"/>
              <a:cs typeface="+mn-cs"/>
            </a:endParaRPr>
          </a:p>
        </p:txBody>
      </p:sp>
    </p:spTree>
    <p:extLst>
      <p:ext uri="{BB962C8B-B14F-4D97-AF65-F5344CB8AC3E}">
        <p14:creationId xmlns:p14="http://schemas.microsoft.com/office/powerpoint/2010/main" val="325391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8"/>
          <p:cNvSpPr>
            <a:spLocks noChangeArrowheads="1"/>
          </p:cNvSpPr>
          <p:nvPr/>
        </p:nvSpPr>
        <p:spPr bwMode="auto">
          <a:xfrm>
            <a:off x="1066800" y="1281113"/>
            <a:ext cx="3733800" cy="461962"/>
          </a:xfrm>
          <a:prstGeom prst="rect">
            <a:avLst/>
          </a:prstGeom>
          <a:noFill/>
          <a:ln w="9525" algn="ctr">
            <a:noFill/>
            <a:miter lim="800000"/>
            <a:headEnd/>
            <a:tailEnd/>
          </a:ln>
        </p:spPr>
        <p:txBody>
          <a:bodyPr anchor="ctr">
            <a:spAutoFit/>
          </a:bodyPr>
          <a:lstStyle/>
          <a:p>
            <a:pPr algn="just" eaLnBrk="0" hangingPunct="0"/>
            <a:r>
              <a:rPr lang="en-US" sz="2400" b="1" smtClean="0">
                <a:solidFill>
                  <a:srgbClr val="003399"/>
                </a:solidFill>
              </a:rPr>
              <a:t>Sites for 2 first NPPs</a:t>
            </a:r>
            <a:endParaRPr lang="en-US" sz="2400" b="1">
              <a:solidFill>
                <a:srgbClr val="003399"/>
              </a:solidFill>
              <a:latin typeface="+mn-lt"/>
              <a:cs typeface="+mn-cs"/>
            </a:endParaRPr>
          </a:p>
        </p:txBody>
      </p:sp>
      <p:sp>
        <p:nvSpPr>
          <p:cNvPr id="21" name="Rectangle 20"/>
          <p:cNvSpPr/>
          <p:nvPr/>
        </p:nvSpPr>
        <p:spPr bwMode="auto">
          <a:xfrm>
            <a:off x="1143000" y="1143000"/>
            <a:ext cx="8001000" cy="76200"/>
          </a:xfrm>
          <a:prstGeom prst="rect">
            <a:avLst/>
          </a:prstGeom>
          <a:gradFill flip="none" rotWithShape="1">
            <a:gsLst>
              <a:gs pos="0">
                <a:srgbClr val="C00000"/>
              </a:gs>
              <a:gs pos="39999">
                <a:srgbClr val="0A128C"/>
              </a:gs>
              <a:gs pos="70000">
                <a:srgbClr val="181CC7"/>
              </a:gs>
              <a:gs pos="88000">
                <a:srgbClr val="7005D4"/>
              </a:gs>
              <a:gs pos="100000">
                <a:srgbClr val="8C3D91"/>
              </a:gs>
            </a:gsLst>
            <a:lin ang="0" scaled="1"/>
            <a:tileRect/>
          </a:gradFill>
          <a:ln w="9525" cap="flat" cmpd="sng" algn="ctr">
            <a:noFill/>
            <a:prstDash val="solid"/>
            <a:round/>
            <a:headEnd type="none" w="med" len="med"/>
            <a:tailEnd type="none" w="med" len="med"/>
          </a:ln>
          <a:effectLst/>
          <a:scene3d>
            <a:camera prst="orthographicFront"/>
            <a:lightRig rig="sunrise" dir="t"/>
          </a:scene3d>
          <a:sp3d extrusionH="76200" contourW="12700" prstMaterial="dkEdge">
            <a:extrusionClr>
              <a:srgbClr val="002060"/>
            </a:extrusionClr>
            <a:contourClr>
              <a:schemeClr val="bg2"/>
            </a:contourClr>
          </a:sp3d>
        </p:spPr>
        <p:txBody>
          <a:bodyPr/>
          <a:lstStyle/>
          <a:p>
            <a:pPr eaLnBrk="0" hangingPunct="0">
              <a:defRPr/>
            </a:pPr>
            <a:endParaRPr lang="en-US">
              <a:latin typeface="Times New Roman" pitchFamily="18" charset="0"/>
              <a:cs typeface="+mn-cs"/>
            </a:endParaRPr>
          </a:p>
        </p:txBody>
      </p:sp>
      <p:sp>
        <p:nvSpPr>
          <p:cNvPr id="22531" name="Text Box 27"/>
          <p:cNvSpPr txBox="1">
            <a:spLocks noChangeArrowheads="1"/>
          </p:cNvSpPr>
          <p:nvPr/>
        </p:nvSpPr>
        <p:spPr bwMode="auto">
          <a:xfrm>
            <a:off x="1066800" y="33338"/>
            <a:ext cx="8077200" cy="1143000"/>
          </a:xfrm>
          <a:prstGeom prst="rect">
            <a:avLst/>
          </a:prstGeom>
          <a:noFill/>
          <a:ln w="9525" algn="ctr">
            <a:noFill/>
            <a:miter lim="800000"/>
            <a:headEnd/>
            <a:tailEnd/>
          </a:ln>
        </p:spPr>
        <p:txBody>
          <a:bodyPr lIns="92075" tIns="46038" rIns="92075" bIns="46038" anchor="ctr"/>
          <a:lstStyle/>
          <a:p>
            <a:pPr eaLnBrk="1" hangingPunct="1">
              <a:defRPr/>
            </a:pPr>
            <a:r>
              <a:rPr lang="en-US" sz="2400" b="1" dirty="0">
                <a:solidFill>
                  <a:srgbClr val="0066CC"/>
                </a:solidFill>
              </a:rPr>
              <a:t>Overview on the Viet Nam </a:t>
            </a:r>
            <a:r>
              <a:rPr lang="en-US" sz="2400" b="1" dirty="0" err="1">
                <a:solidFill>
                  <a:srgbClr val="0066CC"/>
                </a:solidFill>
              </a:rPr>
              <a:t>NPP</a:t>
            </a:r>
            <a:r>
              <a:rPr lang="en-US" sz="2400" b="1" dirty="0">
                <a:solidFill>
                  <a:srgbClr val="0066CC"/>
                </a:solidFill>
              </a:rPr>
              <a:t> project</a:t>
            </a:r>
            <a:endParaRPr lang="en-US" sz="2400" b="1" dirty="0">
              <a:solidFill>
                <a:srgbClr val="0066CC"/>
              </a:solidFill>
            </a:endParaRPr>
          </a:p>
        </p:txBody>
      </p:sp>
      <p:pic>
        <p:nvPicPr>
          <p:cNvPr id="22" name="Picture 21" descr="nha may.bmp"/>
          <p:cNvPicPr>
            <a:picLocks noChangeAspect="1"/>
          </p:cNvPicPr>
          <p:nvPr/>
        </p:nvPicPr>
        <p:blipFill>
          <a:blip r:embed="rId3" cstate="print"/>
          <a:stretch>
            <a:fillRect/>
          </a:stretch>
        </p:blipFill>
        <p:spPr>
          <a:xfrm>
            <a:off x="5257171" y="1887538"/>
            <a:ext cx="3353429" cy="2111250"/>
          </a:xfrm>
          <a:prstGeom prst="rect">
            <a:avLst/>
          </a:prstGeom>
          <a:scene3d>
            <a:camera prst="orthographicFront"/>
            <a:lightRig rig="flood" dir="t"/>
          </a:scene3d>
          <a:sp3d prstMaterial="translucentPowder"/>
        </p:spPr>
      </p:pic>
      <p:grpSp>
        <p:nvGrpSpPr>
          <p:cNvPr id="23" name="Group 5"/>
          <p:cNvGrpSpPr>
            <a:grpSpLocks/>
          </p:cNvGrpSpPr>
          <p:nvPr/>
        </p:nvGrpSpPr>
        <p:grpSpPr bwMode="auto">
          <a:xfrm>
            <a:off x="1508125" y="1798638"/>
            <a:ext cx="3694113" cy="4525962"/>
            <a:chOff x="3433" y="810"/>
            <a:chExt cx="2327" cy="2851"/>
          </a:xfrm>
        </p:grpSpPr>
        <p:pic>
          <p:nvPicPr>
            <p:cNvPr id="24" name="Content Placeholder 6" descr="VN_copy_gif.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433" y="810"/>
              <a:ext cx="1780" cy="28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5" name="Group 16"/>
            <p:cNvGrpSpPr>
              <a:grpSpLocks/>
            </p:cNvGrpSpPr>
            <p:nvPr/>
          </p:nvGrpSpPr>
          <p:grpSpPr bwMode="auto">
            <a:xfrm>
              <a:off x="4873" y="2463"/>
              <a:ext cx="887" cy="555"/>
              <a:chOff x="8380356" y="3910002"/>
              <a:chExt cx="1525644" cy="881059"/>
            </a:xfrm>
          </p:grpSpPr>
          <p:sp>
            <p:nvSpPr>
              <p:cNvPr id="31" name="TextBox 7"/>
              <p:cNvSpPr txBox="1">
                <a:spLocks noChangeArrowheads="1"/>
              </p:cNvSpPr>
              <p:nvPr/>
            </p:nvSpPr>
            <p:spPr bwMode="auto">
              <a:xfrm>
                <a:off x="8808638" y="3910002"/>
                <a:ext cx="1097362" cy="3365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r>
                  <a:rPr lang="en-US" altLang="en-US" sz="1600" b="1">
                    <a:solidFill>
                      <a:srgbClr val="000000"/>
                    </a:solidFill>
                  </a:rPr>
                  <a:t>Vinh Hai</a:t>
                </a:r>
                <a:endParaRPr lang="en-GB" altLang="en-US" sz="1600" b="1">
                  <a:solidFill>
                    <a:srgbClr val="000000"/>
                  </a:solidFill>
                </a:endParaRPr>
              </a:p>
            </p:txBody>
          </p:sp>
          <p:grpSp>
            <p:nvGrpSpPr>
              <p:cNvPr id="32" name="Group 15"/>
              <p:cNvGrpSpPr>
                <a:grpSpLocks/>
              </p:cNvGrpSpPr>
              <p:nvPr/>
            </p:nvGrpSpPr>
            <p:grpSpPr bwMode="auto">
              <a:xfrm>
                <a:off x="8380356" y="4267192"/>
                <a:ext cx="1454205" cy="523869"/>
                <a:chOff x="8380356" y="4267192"/>
                <a:chExt cx="1454205" cy="523869"/>
              </a:xfrm>
            </p:grpSpPr>
            <p:cxnSp>
              <p:nvCxnSpPr>
                <p:cNvPr id="33" name="Straight Arrow Connector 22"/>
                <p:cNvCxnSpPr>
                  <a:cxnSpLocks noChangeShapeType="1"/>
                </p:cNvCxnSpPr>
                <p:nvPr/>
              </p:nvCxnSpPr>
              <p:spPr bwMode="auto">
                <a:xfrm rot="5400000">
                  <a:off x="8665733" y="4255286"/>
                  <a:ext cx="285752" cy="309565"/>
                </a:xfrm>
                <a:prstGeom prst="straightConnector1">
                  <a:avLst/>
                </a:prstGeom>
                <a:noFill/>
                <a:ln w="10000">
                  <a:solidFill>
                    <a:srgbClr val="F0A22E"/>
                  </a:solidFill>
                  <a:round/>
                  <a:headEnd/>
                  <a:tailEnd type="arrow" w="med" len="med"/>
                </a:ln>
                <a:extLst>
                  <a:ext uri="{909E8E84-426E-40dd-AFC4-6F175D3DCCD1}">
                    <a14:hiddenFill xmlns:a14="http://schemas.microsoft.com/office/drawing/2010/main" xmlns="">
                      <a:noFill/>
                    </a14:hiddenFill>
                  </a:ext>
                </a:extLst>
              </p:spPr>
            </p:cxnSp>
            <p:sp>
              <p:nvSpPr>
                <p:cNvPr id="34" name="Oval 22"/>
                <p:cNvSpPr>
                  <a:spLocks noChangeArrowheads="1"/>
                </p:cNvSpPr>
                <p:nvPr/>
              </p:nvSpPr>
              <p:spPr bwMode="auto">
                <a:xfrm>
                  <a:off x="8380356" y="4638662"/>
                  <a:ext cx="165120" cy="152399"/>
                </a:xfrm>
                <a:prstGeom prst="ellipse">
                  <a:avLst/>
                </a:prstGeom>
                <a:solidFill>
                  <a:srgbClr val="F0A22E"/>
                </a:solidFill>
                <a:ln w="25400">
                  <a:solidFill>
                    <a:srgbClr val="B0761F"/>
                  </a:solidFill>
                  <a:round/>
                  <a:headEnd/>
                  <a:tailEnd/>
                </a:ln>
              </p:spPr>
              <p:txBody>
                <a:bodyPr anchor="ct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endParaRPr lang="en-GB" altLang="en-US" sz="1800">
                    <a:solidFill>
                      <a:srgbClr val="FFFFFF"/>
                    </a:solidFill>
                  </a:endParaRPr>
                </a:p>
              </p:txBody>
            </p:sp>
            <p:cxnSp>
              <p:nvCxnSpPr>
                <p:cNvPr id="35" name="Straight Connector 26"/>
                <p:cNvCxnSpPr>
                  <a:cxnSpLocks noChangeShapeType="1"/>
                </p:cNvCxnSpPr>
                <p:nvPr/>
              </p:nvCxnSpPr>
              <p:spPr bwMode="auto">
                <a:xfrm>
                  <a:off x="8963391" y="4267192"/>
                  <a:ext cx="871170" cy="19064"/>
                </a:xfrm>
                <a:prstGeom prst="line">
                  <a:avLst/>
                </a:prstGeom>
                <a:noFill/>
                <a:ln w="10000">
                  <a:solidFill>
                    <a:srgbClr val="F0A22E"/>
                  </a:solidFill>
                  <a:round/>
                  <a:headEnd/>
                  <a:tailEnd/>
                </a:ln>
                <a:extLst>
                  <a:ext uri="{909E8E84-426E-40dd-AFC4-6F175D3DCCD1}">
                    <a14:hiddenFill xmlns:a14="http://schemas.microsoft.com/office/drawing/2010/main" xmlns="">
                      <a:noFill/>
                    </a14:hiddenFill>
                  </a:ext>
                </a:extLst>
              </p:spPr>
            </p:cxnSp>
          </p:grpSp>
        </p:grpSp>
        <p:grpSp>
          <p:nvGrpSpPr>
            <p:cNvPr id="26" name="Group 20"/>
            <p:cNvGrpSpPr>
              <a:grpSpLocks/>
            </p:cNvGrpSpPr>
            <p:nvPr/>
          </p:nvGrpSpPr>
          <p:grpSpPr bwMode="auto">
            <a:xfrm>
              <a:off x="4825" y="3018"/>
              <a:ext cx="935" cy="403"/>
              <a:chOff x="8297806" y="4791060"/>
              <a:chExt cx="1608194" cy="639792"/>
            </a:xfrm>
          </p:grpSpPr>
          <p:sp>
            <p:nvSpPr>
              <p:cNvPr id="27" name="TextBox 13"/>
              <p:cNvSpPr txBox="1">
                <a:spLocks noChangeArrowheads="1"/>
              </p:cNvSpPr>
              <p:nvPr/>
            </p:nvSpPr>
            <p:spPr bwMode="auto">
              <a:xfrm>
                <a:off x="8406166" y="5072060"/>
                <a:ext cx="1499834" cy="3365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r>
                  <a:rPr lang="en-US" altLang="en-US" sz="1600" b="1">
                    <a:solidFill>
                      <a:srgbClr val="000000"/>
                    </a:solidFill>
                  </a:rPr>
                  <a:t>Phuoc Dinh</a:t>
                </a:r>
                <a:endParaRPr lang="en-GB" altLang="en-US" sz="1600" b="1">
                  <a:solidFill>
                    <a:srgbClr val="000000"/>
                  </a:solidFill>
                </a:endParaRPr>
              </a:p>
            </p:txBody>
          </p:sp>
          <p:sp>
            <p:nvSpPr>
              <p:cNvPr id="28" name="Oval 15"/>
              <p:cNvSpPr>
                <a:spLocks noChangeArrowheads="1"/>
              </p:cNvSpPr>
              <p:nvPr/>
            </p:nvSpPr>
            <p:spPr bwMode="auto">
              <a:xfrm>
                <a:off x="8297806" y="4791060"/>
                <a:ext cx="165119" cy="152407"/>
              </a:xfrm>
              <a:prstGeom prst="ellipse">
                <a:avLst/>
              </a:prstGeom>
              <a:solidFill>
                <a:srgbClr val="F0A22E"/>
              </a:solidFill>
              <a:ln w="25400">
                <a:solidFill>
                  <a:srgbClr val="B0761F"/>
                </a:solidFill>
                <a:round/>
                <a:headEnd/>
                <a:tailEnd/>
              </a:ln>
            </p:spPr>
            <p:txBody>
              <a:bodyPr anchor="ct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endParaRPr lang="en-GB" altLang="en-US" sz="1800">
                  <a:solidFill>
                    <a:srgbClr val="FFFFFF"/>
                  </a:solidFill>
                </a:endParaRPr>
              </a:p>
            </p:txBody>
          </p:sp>
          <p:cxnSp>
            <p:nvCxnSpPr>
              <p:cNvPr id="29" name="Straight Arrow Connector 23"/>
              <p:cNvCxnSpPr>
                <a:cxnSpLocks noChangeShapeType="1"/>
              </p:cNvCxnSpPr>
              <p:nvPr/>
            </p:nvCxnSpPr>
            <p:spPr bwMode="auto">
              <a:xfrm rot="5400000" flipH="1" flipV="1">
                <a:off x="8142273" y="5149885"/>
                <a:ext cx="447692" cy="111067"/>
              </a:xfrm>
              <a:prstGeom prst="straightConnector1">
                <a:avLst/>
              </a:prstGeom>
              <a:noFill/>
              <a:ln w="10000">
                <a:solidFill>
                  <a:srgbClr val="F0A22E"/>
                </a:solidFill>
                <a:round/>
                <a:headEnd/>
                <a:tailEnd type="arrow" w="med" len="med"/>
              </a:ln>
              <a:extLst>
                <a:ext uri="{909E8E84-426E-40dd-AFC4-6F175D3DCCD1}">
                  <a14:hiddenFill xmlns:a14="http://schemas.microsoft.com/office/drawing/2010/main" xmlns="">
                    <a:noFill/>
                  </a14:hiddenFill>
                </a:ext>
              </a:extLst>
            </p:spPr>
          </p:cxnSp>
          <p:cxnSp>
            <p:nvCxnSpPr>
              <p:cNvPr id="30" name="Straight Connector 27"/>
              <p:cNvCxnSpPr>
                <a:cxnSpLocks noChangeShapeType="1"/>
              </p:cNvCxnSpPr>
              <p:nvPr/>
            </p:nvCxnSpPr>
            <p:spPr bwMode="auto">
              <a:xfrm>
                <a:off x="8310586" y="5429264"/>
                <a:ext cx="1595413" cy="1588"/>
              </a:xfrm>
              <a:prstGeom prst="line">
                <a:avLst/>
              </a:prstGeom>
              <a:noFill/>
              <a:ln w="10000">
                <a:solidFill>
                  <a:srgbClr val="F0A22E"/>
                </a:solidFill>
                <a:round/>
                <a:headEnd/>
                <a:tailEnd/>
              </a:ln>
              <a:extLst>
                <a:ext uri="{909E8E84-426E-40dd-AFC4-6F175D3DCCD1}">
                  <a14:hiddenFill xmlns:a14="http://schemas.microsoft.com/office/drawing/2010/main" xmlns="">
                    <a:noFill/>
                  </a14:hiddenFill>
                </a:ext>
              </a:extLst>
            </p:spPr>
          </p:cxnSp>
        </p:grpSp>
      </p:grpSp>
      <p:sp>
        <p:nvSpPr>
          <p:cNvPr id="36" name="Rectangle 18"/>
          <p:cNvSpPr>
            <a:spLocks noChangeArrowheads="1"/>
          </p:cNvSpPr>
          <p:nvPr/>
        </p:nvSpPr>
        <p:spPr bwMode="auto">
          <a:xfrm>
            <a:off x="5241925" y="4191000"/>
            <a:ext cx="3352800" cy="987425"/>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endParaRPr lang="en-US" altLang="en-US" sz="1500"/>
          </a:p>
          <a:p>
            <a:pPr>
              <a:spcBef>
                <a:spcPct val="0"/>
              </a:spcBef>
              <a:buClrTx/>
              <a:buFontTx/>
              <a:buNone/>
            </a:pPr>
            <a:r>
              <a:rPr lang="en-US" altLang="en-US" sz="1500" b="1" u="sng"/>
              <a:t>Ninh Thuan 2 NPP:</a:t>
            </a:r>
          </a:p>
          <a:p>
            <a:pPr>
              <a:spcBef>
                <a:spcPct val="0"/>
              </a:spcBef>
              <a:buClrTx/>
              <a:buFontTx/>
              <a:buNone/>
            </a:pPr>
            <a:r>
              <a:rPr lang="en-US" altLang="en-US" sz="1500"/>
              <a:t>Capacity: 2 x 1000 MW</a:t>
            </a:r>
          </a:p>
          <a:p>
            <a:pPr>
              <a:spcBef>
                <a:spcPct val="0"/>
              </a:spcBef>
              <a:buClrTx/>
              <a:buFontTx/>
              <a:buNone/>
            </a:pPr>
            <a:r>
              <a:rPr lang="en-US" altLang="en-US" sz="1500"/>
              <a:t>Counterpart: Japan</a:t>
            </a:r>
          </a:p>
          <a:p>
            <a:pPr>
              <a:spcBef>
                <a:spcPct val="0"/>
              </a:spcBef>
              <a:buClrTx/>
              <a:buFontTx/>
              <a:buNone/>
            </a:pPr>
            <a:r>
              <a:rPr lang="en-US" altLang="en-US" sz="1500"/>
              <a:t>Technology: AP1000 or ATMEA1</a:t>
            </a:r>
          </a:p>
          <a:p>
            <a:pPr>
              <a:spcBef>
                <a:spcPct val="0"/>
              </a:spcBef>
              <a:buClrTx/>
              <a:buFontTx/>
              <a:buNone/>
            </a:pPr>
            <a:endParaRPr lang="en-US" altLang="en-US" sz="1500"/>
          </a:p>
        </p:txBody>
      </p:sp>
      <p:sp>
        <p:nvSpPr>
          <p:cNvPr id="37" name="Rectangle 19"/>
          <p:cNvSpPr>
            <a:spLocks noChangeArrowheads="1"/>
          </p:cNvSpPr>
          <p:nvPr/>
        </p:nvSpPr>
        <p:spPr bwMode="auto">
          <a:xfrm>
            <a:off x="5241925" y="5486400"/>
            <a:ext cx="3352800" cy="954088"/>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r>
              <a:rPr lang="en-US" altLang="en-US" sz="1500" b="1" u="sng"/>
              <a:t>Ninh Thuan 1 NPP:</a:t>
            </a:r>
          </a:p>
          <a:p>
            <a:pPr>
              <a:spcBef>
                <a:spcPct val="0"/>
              </a:spcBef>
              <a:buClrTx/>
              <a:buFontTx/>
              <a:buNone/>
            </a:pPr>
            <a:r>
              <a:rPr lang="en-US" altLang="en-US" sz="1500"/>
              <a:t>Capacity: 2 x 1200 MW</a:t>
            </a:r>
          </a:p>
          <a:p>
            <a:pPr>
              <a:spcBef>
                <a:spcPct val="0"/>
              </a:spcBef>
              <a:buClrTx/>
              <a:buFontTx/>
              <a:buNone/>
            </a:pPr>
            <a:r>
              <a:rPr lang="en-US" altLang="en-US" sz="1500"/>
              <a:t>Counterpart: ROSATOM (Russia)</a:t>
            </a:r>
          </a:p>
          <a:p>
            <a:pPr>
              <a:spcBef>
                <a:spcPct val="0"/>
              </a:spcBef>
              <a:buClrTx/>
              <a:buFontTx/>
              <a:buNone/>
            </a:pPr>
            <a:r>
              <a:rPr lang="en-US" altLang="en-US" sz="1500"/>
              <a:t>Technology: VVER (AES2006 – V491)</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247130" y="1340304"/>
          <a:ext cx="8729306" cy="49291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219" name="TextBox 12"/>
          <p:cNvSpPr txBox="1">
            <a:spLocks noChangeArrowheads="1"/>
          </p:cNvSpPr>
          <p:nvPr/>
        </p:nvSpPr>
        <p:spPr bwMode="auto">
          <a:xfrm>
            <a:off x="1676400" y="4117975"/>
            <a:ext cx="704850"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6493" tIns="43247" rIns="86493" bIns="43247">
            <a:spAutoFit/>
          </a:bodyP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r>
              <a:rPr lang="en-US" altLang="en-US" sz="1400" b="1">
                <a:solidFill>
                  <a:srgbClr val="FF3300"/>
                </a:solidFill>
              </a:rPr>
              <a:t>2010</a:t>
            </a:r>
          </a:p>
        </p:txBody>
      </p:sp>
      <p:sp>
        <p:nvSpPr>
          <p:cNvPr id="9220" name="TextBox 13"/>
          <p:cNvSpPr txBox="1">
            <a:spLocks noChangeArrowheads="1"/>
          </p:cNvSpPr>
          <p:nvPr/>
        </p:nvSpPr>
        <p:spPr bwMode="auto">
          <a:xfrm>
            <a:off x="773113" y="4851400"/>
            <a:ext cx="704850"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6493" tIns="43247" rIns="86493" bIns="43247">
            <a:spAutoFit/>
          </a:bodyP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r>
              <a:rPr lang="en-US" altLang="en-US" sz="1400" b="1">
                <a:solidFill>
                  <a:srgbClr val="FF3300"/>
                </a:solidFill>
              </a:rPr>
              <a:t>2009</a:t>
            </a:r>
          </a:p>
        </p:txBody>
      </p:sp>
      <p:sp>
        <p:nvSpPr>
          <p:cNvPr id="9221" name="TextBox 14"/>
          <p:cNvSpPr txBox="1">
            <a:spLocks noChangeArrowheads="1"/>
          </p:cNvSpPr>
          <p:nvPr/>
        </p:nvSpPr>
        <p:spPr bwMode="auto">
          <a:xfrm>
            <a:off x="4572000" y="2590800"/>
            <a:ext cx="7064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6493" tIns="43247" rIns="86493" bIns="43247">
            <a:spAutoFit/>
          </a:bodyP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r>
              <a:rPr lang="en-US" altLang="en-US" sz="1400" b="1">
                <a:solidFill>
                  <a:srgbClr val="FF3300"/>
                </a:solidFill>
              </a:rPr>
              <a:t>2012</a:t>
            </a:r>
          </a:p>
        </p:txBody>
      </p:sp>
      <p:sp>
        <p:nvSpPr>
          <p:cNvPr id="9222" name="TextBox 15"/>
          <p:cNvSpPr txBox="1">
            <a:spLocks noChangeArrowheads="1"/>
          </p:cNvSpPr>
          <p:nvPr/>
        </p:nvSpPr>
        <p:spPr bwMode="auto">
          <a:xfrm>
            <a:off x="6400800" y="2133600"/>
            <a:ext cx="704850" cy="303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6493" tIns="43247" rIns="86493" bIns="43247">
            <a:spAutoFit/>
          </a:bodyP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r>
              <a:rPr lang="en-US" altLang="en-US" sz="1400" b="1">
                <a:solidFill>
                  <a:srgbClr val="FF3300"/>
                </a:solidFill>
              </a:rPr>
              <a:t>2013</a:t>
            </a:r>
          </a:p>
        </p:txBody>
      </p:sp>
      <p:pic>
        <p:nvPicPr>
          <p:cNvPr id="7" name="Picture 6" descr="photo(1).JPG"/>
          <p:cNvPicPr>
            <a:picLocks noChangeAspect="1"/>
          </p:cNvPicPr>
          <p:nvPr/>
        </p:nvPicPr>
        <p:blipFill>
          <a:blip r:embed="rId8"/>
          <a:srcRect/>
          <a:stretch>
            <a:fillRect/>
          </a:stretch>
        </p:blipFill>
        <p:spPr bwMode="auto">
          <a:xfrm>
            <a:off x="2133600" y="4572000"/>
            <a:ext cx="1441450" cy="1065213"/>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7" descr="5-Ky HD NT1.jpg"/>
          <p:cNvPicPr>
            <a:picLocks noChangeAspect="1"/>
          </p:cNvPicPr>
          <p:nvPr/>
        </p:nvPicPr>
        <p:blipFill>
          <a:blip r:embed="rId9"/>
          <a:srcRect/>
          <a:stretch>
            <a:fillRect/>
          </a:stretch>
        </p:blipFill>
        <p:spPr bwMode="auto">
          <a:xfrm>
            <a:off x="2438400" y="2435225"/>
            <a:ext cx="1465263" cy="993775"/>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225" name="TextBox 14"/>
          <p:cNvSpPr txBox="1">
            <a:spLocks noChangeArrowheads="1"/>
          </p:cNvSpPr>
          <p:nvPr/>
        </p:nvSpPr>
        <p:spPr bwMode="auto">
          <a:xfrm>
            <a:off x="2743200" y="3429000"/>
            <a:ext cx="7064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6493" tIns="43247" rIns="86493" bIns="43247">
            <a:spAutoFit/>
          </a:bodyP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r>
              <a:rPr lang="en-US" altLang="en-US" sz="1400" b="1">
                <a:solidFill>
                  <a:srgbClr val="FF3300"/>
                </a:solidFill>
              </a:rPr>
              <a:t>2011</a:t>
            </a:r>
          </a:p>
        </p:txBody>
      </p:sp>
      <p:sp>
        <p:nvSpPr>
          <p:cNvPr id="9226" name="TextBox 15"/>
          <p:cNvSpPr txBox="1">
            <a:spLocks noChangeArrowheads="1"/>
          </p:cNvSpPr>
          <p:nvPr/>
        </p:nvSpPr>
        <p:spPr bwMode="auto">
          <a:xfrm>
            <a:off x="4114800" y="1219200"/>
            <a:ext cx="2171700" cy="1570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r>
              <a:rPr lang="en-US" altLang="en-US" sz="1200" b="1">
                <a:solidFill>
                  <a:srgbClr val="FF0000"/>
                </a:solidFill>
                <a:latin typeface="Arial Narrow" panose="020B0606020202030204" pitchFamily="34" charset="0"/>
                <a:cs typeface="Times New Roman" panose="02020603050405020304" pitchFamily="18" charset="0"/>
              </a:rPr>
              <a:t>November, 2012</a:t>
            </a:r>
          </a:p>
          <a:p>
            <a:pPr>
              <a:spcBef>
                <a:spcPct val="0"/>
              </a:spcBef>
              <a:buClrTx/>
              <a:buFontTx/>
              <a:buNone/>
            </a:pPr>
            <a:r>
              <a:rPr lang="en-US" altLang="en-US" sz="1200" b="1">
                <a:latin typeface="Arial Narrow" panose="020B0606020202030204" pitchFamily="34" charset="0"/>
                <a:cs typeface="Times New Roman" panose="02020603050405020304" pitchFamily="18" charset="0"/>
              </a:rPr>
              <a:t>The Consultant submitted the Investigation Intermediate Report  of phase 1.</a:t>
            </a:r>
          </a:p>
          <a:p>
            <a:pPr>
              <a:spcBef>
                <a:spcPct val="0"/>
              </a:spcBef>
              <a:buClrTx/>
              <a:buFontTx/>
              <a:buNone/>
            </a:pPr>
            <a:r>
              <a:rPr lang="en-US" altLang="en-US" sz="1200" b="1">
                <a:latin typeface="Arial Narrow" panose="020B0606020202030204" pitchFamily="34" charset="0"/>
                <a:cs typeface="Times New Roman" panose="02020603050405020304" pitchFamily="18" charset="0"/>
              </a:rPr>
              <a:t>Continuing to acquire, analyze and process the geological and environmental data  </a:t>
            </a:r>
          </a:p>
          <a:p>
            <a:pPr>
              <a:spcBef>
                <a:spcPct val="0"/>
              </a:spcBef>
              <a:buClrTx/>
              <a:buFontTx/>
              <a:buNone/>
            </a:pPr>
            <a:endParaRPr lang="en-US" altLang="en-US" sz="1200" b="1">
              <a:latin typeface="Arial Narrow" panose="020B0606020202030204" pitchFamily="34" charset="0"/>
              <a:cs typeface="Times New Roman" panose="02020603050405020304" pitchFamily="18" charset="0"/>
            </a:endParaRPr>
          </a:p>
        </p:txBody>
      </p:sp>
      <p:pic>
        <p:nvPicPr>
          <p:cNvPr id="11" name="Picture 18" descr="7- Khoan khao sat tren bien DA NMDHN NT1.JPG"/>
          <p:cNvPicPr>
            <a:picLocks noChangeAspect="1"/>
          </p:cNvPicPr>
          <p:nvPr/>
        </p:nvPicPr>
        <p:blipFill>
          <a:blip r:embed="rId10"/>
          <a:srcRect/>
          <a:stretch>
            <a:fillRect/>
          </a:stretch>
        </p:blipFill>
        <p:spPr bwMode="auto">
          <a:xfrm>
            <a:off x="5334000" y="3048000"/>
            <a:ext cx="1358900" cy="1019175"/>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Content Placeholder 2"/>
          <p:cNvSpPr txBox="1">
            <a:spLocks/>
          </p:cNvSpPr>
          <p:nvPr/>
        </p:nvSpPr>
        <p:spPr>
          <a:xfrm>
            <a:off x="1008063" y="1204913"/>
            <a:ext cx="2992437" cy="166687"/>
          </a:xfrm>
          <a:prstGeom prst="rect">
            <a:avLst/>
          </a:prstGeom>
        </p:spPr>
        <p:txBody>
          <a:bodyPr/>
          <a:lstStyle/>
          <a:p>
            <a:pPr marL="455613" indent="-455613">
              <a:spcAft>
                <a:spcPts val="563"/>
              </a:spcAft>
              <a:buClr>
                <a:schemeClr val="folHlink"/>
              </a:buClr>
              <a:defRPr/>
            </a:pPr>
            <a:r>
              <a:rPr lang="en-US" sz="2400" b="1" dirty="0">
                <a:solidFill>
                  <a:srgbClr val="003399"/>
                </a:solidFill>
                <a:latin typeface="Arial" charset="0"/>
                <a:ea typeface="+mn-ea"/>
                <a:cs typeface="Arial" charset="0"/>
              </a:rPr>
              <a:t>Ninh </a:t>
            </a:r>
            <a:r>
              <a:rPr lang="en-US" sz="2400" b="1" dirty="0" err="1">
                <a:solidFill>
                  <a:srgbClr val="003399"/>
                </a:solidFill>
                <a:latin typeface="Arial" charset="0"/>
                <a:ea typeface="+mn-ea"/>
                <a:cs typeface="Arial" charset="0"/>
              </a:rPr>
              <a:t>Thuan</a:t>
            </a:r>
            <a:r>
              <a:rPr lang="en-US" sz="2400" b="1" dirty="0">
                <a:solidFill>
                  <a:srgbClr val="003399"/>
                </a:solidFill>
                <a:latin typeface="Arial" charset="0"/>
                <a:ea typeface="+mn-ea"/>
                <a:cs typeface="Arial" charset="0"/>
              </a:rPr>
              <a:t> 1 </a:t>
            </a:r>
            <a:r>
              <a:rPr lang="en-US" sz="2400" b="1" dirty="0" err="1">
                <a:solidFill>
                  <a:srgbClr val="003399"/>
                </a:solidFill>
                <a:latin typeface="Arial" charset="0"/>
                <a:ea typeface="+mn-ea"/>
                <a:cs typeface="Arial" charset="0"/>
              </a:rPr>
              <a:t>NPP</a:t>
            </a:r>
            <a:r>
              <a:rPr lang="en-US" sz="2400" b="1" dirty="0">
                <a:solidFill>
                  <a:srgbClr val="003399"/>
                </a:solidFill>
                <a:latin typeface="Arial" charset="0"/>
                <a:ea typeface="+mn-ea"/>
                <a:cs typeface="Arial" charset="0"/>
              </a:rPr>
              <a:t> </a:t>
            </a:r>
          </a:p>
        </p:txBody>
      </p:sp>
      <p:sp>
        <p:nvSpPr>
          <p:cNvPr id="9229" name="Slide Number Placeholder 1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fld id="{DBB17F4E-FB33-4DE9-A3DB-C83CAAB6D151}" type="slidenum">
              <a:rPr lang="en-US" altLang="en-US" sz="1400" smtClean="0">
                <a:solidFill>
                  <a:schemeClr val="tx2"/>
                </a:solidFill>
              </a:rPr>
              <a:pPr>
                <a:spcBef>
                  <a:spcPct val="0"/>
                </a:spcBef>
                <a:buClrTx/>
                <a:buFontTx/>
                <a:buNone/>
              </a:pPr>
              <a:t>5</a:t>
            </a:fld>
            <a:endParaRPr lang="en-US" altLang="en-US" sz="1400" smtClean="0">
              <a:solidFill>
                <a:schemeClr val="tx2"/>
              </a:solidFill>
            </a:endParaRPr>
          </a:p>
        </p:txBody>
      </p:sp>
      <p:sp>
        <p:nvSpPr>
          <p:cNvPr id="18" name="Rectangle 17"/>
          <p:cNvSpPr/>
          <p:nvPr/>
        </p:nvSpPr>
        <p:spPr bwMode="auto">
          <a:xfrm>
            <a:off x="1143000" y="1143000"/>
            <a:ext cx="8001000" cy="76200"/>
          </a:xfrm>
          <a:prstGeom prst="rect">
            <a:avLst/>
          </a:prstGeom>
          <a:gradFill flip="none" rotWithShape="1">
            <a:gsLst>
              <a:gs pos="0">
                <a:srgbClr val="C00000"/>
              </a:gs>
              <a:gs pos="39999">
                <a:srgbClr val="0A128C"/>
              </a:gs>
              <a:gs pos="70000">
                <a:srgbClr val="181CC7"/>
              </a:gs>
              <a:gs pos="88000">
                <a:srgbClr val="7005D4"/>
              </a:gs>
              <a:gs pos="100000">
                <a:srgbClr val="8C3D91"/>
              </a:gs>
            </a:gsLst>
            <a:lin ang="0" scaled="1"/>
            <a:tileRect/>
          </a:gradFill>
          <a:ln w="9525" cap="flat" cmpd="sng" algn="ctr">
            <a:noFill/>
            <a:prstDash val="solid"/>
            <a:round/>
            <a:headEnd type="none" w="med" len="med"/>
            <a:tailEnd type="none" w="med" len="med"/>
          </a:ln>
          <a:effectLst/>
          <a:scene3d>
            <a:camera prst="orthographicFront"/>
            <a:lightRig rig="sunrise" dir="t"/>
          </a:scene3d>
          <a:sp3d extrusionH="76200" contourW="12700" prstMaterial="dkEdge">
            <a:extrusionClr>
              <a:srgbClr val="002060"/>
            </a:extrusionClr>
            <a:contourClr>
              <a:schemeClr val="bg2"/>
            </a:contourClr>
          </a:sp3d>
        </p:spPr>
        <p:txBody>
          <a:bodyPr/>
          <a:lstStyle/>
          <a:p>
            <a:pPr>
              <a:defRPr/>
            </a:pPr>
            <a:endParaRPr lang="en-US">
              <a:latin typeface="Times New Roman" pitchFamily="18" charset="0"/>
              <a:ea typeface="+mn-ea"/>
            </a:endParaRPr>
          </a:p>
        </p:txBody>
      </p:sp>
      <p:sp>
        <p:nvSpPr>
          <p:cNvPr id="19" name="Oval 18"/>
          <p:cNvSpPr>
            <a:spLocks noChangeArrowheads="1"/>
          </p:cNvSpPr>
          <p:nvPr/>
        </p:nvSpPr>
        <p:spPr bwMode="auto">
          <a:xfrm>
            <a:off x="7924800" y="2133600"/>
            <a:ext cx="762000" cy="685800"/>
          </a:xfrm>
          <a:prstGeom prst="ellipse">
            <a:avLst/>
          </a:prstGeom>
          <a:blipFill dpi="0" rotWithShape="0">
            <a:blip r:embed="rId11"/>
            <a:srcRect/>
            <a:stretch>
              <a:fillRect/>
            </a:stretch>
          </a:blipFill>
          <a:ln>
            <a:noFill/>
          </a:ln>
          <a:effectLst>
            <a:outerShdw blurRad="40000" dist="23000" dir="5400000" rotWithShape="0">
              <a:srgbClr val="808080">
                <a:alpha val="34998"/>
              </a:srgbClr>
            </a:outerShdw>
          </a:effectLst>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en-US">
              <a:latin typeface="Arial" charset="0"/>
              <a:ea typeface="MS PGothic" charset="0"/>
              <a:cs typeface="MS PGothic" charset="0"/>
            </a:endParaRPr>
          </a:p>
        </p:txBody>
      </p:sp>
      <p:sp>
        <p:nvSpPr>
          <p:cNvPr id="9232" name="TextBox 15"/>
          <p:cNvSpPr txBox="1">
            <a:spLocks noChangeArrowheads="1"/>
          </p:cNvSpPr>
          <p:nvPr/>
        </p:nvSpPr>
        <p:spPr bwMode="auto">
          <a:xfrm>
            <a:off x="8001000" y="1897063"/>
            <a:ext cx="704850" cy="303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6493" tIns="43247" rIns="86493" bIns="43247">
            <a:spAutoFit/>
          </a:bodyP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r>
              <a:rPr lang="en-US" altLang="en-US" sz="1400" b="1">
                <a:solidFill>
                  <a:srgbClr val="FF3300"/>
                </a:solidFill>
              </a:rPr>
              <a:t>2015</a:t>
            </a:r>
          </a:p>
        </p:txBody>
      </p:sp>
      <p:sp>
        <p:nvSpPr>
          <p:cNvPr id="9233" name="TextBox 20"/>
          <p:cNvSpPr txBox="1">
            <a:spLocks noChangeArrowheads="1"/>
          </p:cNvSpPr>
          <p:nvPr/>
        </p:nvSpPr>
        <p:spPr bwMode="auto">
          <a:xfrm>
            <a:off x="7772400" y="2971800"/>
            <a:ext cx="1066800" cy="1384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r>
              <a:rPr lang="en-US" altLang="en-US" sz="1200" b="1">
                <a:solidFill>
                  <a:srgbClr val="0000FF"/>
                </a:solidFill>
                <a:latin typeface="Arial Narrow" panose="020B0606020202030204" pitchFamily="34" charset="0"/>
              </a:rPr>
              <a:t>Submit Site and FS Approval Dossier for Ninh Thuan 1 NPP project </a:t>
            </a:r>
          </a:p>
          <a:p>
            <a:pPr>
              <a:spcBef>
                <a:spcPct val="0"/>
              </a:spcBef>
              <a:buClrTx/>
              <a:buFontTx/>
              <a:buNone/>
            </a:pPr>
            <a:endParaRPr lang="en-US" altLang="en-US" sz="1200" b="1">
              <a:solidFill>
                <a:srgbClr val="0000FF"/>
              </a:solidFill>
              <a:latin typeface="Arial Narrow" panose="020B0606020202030204" pitchFamily="34" charset="0"/>
            </a:endParaRPr>
          </a:p>
        </p:txBody>
      </p:sp>
      <p:sp>
        <p:nvSpPr>
          <p:cNvPr id="9234" name="TextBox 21"/>
          <p:cNvSpPr txBox="1">
            <a:spLocks noChangeArrowheads="1"/>
          </p:cNvSpPr>
          <p:nvPr/>
        </p:nvSpPr>
        <p:spPr bwMode="auto">
          <a:xfrm>
            <a:off x="8077200" y="1371600"/>
            <a:ext cx="10668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r>
              <a:rPr lang="en-US" altLang="en-US" sz="1200" b="1">
                <a:solidFill>
                  <a:srgbClr val="0000FF"/>
                </a:solidFill>
                <a:latin typeface="Arial Narrow" panose="020B0606020202030204" pitchFamily="34" charset="0"/>
              </a:rPr>
              <a:t>Technology Selection</a:t>
            </a:r>
          </a:p>
        </p:txBody>
      </p:sp>
      <p:sp>
        <p:nvSpPr>
          <p:cNvPr id="21" name="Text Box 27"/>
          <p:cNvSpPr txBox="1">
            <a:spLocks noChangeArrowheads="1"/>
          </p:cNvSpPr>
          <p:nvPr/>
        </p:nvSpPr>
        <p:spPr bwMode="auto">
          <a:xfrm>
            <a:off x="1066800" y="33338"/>
            <a:ext cx="7786688" cy="1143000"/>
          </a:xfrm>
          <a:prstGeom prst="rect">
            <a:avLst/>
          </a:prstGeom>
          <a:noFill/>
          <a:ln w="9525" algn="ctr">
            <a:noFill/>
            <a:miter lim="800000"/>
            <a:headEnd/>
            <a:tailEnd/>
          </a:ln>
        </p:spPr>
        <p:txBody>
          <a:bodyPr lIns="92075" tIns="46038" rIns="92075" bIns="46038" anchor="ctr"/>
          <a:lstStyle/>
          <a:p>
            <a:pPr eaLnBrk="1" hangingPunct="1">
              <a:defRPr/>
            </a:pPr>
            <a:r>
              <a:rPr lang="en-US" sz="2800" b="1" dirty="0">
                <a:solidFill>
                  <a:srgbClr val="0066CC"/>
                </a:solidFill>
                <a:latin typeface="Arial" charset="0"/>
                <a:ea typeface="+mn-ea"/>
                <a:cs typeface="Arial" charset="0"/>
              </a:rPr>
              <a:t>Overview on the Viet Nam </a:t>
            </a:r>
            <a:r>
              <a:rPr lang="en-US" sz="2800" b="1" dirty="0" err="1" smtClean="0">
                <a:solidFill>
                  <a:srgbClr val="0066CC"/>
                </a:solidFill>
                <a:latin typeface="Arial" charset="0"/>
                <a:ea typeface="+mn-ea"/>
                <a:cs typeface="Arial" charset="0"/>
              </a:rPr>
              <a:t>NPP</a:t>
            </a:r>
            <a:r>
              <a:rPr lang="en-US" sz="2800" b="1" dirty="0" smtClean="0">
                <a:solidFill>
                  <a:srgbClr val="0066CC"/>
                </a:solidFill>
                <a:latin typeface="Arial" charset="0"/>
                <a:ea typeface="+mn-ea"/>
                <a:cs typeface="Arial" charset="0"/>
              </a:rPr>
              <a:t> </a:t>
            </a:r>
            <a:r>
              <a:rPr lang="en-US" sz="2800" b="1" dirty="0">
                <a:solidFill>
                  <a:srgbClr val="0066CC"/>
                </a:solidFill>
                <a:latin typeface="Arial" charset="0"/>
                <a:ea typeface="+mn-ea"/>
                <a:cs typeface="Arial" charset="0"/>
              </a:rPr>
              <a:t>project</a:t>
            </a:r>
            <a:endParaRPr lang="en-US" sz="2800" b="1" dirty="0">
              <a:solidFill>
                <a:srgbClr val="0066CC"/>
              </a:solidFill>
              <a:latin typeface="+mn-lt"/>
              <a:ea typeface="+mn-ea"/>
              <a:cs typeface="Arial" charset="0"/>
            </a:endParaRPr>
          </a:p>
        </p:txBody>
      </p:sp>
    </p:spTree>
    <p:extLst>
      <p:ext uri="{BB962C8B-B14F-4D97-AF65-F5344CB8AC3E}">
        <p14:creationId xmlns:p14="http://schemas.microsoft.com/office/powerpoint/2010/main" val="19688082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238448" y="1336898"/>
          <a:ext cx="8905552" cy="49291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267" name="TextBox 12"/>
          <p:cNvSpPr txBox="1">
            <a:spLocks noChangeArrowheads="1"/>
          </p:cNvSpPr>
          <p:nvPr/>
        </p:nvSpPr>
        <p:spPr bwMode="auto">
          <a:xfrm>
            <a:off x="2967038" y="3775075"/>
            <a:ext cx="703262"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6493" tIns="43247" rIns="86493" bIns="43247">
            <a:spAutoFit/>
          </a:bodyP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r>
              <a:rPr lang="en-US" altLang="en-US" sz="1400" b="1">
                <a:solidFill>
                  <a:srgbClr val="FF3300"/>
                </a:solidFill>
              </a:rPr>
              <a:t>2011</a:t>
            </a:r>
          </a:p>
        </p:txBody>
      </p:sp>
      <p:sp>
        <p:nvSpPr>
          <p:cNvPr id="11268" name="TextBox 13"/>
          <p:cNvSpPr txBox="1">
            <a:spLocks noChangeArrowheads="1"/>
          </p:cNvSpPr>
          <p:nvPr/>
        </p:nvSpPr>
        <p:spPr bwMode="auto">
          <a:xfrm>
            <a:off x="796925" y="4608513"/>
            <a:ext cx="704850" cy="303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6493" tIns="43247" rIns="86493" bIns="43247">
            <a:spAutoFit/>
          </a:bodyP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r>
              <a:rPr lang="en-US" altLang="en-US" sz="1400" b="1">
                <a:solidFill>
                  <a:srgbClr val="FF3300"/>
                </a:solidFill>
              </a:rPr>
              <a:t>2010</a:t>
            </a:r>
          </a:p>
        </p:txBody>
      </p:sp>
      <p:sp>
        <p:nvSpPr>
          <p:cNvPr id="11269" name="TextBox 15"/>
          <p:cNvSpPr txBox="1">
            <a:spLocks noChangeArrowheads="1"/>
          </p:cNvSpPr>
          <p:nvPr/>
        </p:nvSpPr>
        <p:spPr bwMode="auto">
          <a:xfrm>
            <a:off x="6381750" y="2057400"/>
            <a:ext cx="704850" cy="303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6493" tIns="43247" rIns="86493" bIns="43247">
            <a:spAutoFit/>
          </a:bodyP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r>
              <a:rPr lang="en-US" altLang="en-US" sz="1400" b="1">
                <a:solidFill>
                  <a:srgbClr val="FF3300"/>
                </a:solidFill>
              </a:rPr>
              <a:t>2013</a:t>
            </a:r>
          </a:p>
        </p:txBody>
      </p:sp>
      <p:sp>
        <p:nvSpPr>
          <p:cNvPr id="11270" name="TextBox 18"/>
          <p:cNvSpPr txBox="1">
            <a:spLocks noChangeArrowheads="1"/>
          </p:cNvSpPr>
          <p:nvPr/>
        </p:nvSpPr>
        <p:spPr bwMode="auto">
          <a:xfrm>
            <a:off x="187325" y="3122613"/>
            <a:ext cx="2624138" cy="1133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6493" tIns="43247" rIns="86493" bIns="43247">
            <a:spAutoFit/>
          </a:bodyP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lgn="ctr">
              <a:spcBef>
                <a:spcPct val="0"/>
              </a:spcBef>
              <a:buClrTx/>
              <a:buFontTx/>
              <a:buNone/>
            </a:pPr>
            <a:r>
              <a:rPr lang="en-US" altLang="en-US" sz="1100" b="1">
                <a:solidFill>
                  <a:srgbClr val="FF0000"/>
                </a:solidFill>
                <a:latin typeface="Arial Narrow" panose="020B0606020202030204" pitchFamily="34" charset="0"/>
              </a:rPr>
              <a:t>October, 2011 </a:t>
            </a:r>
          </a:p>
          <a:p>
            <a:pPr>
              <a:spcBef>
                <a:spcPct val="0"/>
              </a:spcBef>
              <a:buClrTx/>
              <a:buFontTx/>
              <a:buNone/>
            </a:pPr>
            <a:r>
              <a:rPr lang="en-US" altLang="en-US" sz="1100" b="1">
                <a:latin typeface="Arial Narrow" panose="020B0606020202030204" pitchFamily="34" charset="0"/>
                <a:cs typeface="Times New Roman" panose="02020603050405020304" pitchFamily="18" charset="0"/>
              </a:rPr>
              <a:t>The </a:t>
            </a:r>
            <a:r>
              <a:rPr lang="en-US" altLang="ja-JP" sz="1100" b="1">
                <a:latin typeface="Arial Narrow" panose="020B0606020202030204" pitchFamily="34" charset="0"/>
                <a:cs typeface="Times New Roman" panose="02020603050405020304" pitchFamily="18" charset="0"/>
              </a:rPr>
              <a:t>Arrangement on Cooperation in Construction of Ninh Thuan 2 NPP </a:t>
            </a:r>
            <a:r>
              <a:rPr lang="en-US" altLang="en-US" sz="1100" b="1">
                <a:latin typeface="Arial Narrow" panose="020B0606020202030204" pitchFamily="34" charset="0"/>
                <a:cs typeface="Times New Roman" panose="02020603050405020304" pitchFamily="18" charset="0"/>
              </a:rPr>
              <a:t>between </a:t>
            </a:r>
            <a:r>
              <a:rPr lang="en-US" altLang="ja-JP" sz="1100" b="1">
                <a:latin typeface="Arial Narrow" panose="020B0606020202030204" pitchFamily="34" charset="0"/>
                <a:cs typeface="Times New Roman" panose="02020603050405020304" pitchFamily="18" charset="0"/>
              </a:rPr>
              <a:t>the Government of Japan and the Government of Vietnam (SRV) </a:t>
            </a:r>
            <a:r>
              <a:rPr lang="en-US" altLang="en-US" sz="1100" b="1">
                <a:latin typeface="Arial Narrow" panose="020B0606020202030204" pitchFamily="34" charset="0"/>
                <a:cs typeface="Times New Roman" panose="02020603050405020304" pitchFamily="18" charset="0"/>
              </a:rPr>
              <a:t>on October 2011</a:t>
            </a:r>
            <a:endParaRPr lang="en-US" altLang="en-US" sz="1100" b="1">
              <a:solidFill>
                <a:srgbClr val="002060"/>
              </a:solidFill>
              <a:latin typeface="Arial Narrow" panose="020B0606020202030204" pitchFamily="34" charset="0"/>
              <a:cs typeface="Times New Roman" panose="02020603050405020304" pitchFamily="18" charset="0"/>
            </a:endParaRPr>
          </a:p>
        </p:txBody>
      </p:sp>
      <p:pic>
        <p:nvPicPr>
          <p:cNvPr id="9" name="Picture 19" descr="IMG_0070.JPG"/>
          <p:cNvPicPr>
            <a:picLocks noChangeAspect="1"/>
          </p:cNvPicPr>
          <p:nvPr/>
        </p:nvPicPr>
        <p:blipFill>
          <a:blip r:embed="rId8"/>
          <a:srcRect/>
          <a:stretch>
            <a:fillRect/>
          </a:stretch>
        </p:blipFill>
        <p:spPr bwMode="auto">
          <a:xfrm>
            <a:off x="2352675" y="2151063"/>
            <a:ext cx="1727200" cy="1133475"/>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272" name="TextBox 12"/>
          <p:cNvSpPr txBox="1">
            <a:spLocks noChangeArrowheads="1"/>
          </p:cNvSpPr>
          <p:nvPr/>
        </p:nvSpPr>
        <p:spPr bwMode="auto">
          <a:xfrm>
            <a:off x="5395913" y="2927350"/>
            <a:ext cx="703262"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6493" tIns="43247" rIns="86493" bIns="43247">
            <a:spAutoFit/>
          </a:bodyP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r>
              <a:rPr lang="en-US" altLang="en-US" sz="1400" b="1">
                <a:solidFill>
                  <a:srgbClr val="FF3300"/>
                </a:solidFill>
              </a:rPr>
              <a:t>2012</a:t>
            </a:r>
          </a:p>
        </p:txBody>
      </p:sp>
      <p:sp>
        <p:nvSpPr>
          <p:cNvPr id="11273" name="TextBox 16"/>
          <p:cNvSpPr txBox="1">
            <a:spLocks noChangeArrowheads="1"/>
          </p:cNvSpPr>
          <p:nvPr/>
        </p:nvSpPr>
        <p:spPr bwMode="auto">
          <a:xfrm>
            <a:off x="4429125" y="1179513"/>
            <a:ext cx="1781175" cy="2124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r>
              <a:rPr lang="en-US" altLang="en-US" sz="1200" b="1">
                <a:solidFill>
                  <a:srgbClr val="FF0000"/>
                </a:solidFill>
                <a:latin typeface="Arial Narrow" panose="020B0606020202030204" pitchFamily="34" charset="0"/>
              </a:rPr>
              <a:t>November, 2012</a:t>
            </a:r>
          </a:p>
          <a:p>
            <a:pPr>
              <a:spcBef>
                <a:spcPct val="0"/>
              </a:spcBef>
              <a:buClrTx/>
              <a:buFontTx/>
              <a:buNone/>
            </a:pPr>
            <a:r>
              <a:rPr lang="en-US" altLang="en-US" sz="1200" b="1">
                <a:latin typeface="Arial Narrow" panose="020B0606020202030204" pitchFamily="34" charset="0"/>
              </a:rPr>
              <a:t>The</a:t>
            </a:r>
            <a:r>
              <a:rPr lang="en-US" altLang="en-US" sz="1200" b="1"/>
              <a:t> </a:t>
            </a:r>
            <a:r>
              <a:rPr lang="en-US" altLang="en-US" sz="1200" b="1">
                <a:latin typeface="Arial Narrow" panose="020B0606020202030204" pitchFamily="34" charset="0"/>
              </a:rPr>
              <a:t>investigation work has been principally completed</a:t>
            </a:r>
          </a:p>
          <a:p>
            <a:pPr>
              <a:spcBef>
                <a:spcPct val="0"/>
              </a:spcBef>
              <a:buClrTx/>
              <a:buFontTx/>
              <a:buNone/>
            </a:pPr>
            <a:r>
              <a:rPr lang="en-US" altLang="en-US" sz="1200" b="1">
                <a:latin typeface="Arial Narrow" panose="020B0606020202030204" pitchFamily="34" charset="0"/>
                <a:cs typeface="Times New Roman" panose="02020603050405020304" pitchFamily="18" charset="0"/>
              </a:rPr>
              <a:t>Continuing to implement additional investigation works, analyze and process collected data and make reports</a:t>
            </a:r>
          </a:p>
          <a:p>
            <a:pPr>
              <a:spcBef>
                <a:spcPct val="0"/>
              </a:spcBef>
              <a:buClrTx/>
              <a:buFontTx/>
              <a:buNone/>
            </a:pPr>
            <a:endParaRPr lang="en-US" altLang="en-US" sz="1200">
              <a:latin typeface="Arial Narrow" panose="020B0606020202030204" pitchFamily="34" charset="0"/>
              <a:cs typeface="Times New Roman" panose="02020603050405020304" pitchFamily="18" charset="0"/>
            </a:endParaRPr>
          </a:p>
          <a:p>
            <a:pPr>
              <a:spcBef>
                <a:spcPct val="0"/>
              </a:spcBef>
              <a:buClrTx/>
              <a:buFontTx/>
              <a:buNone/>
            </a:pPr>
            <a:endParaRPr lang="en-US" altLang="en-US" sz="1200">
              <a:cs typeface="Times New Roman" panose="02020603050405020304" pitchFamily="18" charset="0"/>
            </a:endParaRPr>
          </a:p>
        </p:txBody>
      </p:sp>
      <p:pic>
        <p:nvPicPr>
          <p:cNvPr id="11274" name="Picture 17" descr="11-Khoan khao sat phuc vu viec lap Ho so phe duyet dia diem va Du an dau tu-DA NMDHN NT2.JP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724400" y="3436938"/>
            <a:ext cx="1435100" cy="1076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275" name="Slide Number Placeholder 14"/>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fld id="{0E4A1C40-DF29-456B-B5F8-22D201FCC254}" type="slidenum">
              <a:rPr lang="en-US" altLang="en-US" sz="1400" smtClean="0">
                <a:solidFill>
                  <a:schemeClr val="tx2"/>
                </a:solidFill>
              </a:rPr>
              <a:pPr>
                <a:spcBef>
                  <a:spcPct val="0"/>
                </a:spcBef>
                <a:buClrTx/>
                <a:buFontTx/>
                <a:buNone/>
              </a:pPr>
              <a:t>6</a:t>
            </a:fld>
            <a:endParaRPr lang="en-US" altLang="en-US" sz="1400" smtClean="0">
              <a:solidFill>
                <a:schemeClr val="tx2"/>
              </a:solidFill>
            </a:endParaRPr>
          </a:p>
        </p:txBody>
      </p:sp>
      <p:sp>
        <p:nvSpPr>
          <p:cNvPr id="18" name="Rectangle 17"/>
          <p:cNvSpPr/>
          <p:nvPr/>
        </p:nvSpPr>
        <p:spPr bwMode="auto">
          <a:xfrm>
            <a:off x="1143000" y="1143000"/>
            <a:ext cx="8001000" cy="76200"/>
          </a:xfrm>
          <a:prstGeom prst="rect">
            <a:avLst/>
          </a:prstGeom>
          <a:gradFill flip="none" rotWithShape="1">
            <a:gsLst>
              <a:gs pos="0">
                <a:srgbClr val="C00000"/>
              </a:gs>
              <a:gs pos="39999">
                <a:srgbClr val="0A128C"/>
              </a:gs>
              <a:gs pos="70000">
                <a:srgbClr val="181CC7"/>
              </a:gs>
              <a:gs pos="88000">
                <a:srgbClr val="7005D4"/>
              </a:gs>
              <a:gs pos="100000">
                <a:srgbClr val="8C3D91"/>
              </a:gs>
            </a:gsLst>
            <a:lin ang="0" scaled="1"/>
            <a:tileRect/>
          </a:gradFill>
          <a:ln w="9525" cap="flat" cmpd="sng" algn="ctr">
            <a:noFill/>
            <a:prstDash val="solid"/>
            <a:round/>
            <a:headEnd type="none" w="med" len="med"/>
            <a:tailEnd type="none" w="med" len="med"/>
          </a:ln>
          <a:effectLst/>
          <a:scene3d>
            <a:camera prst="orthographicFront"/>
            <a:lightRig rig="sunrise" dir="t"/>
          </a:scene3d>
          <a:sp3d extrusionH="76200" contourW="12700" prstMaterial="dkEdge">
            <a:extrusionClr>
              <a:srgbClr val="002060"/>
            </a:extrusionClr>
            <a:contourClr>
              <a:schemeClr val="bg2"/>
            </a:contourClr>
          </a:sp3d>
        </p:spPr>
        <p:txBody>
          <a:bodyPr/>
          <a:lstStyle/>
          <a:p>
            <a:pPr>
              <a:defRPr/>
            </a:pPr>
            <a:endParaRPr lang="en-US">
              <a:latin typeface="Times New Roman" pitchFamily="18" charset="0"/>
              <a:ea typeface="+mn-ea"/>
            </a:endParaRPr>
          </a:p>
        </p:txBody>
      </p:sp>
      <p:sp>
        <p:nvSpPr>
          <p:cNvPr id="19" name="Oval 18"/>
          <p:cNvSpPr>
            <a:spLocks noChangeArrowheads="1"/>
          </p:cNvSpPr>
          <p:nvPr/>
        </p:nvSpPr>
        <p:spPr bwMode="auto">
          <a:xfrm>
            <a:off x="7315200" y="2133600"/>
            <a:ext cx="762000" cy="685800"/>
          </a:xfrm>
          <a:prstGeom prst="ellipse">
            <a:avLst/>
          </a:prstGeom>
          <a:blipFill dpi="0" rotWithShape="0">
            <a:blip r:embed="rId10"/>
            <a:srcRect/>
            <a:stretch>
              <a:fillRect/>
            </a:stretch>
          </a:blipFill>
          <a:ln>
            <a:noFill/>
          </a:ln>
          <a:effectLst>
            <a:outerShdw blurRad="40000" dist="23000" dir="5400000" rotWithShape="0">
              <a:srgbClr val="808080">
                <a:alpha val="34998"/>
              </a:srgbClr>
            </a:outerShdw>
          </a:effectLst>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en-US">
              <a:latin typeface="Arial" charset="0"/>
              <a:ea typeface="MS PGothic" charset="0"/>
              <a:cs typeface="MS PGothic" charset="0"/>
            </a:endParaRPr>
          </a:p>
        </p:txBody>
      </p:sp>
      <p:sp>
        <p:nvSpPr>
          <p:cNvPr id="11278" name="TextBox 15"/>
          <p:cNvSpPr txBox="1">
            <a:spLocks noChangeArrowheads="1"/>
          </p:cNvSpPr>
          <p:nvPr/>
        </p:nvSpPr>
        <p:spPr bwMode="auto">
          <a:xfrm>
            <a:off x="7381875" y="1897063"/>
            <a:ext cx="704850" cy="303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6493" tIns="43247" rIns="86493" bIns="43247">
            <a:spAutoFit/>
          </a:bodyP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r>
              <a:rPr lang="en-US" altLang="en-US" sz="1400" b="1">
                <a:solidFill>
                  <a:srgbClr val="FF3300"/>
                </a:solidFill>
              </a:rPr>
              <a:t>2014</a:t>
            </a:r>
          </a:p>
        </p:txBody>
      </p:sp>
      <p:sp>
        <p:nvSpPr>
          <p:cNvPr id="11279" name="TextBox 20"/>
          <p:cNvSpPr txBox="1">
            <a:spLocks noChangeArrowheads="1"/>
          </p:cNvSpPr>
          <p:nvPr/>
        </p:nvSpPr>
        <p:spPr bwMode="auto">
          <a:xfrm>
            <a:off x="7391400" y="2971800"/>
            <a:ext cx="1066800" cy="2200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r>
              <a:rPr lang="en-US" altLang="en-US" sz="1200" b="1">
                <a:solidFill>
                  <a:srgbClr val="0000FF"/>
                </a:solidFill>
                <a:latin typeface="Arial Narrow" panose="020B0606020202030204" pitchFamily="34" charset="0"/>
              </a:rPr>
              <a:t>Submit Site and FS Approval Dossier for Ninh Thuan 2 NPP project </a:t>
            </a:r>
          </a:p>
          <a:p>
            <a:pPr>
              <a:spcBef>
                <a:spcPts val="600"/>
              </a:spcBef>
              <a:buClrTx/>
              <a:buFontTx/>
              <a:buNone/>
            </a:pPr>
            <a:r>
              <a:rPr lang="en-US" altLang="en-US" sz="1200" b="1">
                <a:solidFill>
                  <a:srgbClr val="0000FF"/>
                </a:solidFill>
                <a:latin typeface="Arial Narrow" panose="020B0606020202030204" pitchFamily="34" charset="0"/>
              </a:rPr>
              <a:t>Submit Additional Site  Investigation</a:t>
            </a:r>
          </a:p>
          <a:p>
            <a:pPr>
              <a:spcBef>
                <a:spcPct val="0"/>
              </a:spcBef>
              <a:buClrTx/>
              <a:buFontTx/>
              <a:buNone/>
            </a:pPr>
            <a:r>
              <a:rPr lang="en-US" altLang="en-US" sz="1200" b="1">
                <a:solidFill>
                  <a:srgbClr val="0000FF"/>
                </a:solidFill>
                <a:latin typeface="Arial Narrow" panose="020B0606020202030204" pitchFamily="34" charset="0"/>
              </a:rPr>
              <a:t> </a:t>
            </a:r>
          </a:p>
          <a:p>
            <a:pPr>
              <a:spcBef>
                <a:spcPct val="0"/>
              </a:spcBef>
              <a:buClrTx/>
              <a:buFontTx/>
              <a:buNone/>
            </a:pPr>
            <a:endParaRPr lang="en-US" altLang="en-US" sz="1200" b="1">
              <a:solidFill>
                <a:srgbClr val="0000FF"/>
              </a:solidFill>
              <a:latin typeface="Arial Narrow" panose="020B0606020202030204" pitchFamily="34" charset="0"/>
            </a:endParaRPr>
          </a:p>
        </p:txBody>
      </p:sp>
      <p:sp>
        <p:nvSpPr>
          <p:cNvPr id="11280" name="TextBox 21"/>
          <p:cNvSpPr txBox="1">
            <a:spLocks noChangeArrowheads="1"/>
          </p:cNvSpPr>
          <p:nvPr/>
        </p:nvSpPr>
        <p:spPr bwMode="auto">
          <a:xfrm>
            <a:off x="8162925" y="2328863"/>
            <a:ext cx="1066800"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r>
              <a:rPr lang="en-US" altLang="en-US" sz="1200" b="1">
                <a:solidFill>
                  <a:srgbClr val="0000FF"/>
                </a:solidFill>
                <a:latin typeface="Arial Narrow" panose="020B0606020202030204" pitchFamily="34" charset="0"/>
              </a:rPr>
              <a:t>Technology Selection</a:t>
            </a:r>
          </a:p>
        </p:txBody>
      </p:sp>
      <p:sp>
        <p:nvSpPr>
          <p:cNvPr id="21" name="Text Box 27"/>
          <p:cNvSpPr txBox="1">
            <a:spLocks noChangeArrowheads="1"/>
          </p:cNvSpPr>
          <p:nvPr/>
        </p:nvSpPr>
        <p:spPr bwMode="auto">
          <a:xfrm>
            <a:off x="1066800" y="33338"/>
            <a:ext cx="7786688" cy="1143000"/>
          </a:xfrm>
          <a:prstGeom prst="rect">
            <a:avLst/>
          </a:prstGeom>
          <a:noFill/>
          <a:ln w="9525" algn="ctr">
            <a:noFill/>
            <a:miter lim="800000"/>
            <a:headEnd/>
            <a:tailEnd/>
          </a:ln>
        </p:spPr>
        <p:txBody>
          <a:bodyPr lIns="92075" tIns="46038" rIns="92075" bIns="46038" anchor="ctr"/>
          <a:lstStyle/>
          <a:p>
            <a:pPr eaLnBrk="1" hangingPunct="1">
              <a:defRPr/>
            </a:pPr>
            <a:r>
              <a:rPr lang="en-US" sz="2800" b="1" dirty="0">
                <a:solidFill>
                  <a:srgbClr val="0066CC"/>
                </a:solidFill>
                <a:latin typeface="Arial" charset="0"/>
                <a:ea typeface="+mn-ea"/>
                <a:cs typeface="Arial" charset="0"/>
              </a:rPr>
              <a:t>Overview on the Viet Nam </a:t>
            </a:r>
            <a:r>
              <a:rPr lang="en-US" sz="2800" b="1" dirty="0" err="1">
                <a:solidFill>
                  <a:srgbClr val="0066CC"/>
                </a:solidFill>
                <a:latin typeface="Arial" charset="0"/>
                <a:ea typeface="+mn-ea"/>
                <a:cs typeface="Arial" charset="0"/>
              </a:rPr>
              <a:t>NPP</a:t>
            </a:r>
            <a:r>
              <a:rPr lang="en-US" sz="2800" b="1" dirty="0">
                <a:solidFill>
                  <a:srgbClr val="0066CC"/>
                </a:solidFill>
                <a:latin typeface="Arial" charset="0"/>
                <a:ea typeface="+mn-ea"/>
                <a:cs typeface="Arial" charset="0"/>
              </a:rPr>
              <a:t> project</a:t>
            </a:r>
            <a:endParaRPr lang="en-US" sz="2800" b="1" dirty="0">
              <a:solidFill>
                <a:srgbClr val="0066CC"/>
              </a:solidFill>
              <a:latin typeface="+mn-lt"/>
              <a:ea typeface="+mn-ea"/>
              <a:cs typeface="Arial" charset="0"/>
            </a:endParaRPr>
          </a:p>
        </p:txBody>
      </p:sp>
      <p:sp>
        <p:nvSpPr>
          <p:cNvPr id="22" name="Content Placeholder 2"/>
          <p:cNvSpPr txBox="1">
            <a:spLocks/>
          </p:cNvSpPr>
          <p:nvPr/>
        </p:nvSpPr>
        <p:spPr>
          <a:xfrm>
            <a:off x="1008063" y="1204913"/>
            <a:ext cx="2992437" cy="166687"/>
          </a:xfrm>
          <a:prstGeom prst="rect">
            <a:avLst/>
          </a:prstGeom>
        </p:spPr>
        <p:txBody>
          <a:bodyPr/>
          <a:lstStyle/>
          <a:p>
            <a:pPr marL="455613" indent="-455613">
              <a:spcAft>
                <a:spcPts val="563"/>
              </a:spcAft>
              <a:buClr>
                <a:schemeClr val="folHlink"/>
              </a:buClr>
              <a:defRPr/>
            </a:pPr>
            <a:r>
              <a:rPr lang="en-US" sz="2400" b="1" dirty="0">
                <a:solidFill>
                  <a:srgbClr val="003399"/>
                </a:solidFill>
                <a:latin typeface="Arial" charset="0"/>
                <a:ea typeface="+mn-ea"/>
                <a:cs typeface="Arial" charset="0"/>
              </a:rPr>
              <a:t>Ninh </a:t>
            </a:r>
            <a:r>
              <a:rPr lang="en-US" sz="2400" b="1" dirty="0" err="1">
                <a:solidFill>
                  <a:srgbClr val="003399"/>
                </a:solidFill>
                <a:latin typeface="Arial" charset="0"/>
                <a:ea typeface="+mn-ea"/>
                <a:cs typeface="Arial" charset="0"/>
              </a:rPr>
              <a:t>Thuan</a:t>
            </a:r>
            <a:r>
              <a:rPr lang="en-US" sz="2400" b="1" dirty="0">
                <a:solidFill>
                  <a:srgbClr val="003399"/>
                </a:solidFill>
                <a:latin typeface="Arial" charset="0"/>
                <a:ea typeface="+mn-ea"/>
                <a:cs typeface="Arial" charset="0"/>
              </a:rPr>
              <a:t> 2 </a:t>
            </a:r>
            <a:r>
              <a:rPr lang="en-US" sz="2400" b="1" dirty="0" err="1">
                <a:solidFill>
                  <a:srgbClr val="003399"/>
                </a:solidFill>
                <a:latin typeface="Arial" charset="0"/>
                <a:ea typeface="+mn-ea"/>
                <a:cs typeface="Arial" charset="0"/>
              </a:rPr>
              <a:t>NPP</a:t>
            </a:r>
            <a:r>
              <a:rPr lang="en-US" sz="2400" b="1" dirty="0">
                <a:solidFill>
                  <a:srgbClr val="003399"/>
                </a:solidFill>
                <a:latin typeface="Arial" charset="0"/>
                <a:ea typeface="+mn-ea"/>
                <a:cs typeface="Arial" charset="0"/>
              </a:rPr>
              <a:t> </a:t>
            </a:r>
          </a:p>
        </p:txBody>
      </p:sp>
      <p:sp>
        <p:nvSpPr>
          <p:cNvPr id="11283" name="TextBox 15"/>
          <p:cNvSpPr txBox="1">
            <a:spLocks noChangeArrowheads="1"/>
          </p:cNvSpPr>
          <p:nvPr/>
        </p:nvSpPr>
        <p:spPr bwMode="auto">
          <a:xfrm>
            <a:off x="8134350" y="1905000"/>
            <a:ext cx="704850" cy="303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6493" tIns="43247" rIns="86493" bIns="43247">
            <a:spAutoFit/>
          </a:bodyP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r>
              <a:rPr lang="en-US" altLang="en-US" sz="1400" b="1">
                <a:solidFill>
                  <a:srgbClr val="FF3300"/>
                </a:solidFill>
              </a:rPr>
              <a:t>2016?</a:t>
            </a:r>
          </a:p>
        </p:txBody>
      </p:sp>
    </p:spTree>
    <p:extLst>
      <p:ext uri="{BB962C8B-B14F-4D97-AF65-F5344CB8AC3E}">
        <p14:creationId xmlns:p14="http://schemas.microsoft.com/office/powerpoint/2010/main" val="42240720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1143000" y="1143000"/>
            <a:ext cx="8001000" cy="76200"/>
          </a:xfrm>
          <a:prstGeom prst="rect">
            <a:avLst/>
          </a:prstGeom>
          <a:gradFill flip="none" rotWithShape="1">
            <a:gsLst>
              <a:gs pos="0">
                <a:srgbClr val="C00000"/>
              </a:gs>
              <a:gs pos="39999">
                <a:srgbClr val="0A128C"/>
              </a:gs>
              <a:gs pos="70000">
                <a:srgbClr val="181CC7"/>
              </a:gs>
              <a:gs pos="88000">
                <a:srgbClr val="7005D4"/>
              </a:gs>
              <a:gs pos="100000">
                <a:srgbClr val="8C3D91"/>
              </a:gs>
            </a:gsLst>
            <a:lin ang="0" scaled="1"/>
            <a:tileRect/>
          </a:gradFill>
          <a:ln w="9525" cap="flat" cmpd="sng" algn="ctr">
            <a:noFill/>
            <a:prstDash val="solid"/>
            <a:round/>
            <a:headEnd type="none" w="med" len="med"/>
            <a:tailEnd type="none" w="med" len="med"/>
          </a:ln>
          <a:effectLst/>
          <a:scene3d>
            <a:camera prst="orthographicFront"/>
            <a:lightRig rig="sunrise" dir="t"/>
          </a:scene3d>
          <a:sp3d extrusionH="76200" contourW="12700" prstMaterial="dkEdge">
            <a:extrusionClr>
              <a:srgbClr val="002060"/>
            </a:extrusionClr>
            <a:contourClr>
              <a:schemeClr val="bg2"/>
            </a:contourClr>
          </a:sp3d>
        </p:spPr>
        <p:txBody>
          <a:bodyPr/>
          <a:lstStyle/>
          <a:p>
            <a:pPr>
              <a:defRPr/>
            </a:pPr>
            <a:endParaRPr lang="en-US">
              <a:latin typeface="Times New Roman" pitchFamily="18" charset="0"/>
              <a:ea typeface="+mn-ea"/>
            </a:endParaRPr>
          </a:p>
        </p:txBody>
      </p:sp>
      <p:sp>
        <p:nvSpPr>
          <p:cNvPr id="8" name="Content Placeholder 1"/>
          <p:cNvSpPr txBox="1">
            <a:spLocks/>
          </p:cNvSpPr>
          <p:nvPr/>
        </p:nvSpPr>
        <p:spPr>
          <a:xfrm>
            <a:off x="1066800" y="1524000"/>
            <a:ext cx="7467600" cy="4038600"/>
          </a:xfrm>
          <a:prstGeom prst="rect">
            <a:avLst/>
          </a:prstGeom>
        </p:spPr>
        <p:txBody>
          <a:bodyPr/>
          <a:lstStyle/>
          <a:p>
            <a:pPr marL="342900" indent="-342900" eaLnBrk="1" hangingPunct="1">
              <a:spcBef>
                <a:spcPts val="300"/>
              </a:spcBef>
              <a:buClr>
                <a:schemeClr val="folHlink"/>
              </a:buClr>
              <a:buFontTx/>
              <a:buChar char="•"/>
              <a:defRPr/>
            </a:pPr>
            <a:endParaRPr lang="en-US" sz="2000" kern="0">
              <a:latin typeface="+mn-lt"/>
              <a:ea typeface="+mn-ea"/>
            </a:endParaRPr>
          </a:p>
        </p:txBody>
      </p:sp>
      <p:sp>
        <p:nvSpPr>
          <p:cNvPr id="52228" name="Text Box 5"/>
          <p:cNvSpPr txBox="1">
            <a:spLocks noChangeArrowheads="1"/>
          </p:cNvSpPr>
          <p:nvPr/>
        </p:nvSpPr>
        <p:spPr bwMode="auto">
          <a:xfrm>
            <a:off x="1066800" y="33338"/>
            <a:ext cx="7786688" cy="1143000"/>
          </a:xfrm>
          <a:prstGeom prst="rect">
            <a:avLst/>
          </a:prstGeom>
          <a:noFill/>
          <a:ln w="9525" algn="ctr">
            <a:noFill/>
            <a:miter lim="800000"/>
            <a:headEnd/>
            <a:tailEnd/>
          </a:ln>
        </p:spPr>
        <p:txBody>
          <a:bodyPr lIns="92075" tIns="46038" rIns="92075" bIns="46038" anchor="ctr"/>
          <a:lstStyle/>
          <a:p>
            <a:pPr eaLnBrk="1" hangingPunct="1">
              <a:defRPr/>
            </a:pPr>
            <a:r>
              <a:rPr lang="en-US" sz="2600" b="1" dirty="0">
                <a:solidFill>
                  <a:srgbClr val="0066CC"/>
                </a:solidFill>
              </a:rPr>
              <a:t>Regulatory review activities</a:t>
            </a:r>
            <a:endParaRPr lang="en-US" sz="2600" b="1" dirty="0">
              <a:solidFill>
                <a:srgbClr val="0066CC"/>
              </a:solidFill>
              <a:latin typeface="+mn-lt"/>
            </a:endParaRPr>
          </a:p>
        </p:txBody>
      </p:sp>
      <p:sp>
        <p:nvSpPr>
          <p:cNvPr id="59397" name="Content Placeholder 1"/>
          <p:cNvSpPr txBox="1">
            <a:spLocks/>
          </p:cNvSpPr>
          <p:nvPr/>
        </p:nvSpPr>
        <p:spPr bwMode="auto">
          <a:xfrm>
            <a:off x="1143000" y="1295400"/>
            <a:ext cx="7696200" cy="1828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lgn="just" eaLnBrk="1" hangingPunct="1">
              <a:spcBef>
                <a:spcPts val="300"/>
              </a:spcBef>
              <a:buFontTx/>
              <a:buNone/>
            </a:pPr>
            <a:r>
              <a:rPr lang="en-US" altLang="en-US" sz="2000" b="1" dirty="0">
                <a:solidFill>
                  <a:srgbClr val="003399"/>
                </a:solidFill>
              </a:rPr>
              <a:t>Using international consultant for the first NPPs</a:t>
            </a:r>
          </a:p>
          <a:p>
            <a:pPr algn="just" eaLnBrk="1" hangingPunct="1">
              <a:spcBef>
                <a:spcPts val="300"/>
              </a:spcBef>
            </a:pPr>
            <a:r>
              <a:rPr lang="en-US" altLang="en-US" sz="2000" dirty="0"/>
              <a:t>Bid package: Consulting services for assisting MOST and MONRE in evaluating </a:t>
            </a:r>
            <a:r>
              <a:rPr lang="en-US" altLang="en-US" sz="2000" u="sng" dirty="0">
                <a:solidFill>
                  <a:srgbClr val="0000FF"/>
                </a:solidFill>
              </a:rPr>
              <a:t>Safety Analysis Reports (SAR) </a:t>
            </a:r>
            <a:r>
              <a:rPr lang="en-US" altLang="en-US" sz="2000" u="sng" dirty="0"/>
              <a:t>and </a:t>
            </a:r>
            <a:r>
              <a:rPr lang="en-US" altLang="en-US" sz="2000" u="sng" dirty="0">
                <a:solidFill>
                  <a:srgbClr val="0000FF"/>
                </a:solidFill>
              </a:rPr>
              <a:t>Environmental Impact Assessment (EIA) </a:t>
            </a:r>
            <a:r>
              <a:rPr lang="en-US" altLang="en-US" sz="2000" u="sng" dirty="0"/>
              <a:t>Reports</a:t>
            </a:r>
            <a:r>
              <a:rPr lang="en-US" altLang="en-US" sz="2000" dirty="0"/>
              <a:t> for </a:t>
            </a:r>
            <a:r>
              <a:rPr lang="en-US" altLang="en-US" sz="2000" u="sng" dirty="0"/>
              <a:t>Site approval and Feasibility Study</a:t>
            </a:r>
            <a:r>
              <a:rPr lang="en-US" altLang="en-US" sz="2000" dirty="0"/>
              <a:t> approval of </a:t>
            </a:r>
            <a:r>
              <a:rPr lang="en-US" altLang="en-US" sz="2000" dirty="0" err="1"/>
              <a:t>Ninh</a:t>
            </a:r>
            <a:r>
              <a:rPr lang="en-US" altLang="en-US" sz="2000" dirty="0"/>
              <a:t> </a:t>
            </a:r>
            <a:r>
              <a:rPr lang="en-US" altLang="en-US" sz="2000" dirty="0" err="1" smtClean="0"/>
              <a:t>Thuan</a:t>
            </a:r>
            <a:r>
              <a:rPr lang="en-US" altLang="en-US" sz="2000" dirty="0" smtClean="0"/>
              <a:t> NPP</a:t>
            </a:r>
            <a:endParaRPr lang="en-US" altLang="en-US" sz="2000" dirty="0"/>
          </a:p>
        </p:txBody>
      </p:sp>
      <p:pic>
        <p:nvPicPr>
          <p:cNvPr id="6" name="Picture 2" descr="https://encrypted-tbn2.gstatic.com/images?q=tbn:ANd9GcS4XTelXlCZZj-1Am7gyGmwoC0djpdEAU7wFQm25oSI7ViMpqY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5200" y="5731330"/>
            <a:ext cx="1752600" cy="1126671"/>
          </a:xfrm>
          <a:prstGeom prst="rect">
            <a:avLst/>
          </a:prstGeom>
          <a:noFill/>
          <a:extLst>
            <a:ext uri="{909E8E84-426E-40dd-AFC4-6F175D3DCCD1}">
              <a14:hiddenFill xmlns:a14="http://schemas.microsoft.com/office/drawing/2010/main" xmlns="">
                <a:solidFill>
                  <a:srgbClr val="FFFFFF"/>
                </a:solidFill>
              </a14:hiddenFill>
            </a:ext>
          </a:extLst>
        </p:spPr>
      </p:pic>
      <p:sp>
        <p:nvSpPr>
          <p:cNvPr id="9" name="Content Placeholder 1"/>
          <p:cNvSpPr txBox="1">
            <a:spLocks/>
          </p:cNvSpPr>
          <p:nvPr/>
        </p:nvSpPr>
        <p:spPr bwMode="auto">
          <a:xfrm>
            <a:off x="1143000" y="3124200"/>
            <a:ext cx="7620000" cy="2895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lgn="just" eaLnBrk="1" hangingPunct="1">
              <a:spcBef>
                <a:spcPts val="300"/>
              </a:spcBef>
              <a:buFontTx/>
              <a:buNone/>
            </a:pPr>
            <a:r>
              <a:rPr lang="en-US" altLang="en-US" sz="2000" b="1" dirty="0" smtClean="0">
                <a:solidFill>
                  <a:srgbClr val="003399"/>
                </a:solidFill>
              </a:rPr>
              <a:t>Organized 14 technical groups </a:t>
            </a:r>
            <a:r>
              <a:rPr lang="en-US" altLang="en-US" sz="2000" b="1" dirty="0" smtClean="0">
                <a:solidFill>
                  <a:srgbClr val="003399"/>
                </a:solidFill>
              </a:rPr>
              <a:t>from various organizations:</a:t>
            </a:r>
            <a:endParaRPr lang="en-US" altLang="en-US" sz="2000" b="1" dirty="0" smtClean="0">
              <a:solidFill>
                <a:srgbClr val="003399"/>
              </a:solidFill>
            </a:endParaRPr>
          </a:p>
          <a:p>
            <a:pPr algn="just" eaLnBrk="1" hangingPunct="1">
              <a:spcBef>
                <a:spcPts val="300"/>
              </a:spcBef>
            </a:pPr>
            <a:r>
              <a:rPr lang="en-US" altLang="en-US" sz="2000" dirty="0" smtClean="0"/>
              <a:t>Preliminarily </a:t>
            </a:r>
            <a:r>
              <a:rPr lang="en-US" altLang="en-US" sz="2000" dirty="0"/>
              <a:t>safety assess;</a:t>
            </a:r>
          </a:p>
          <a:p>
            <a:pPr algn="just" eaLnBrk="1" hangingPunct="1">
              <a:spcBef>
                <a:spcPts val="300"/>
              </a:spcBef>
            </a:pPr>
            <a:r>
              <a:rPr lang="en-US" altLang="en-US" sz="2000" dirty="0"/>
              <a:t>Develop technical Safety Requirements for Technical Specifications of the bid</a:t>
            </a:r>
            <a:r>
              <a:rPr lang="ja-JP" altLang="en-US" sz="2000" dirty="0"/>
              <a:t>’</a:t>
            </a:r>
            <a:r>
              <a:rPr lang="en-US" altLang="ja-JP" sz="2000" dirty="0"/>
              <a:t>s document;</a:t>
            </a:r>
          </a:p>
          <a:p>
            <a:pPr algn="just" eaLnBrk="1" hangingPunct="1">
              <a:spcBef>
                <a:spcPts val="300"/>
              </a:spcBef>
            </a:pPr>
            <a:r>
              <a:rPr lang="en-US" altLang="en-US" sz="2000" dirty="0"/>
              <a:t>Manage safety assessment of international consultant;</a:t>
            </a:r>
          </a:p>
          <a:p>
            <a:pPr algn="just" eaLnBrk="1" hangingPunct="1">
              <a:spcBef>
                <a:spcPts val="300"/>
              </a:spcBef>
            </a:pPr>
            <a:r>
              <a:rPr lang="en-US" altLang="en-US" sz="2000" dirty="0"/>
              <a:t>Participate in the assessment activities of international consultant;</a:t>
            </a:r>
          </a:p>
          <a:p>
            <a:pPr algn="just" eaLnBrk="1" hangingPunct="1">
              <a:spcBef>
                <a:spcPts val="300"/>
              </a:spcBef>
            </a:pPr>
            <a:r>
              <a:rPr lang="en-US" altLang="en-US" sz="2000" dirty="0"/>
              <a:t>Review the evaluation reports of </a:t>
            </a:r>
            <a:r>
              <a:rPr lang="en-US" altLang="en-US" sz="2000" dirty="0" smtClean="0"/>
              <a:t>international </a:t>
            </a:r>
            <a:r>
              <a:rPr lang="en-US" altLang="en-US" sz="2000" dirty="0"/>
              <a:t>consultant</a:t>
            </a:r>
            <a:r>
              <a:rPr lang="en-US" altLang="en-US" sz="2000" dirty="0" smtClean="0"/>
              <a:t>.</a:t>
            </a:r>
          </a:p>
        </p:txBody>
      </p:sp>
      <p:sp>
        <p:nvSpPr>
          <p:cNvPr id="10" name="TextBox 9"/>
          <p:cNvSpPr txBox="1"/>
          <p:nvPr/>
        </p:nvSpPr>
        <p:spPr>
          <a:xfrm>
            <a:off x="1752600" y="6172200"/>
            <a:ext cx="5181600" cy="400110"/>
          </a:xfrm>
          <a:prstGeom prst="rect">
            <a:avLst/>
          </a:prstGeom>
          <a:noFill/>
          <a:ln>
            <a:solidFill>
              <a:schemeClr val="bg1">
                <a:lumMod val="85000"/>
              </a:schemeClr>
            </a:solidFill>
          </a:ln>
        </p:spPr>
        <p:txBody>
          <a:bodyPr wrap="square" rtlCol="0">
            <a:spAutoFit/>
          </a:bodyPr>
          <a:lstStyle/>
          <a:p>
            <a:r>
              <a:rPr lang="en-US" sz="2000" b="1" dirty="0" smtClean="0"/>
              <a:t>“On the job training” for Vietnam staff</a:t>
            </a:r>
            <a:r>
              <a:rPr lang="en-US" dirty="0" smtClean="0"/>
              <a:t> </a:t>
            </a:r>
            <a:endParaRPr lang="en-US" dirty="0"/>
          </a:p>
        </p:txBody>
      </p:sp>
      <p:sp>
        <p:nvSpPr>
          <p:cNvPr id="3" name="Right Arrow 2"/>
          <p:cNvSpPr/>
          <p:nvPr/>
        </p:nvSpPr>
        <p:spPr bwMode="auto">
          <a:xfrm>
            <a:off x="838200" y="6185647"/>
            <a:ext cx="762000" cy="33223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76533313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 Box 7"/>
          <p:cNvSpPr txBox="1">
            <a:spLocks noChangeArrowheads="1"/>
          </p:cNvSpPr>
          <p:nvPr/>
        </p:nvSpPr>
        <p:spPr bwMode="auto">
          <a:xfrm>
            <a:off x="609600" y="0"/>
            <a:ext cx="8077200" cy="1143000"/>
          </a:xfrm>
          <a:prstGeom prst="rect">
            <a:avLst/>
          </a:prstGeom>
          <a:noFill/>
          <a:ln w="9525" algn="ctr">
            <a:noFill/>
            <a:miter lim="800000"/>
            <a:headEnd/>
            <a:tailEnd/>
          </a:ln>
          <a:effectLst/>
        </p:spPr>
        <p:txBody>
          <a:bodyPr lIns="92075" tIns="46038" rIns="92075" bIns="46038" anchor="ctr"/>
          <a:lstStyle/>
          <a:p>
            <a:pPr algn="ctr">
              <a:defRPr/>
            </a:pPr>
            <a:r>
              <a:rPr lang="en-US" sz="3200" b="1" smtClean="0">
                <a:solidFill>
                  <a:srgbClr val="00B0F0"/>
                </a:solidFill>
                <a:effectLst>
                  <a:outerShdw blurRad="38100" dist="38100" dir="2700000" algn="tl">
                    <a:srgbClr val="000000"/>
                  </a:outerShdw>
                </a:effectLst>
                <a:latin typeface=".VnAvant" pitchFamily="34" charset="0"/>
                <a:cs typeface="+mn-cs"/>
              </a:rPr>
              <a:t>PRESENTATION OUTLINE</a:t>
            </a:r>
            <a:endParaRPr lang="en-US" sz="3200" b="1">
              <a:solidFill>
                <a:srgbClr val="00B0F0"/>
              </a:solidFill>
              <a:effectLst>
                <a:outerShdw blurRad="38100" dist="38100" dir="2700000" algn="tl">
                  <a:srgbClr val="000000"/>
                </a:outerShdw>
              </a:effectLst>
              <a:latin typeface=".VnAvant" pitchFamily="34" charset="0"/>
              <a:cs typeface="+mn-cs"/>
            </a:endParaRPr>
          </a:p>
        </p:txBody>
      </p:sp>
      <p:sp>
        <p:nvSpPr>
          <p:cNvPr id="18434" name="Line 61"/>
          <p:cNvSpPr>
            <a:spLocks noChangeShapeType="1"/>
          </p:cNvSpPr>
          <p:nvPr/>
        </p:nvSpPr>
        <p:spPr bwMode="auto">
          <a:xfrm flipV="1">
            <a:off x="1614488" y="2455149"/>
            <a:ext cx="6386512" cy="64213"/>
          </a:xfrm>
          <a:prstGeom prst="line">
            <a:avLst/>
          </a:prstGeom>
          <a:noFill/>
          <a:ln w="25400">
            <a:solidFill>
              <a:srgbClr val="5F5F5F"/>
            </a:solidFill>
            <a:prstDash val="sysDot"/>
            <a:round/>
            <a:headEnd/>
            <a:tailEnd type="oval" w="med" len="med"/>
          </a:ln>
        </p:spPr>
        <p:txBody>
          <a:bodyPr wrap="none" anchor="ctr"/>
          <a:lstStyle/>
          <a:p>
            <a:endParaRPr lang="en-US"/>
          </a:p>
        </p:txBody>
      </p:sp>
      <p:sp>
        <p:nvSpPr>
          <p:cNvPr id="18435" name="Text Box 65"/>
          <p:cNvSpPr txBox="1">
            <a:spLocks noChangeArrowheads="1"/>
          </p:cNvSpPr>
          <p:nvPr/>
        </p:nvSpPr>
        <p:spPr bwMode="auto">
          <a:xfrm>
            <a:off x="1511394" y="2118391"/>
            <a:ext cx="5929312" cy="707886"/>
          </a:xfrm>
          <a:prstGeom prst="rect">
            <a:avLst/>
          </a:prstGeom>
          <a:noFill/>
          <a:ln w="9525" algn="ctr">
            <a:noFill/>
            <a:miter lim="800000"/>
            <a:headEnd/>
            <a:tailEnd/>
          </a:ln>
        </p:spPr>
        <p:txBody>
          <a:bodyPr wrap="square">
            <a:spAutoFit/>
          </a:bodyPr>
          <a:lstStyle/>
          <a:p>
            <a:pPr marL="350838" indent="-350838" eaLnBrk="0" hangingPunct="0"/>
            <a:r>
              <a:rPr lang="en-US" sz="2000" b="1" dirty="0">
                <a:solidFill>
                  <a:schemeClr val="bg1">
                    <a:lumMod val="85000"/>
                  </a:schemeClr>
                </a:solidFill>
              </a:rPr>
              <a:t>I. </a:t>
            </a:r>
            <a:r>
              <a:rPr lang="en-US" sz="2000" b="1" dirty="0">
                <a:solidFill>
                  <a:schemeClr val="bg1">
                    <a:lumMod val="85000"/>
                  </a:schemeClr>
                </a:solidFill>
              </a:rPr>
              <a:t>Overview on the Viet Nam </a:t>
            </a:r>
            <a:r>
              <a:rPr lang="en-US" sz="2000" b="1" dirty="0" err="1">
                <a:solidFill>
                  <a:schemeClr val="bg1">
                    <a:lumMod val="85000"/>
                  </a:schemeClr>
                </a:solidFill>
              </a:rPr>
              <a:t>NPP</a:t>
            </a:r>
            <a:r>
              <a:rPr lang="en-US" sz="2000" b="1" dirty="0">
                <a:solidFill>
                  <a:schemeClr val="bg1">
                    <a:lumMod val="85000"/>
                  </a:schemeClr>
                </a:solidFill>
              </a:rPr>
              <a:t> project</a:t>
            </a:r>
            <a:endParaRPr lang="en-US" sz="2000" b="1" dirty="0">
              <a:solidFill>
                <a:schemeClr val="bg1">
                  <a:lumMod val="85000"/>
                </a:schemeClr>
              </a:solidFill>
            </a:endParaRPr>
          </a:p>
          <a:p>
            <a:pPr eaLnBrk="0" hangingPunct="0"/>
            <a:endParaRPr lang="en-US" sz="2000" dirty="0">
              <a:solidFill>
                <a:schemeClr val="bg1">
                  <a:lumMod val="85000"/>
                </a:schemeClr>
              </a:solidFill>
            </a:endParaRPr>
          </a:p>
        </p:txBody>
      </p:sp>
      <p:sp>
        <p:nvSpPr>
          <p:cNvPr id="18436" name="Line 61"/>
          <p:cNvSpPr>
            <a:spLocks noChangeShapeType="1"/>
          </p:cNvSpPr>
          <p:nvPr/>
        </p:nvSpPr>
        <p:spPr bwMode="auto">
          <a:xfrm flipV="1">
            <a:off x="1600200" y="3382088"/>
            <a:ext cx="6400800" cy="2089"/>
          </a:xfrm>
          <a:prstGeom prst="line">
            <a:avLst/>
          </a:prstGeom>
          <a:noFill/>
          <a:ln w="25400">
            <a:solidFill>
              <a:srgbClr val="5F5F5F"/>
            </a:solidFill>
            <a:prstDash val="sysDot"/>
            <a:round/>
            <a:headEnd/>
            <a:tailEnd type="oval" w="med" len="med"/>
          </a:ln>
        </p:spPr>
        <p:txBody>
          <a:bodyPr wrap="none" anchor="ctr"/>
          <a:lstStyle/>
          <a:p>
            <a:endParaRPr lang="en-US"/>
          </a:p>
        </p:txBody>
      </p:sp>
      <p:sp>
        <p:nvSpPr>
          <p:cNvPr id="18437" name="Text Box 65"/>
          <p:cNvSpPr txBox="1">
            <a:spLocks noChangeArrowheads="1"/>
          </p:cNvSpPr>
          <p:nvPr/>
        </p:nvSpPr>
        <p:spPr bwMode="auto">
          <a:xfrm>
            <a:off x="1501588" y="3010961"/>
            <a:ext cx="6629400" cy="400110"/>
          </a:xfrm>
          <a:prstGeom prst="rect">
            <a:avLst/>
          </a:prstGeom>
          <a:noFill/>
          <a:ln w="9525" algn="ctr">
            <a:noFill/>
            <a:miter lim="800000"/>
            <a:headEnd/>
            <a:tailEnd/>
          </a:ln>
        </p:spPr>
        <p:txBody>
          <a:bodyPr wrap="square">
            <a:spAutoFit/>
          </a:bodyPr>
          <a:lstStyle/>
          <a:p>
            <a:pPr eaLnBrk="0" hangingPunct="0"/>
            <a:r>
              <a:rPr lang="en-US" sz="2000" b="1" dirty="0">
                <a:solidFill>
                  <a:srgbClr val="0070C0"/>
                </a:solidFill>
              </a:rPr>
              <a:t>II. </a:t>
            </a:r>
            <a:r>
              <a:rPr lang="en-US" sz="2000" b="1" dirty="0" smtClean="0">
                <a:solidFill>
                  <a:srgbClr val="0070C0"/>
                </a:solidFill>
              </a:rPr>
              <a:t>Technical capacity </a:t>
            </a:r>
            <a:r>
              <a:rPr lang="en-US" sz="2000" b="1" dirty="0" smtClean="0">
                <a:solidFill>
                  <a:srgbClr val="0070C0"/>
                </a:solidFill>
              </a:rPr>
              <a:t>building </a:t>
            </a:r>
            <a:r>
              <a:rPr lang="en-US" sz="2000" b="1" dirty="0" smtClean="0">
                <a:solidFill>
                  <a:srgbClr val="0070C0"/>
                </a:solidFill>
              </a:rPr>
              <a:t>for Safety Assessment</a:t>
            </a:r>
            <a:endParaRPr lang="en-US" sz="2000" dirty="0">
              <a:solidFill>
                <a:srgbClr val="000000"/>
              </a:solidFill>
            </a:endParaRPr>
          </a:p>
        </p:txBody>
      </p:sp>
      <p:sp>
        <p:nvSpPr>
          <p:cNvPr id="18440" name="Line 61"/>
          <p:cNvSpPr>
            <a:spLocks noChangeShapeType="1"/>
          </p:cNvSpPr>
          <p:nvPr/>
        </p:nvSpPr>
        <p:spPr bwMode="auto">
          <a:xfrm flipV="1">
            <a:off x="1600200" y="4311123"/>
            <a:ext cx="6400800" cy="29102"/>
          </a:xfrm>
          <a:prstGeom prst="line">
            <a:avLst/>
          </a:prstGeom>
          <a:noFill/>
          <a:ln w="25400">
            <a:solidFill>
              <a:srgbClr val="5F5F5F"/>
            </a:solidFill>
            <a:prstDash val="sysDot"/>
            <a:round/>
            <a:headEnd/>
            <a:tailEnd type="oval" w="med" len="med"/>
          </a:ln>
        </p:spPr>
        <p:txBody>
          <a:bodyPr wrap="none" anchor="ctr"/>
          <a:lstStyle/>
          <a:p>
            <a:endParaRPr lang="en-US"/>
          </a:p>
        </p:txBody>
      </p:sp>
      <p:sp>
        <p:nvSpPr>
          <p:cNvPr id="18441" name="Text Box 65"/>
          <p:cNvSpPr txBox="1">
            <a:spLocks noChangeArrowheads="1"/>
          </p:cNvSpPr>
          <p:nvPr/>
        </p:nvSpPr>
        <p:spPr bwMode="auto">
          <a:xfrm>
            <a:off x="1510553" y="3966882"/>
            <a:ext cx="2077813" cy="400110"/>
          </a:xfrm>
          <a:prstGeom prst="rect">
            <a:avLst/>
          </a:prstGeom>
          <a:noFill/>
          <a:ln w="9525" algn="ctr">
            <a:noFill/>
            <a:miter lim="800000"/>
            <a:headEnd/>
            <a:tailEnd/>
          </a:ln>
        </p:spPr>
        <p:txBody>
          <a:bodyPr wrap="none">
            <a:spAutoFit/>
          </a:bodyPr>
          <a:lstStyle/>
          <a:p>
            <a:pPr eaLnBrk="0" hangingPunct="0"/>
            <a:r>
              <a:rPr lang="en-US" sz="2000" b="1" dirty="0" smtClean="0">
                <a:solidFill>
                  <a:schemeClr val="bg1">
                    <a:lumMod val="85000"/>
                  </a:schemeClr>
                </a:solidFill>
              </a:rPr>
              <a:t>III. </a:t>
            </a:r>
            <a:r>
              <a:rPr lang="en-US" sz="2000" b="1" dirty="0" smtClean="0">
                <a:solidFill>
                  <a:schemeClr val="bg1">
                    <a:lumMod val="85000"/>
                  </a:schemeClr>
                </a:solidFill>
              </a:rPr>
              <a:t>Conclusions</a:t>
            </a:r>
            <a:endParaRPr lang="en-US" sz="2000" b="1" dirty="0">
              <a:solidFill>
                <a:schemeClr val="bg1">
                  <a:lumMod val="85000"/>
                </a:schemeClr>
              </a:solidFill>
            </a:endParaRPr>
          </a:p>
        </p:txBody>
      </p:sp>
      <p:sp>
        <p:nvSpPr>
          <p:cNvPr id="64" name="Rectangle 63"/>
          <p:cNvSpPr/>
          <p:nvPr/>
        </p:nvSpPr>
        <p:spPr bwMode="auto">
          <a:xfrm>
            <a:off x="1143000" y="1143000"/>
            <a:ext cx="8001000" cy="76200"/>
          </a:xfrm>
          <a:prstGeom prst="rect">
            <a:avLst/>
          </a:prstGeom>
          <a:gradFill flip="none" rotWithShape="1">
            <a:gsLst>
              <a:gs pos="0">
                <a:srgbClr val="C00000"/>
              </a:gs>
              <a:gs pos="39999">
                <a:srgbClr val="0A128C"/>
              </a:gs>
              <a:gs pos="70000">
                <a:srgbClr val="181CC7"/>
              </a:gs>
              <a:gs pos="88000">
                <a:srgbClr val="7005D4"/>
              </a:gs>
              <a:gs pos="100000">
                <a:srgbClr val="8C3D91"/>
              </a:gs>
            </a:gsLst>
            <a:lin ang="0" scaled="1"/>
            <a:tileRect/>
          </a:gradFill>
          <a:ln w="9525" cap="flat" cmpd="sng" algn="ctr">
            <a:noFill/>
            <a:prstDash val="solid"/>
            <a:round/>
            <a:headEnd type="none" w="med" len="med"/>
            <a:tailEnd type="none" w="med" len="med"/>
          </a:ln>
          <a:effectLst/>
          <a:scene3d>
            <a:camera prst="orthographicFront"/>
            <a:lightRig rig="sunrise" dir="t"/>
          </a:scene3d>
          <a:sp3d extrusionH="76200" contourW="12700" prstMaterial="dkEdge">
            <a:extrusionClr>
              <a:srgbClr val="002060"/>
            </a:extrusionClr>
            <a:contourClr>
              <a:schemeClr val="bg2"/>
            </a:contourClr>
          </a:sp3d>
        </p:spPr>
        <p:txBody>
          <a:bodyPr/>
          <a:lstStyle/>
          <a:p>
            <a:pPr eaLnBrk="0" hangingPunct="0">
              <a:defRPr/>
            </a:pPr>
            <a:endParaRPr lang="en-US">
              <a:latin typeface="Times New Roman" pitchFamily="18" charset="0"/>
              <a:cs typeface="+mn-cs"/>
            </a:endParaRPr>
          </a:p>
        </p:txBody>
      </p:sp>
    </p:spTree>
    <p:extLst>
      <p:ext uri="{BB962C8B-B14F-4D97-AF65-F5344CB8AC3E}">
        <p14:creationId xmlns:p14="http://schemas.microsoft.com/office/powerpoint/2010/main" val="25922208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895706299"/>
              </p:ext>
            </p:extLst>
          </p:nvPr>
        </p:nvGraphicFramePr>
        <p:xfrm>
          <a:off x="1905000" y="1828800"/>
          <a:ext cx="65532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4818" name="Text Box 4"/>
          <p:cNvSpPr txBox="1">
            <a:spLocks noChangeArrowheads="1"/>
          </p:cNvSpPr>
          <p:nvPr/>
        </p:nvSpPr>
        <p:spPr bwMode="auto">
          <a:xfrm>
            <a:off x="1066800" y="1371600"/>
            <a:ext cx="8077200" cy="707886"/>
          </a:xfrm>
          <a:prstGeom prst="rect">
            <a:avLst/>
          </a:prstGeom>
          <a:noFill/>
          <a:ln w="9525">
            <a:noFill/>
            <a:miter lim="800000"/>
            <a:headEnd/>
            <a:tailEnd/>
          </a:ln>
        </p:spPr>
        <p:txBody>
          <a:bodyPr>
            <a:spAutoFit/>
          </a:bodyPr>
          <a:lstStyle/>
          <a:p>
            <a:pPr>
              <a:spcBef>
                <a:spcPct val="50000"/>
              </a:spcBef>
            </a:pPr>
            <a:r>
              <a:rPr lang="en-US" sz="2000" b="1" dirty="0" smtClean="0">
                <a:solidFill>
                  <a:srgbClr val="003399"/>
                </a:solidFill>
              </a:rPr>
              <a:t>For nuclear power: VARANS has duty to assess safety for all stages</a:t>
            </a:r>
          </a:p>
        </p:txBody>
      </p:sp>
      <p:sp>
        <p:nvSpPr>
          <p:cNvPr id="5" name="Rectangle 4"/>
          <p:cNvSpPr/>
          <p:nvPr/>
        </p:nvSpPr>
        <p:spPr bwMode="auto">
          <a:xfrm>
            <a:off x="1143000" y="1143000"/>
            <a:ext cx="8001000" cy="76200"/>
          </a:xfrm>
          <a:prstGeom prst="rect">
            <a:avLst/>
          </a:prstGeom>
          <a:gradFill flip="none" rotWithShape="1">
            <a:gsLst>
              <a:gs pos="0">
                <a:srgbClr val="C00000"/>
              </a:gs>
              <a:gs pos="39999">
                <a:srgbClr val="0A128C"/>
              </a:gs>
              <a:gs pos="70000">
                <a:srgbClr val="181CC7"/>
              </a:gs>
              <a:gs pos="88000">
                <a:srgbClr val="7005D4"/>
              </a:gs>
              <a:gs pos="100000">
                <a:srgbClr val="8C3D91"/>
              </a:gs>
            </a:gsLst>
            <a:lin ang="0" scaled="1"/>
            <a:tileRect/>
          </a:gradFill>
          <a:ln w="9525" cap="flat" cmpd="sng" algn="ctr">
            <a:noFill/>
            <a:prstDash val="solid"/>
            <a:round/>
            <a:headEnd type="none" w="med" len="med"/>
            <a:tailEnd type="none" w="med" len="med"/>
          </a:ln>
          <a:effectLst/>
          <a:scene3d>
            <a:camera prst="orthographicFront"/>
            <a:lightRig rig="sunrise" dir="t"/>
          </a:scene3d>
          <a:sp3d extrusionH="76200" contourW="12700" prstMaterial="dkEdge">
            <a:extrusionClr>
              <a:srgbClr val="002060"/>
            </a:extrusionClr>
            <a:contourClr>
              <a:schemeClr val="bg2"/>
            </a:contourClr>
          </a:sp3d>
        </p:spPr>
        <p:txBody>
          <a:bodyPr/>
          <a:lstStyle/>
          <a:p>
            <a:pPr eaLnBrk="0" hangingPunct="0">
              <a:defRPr/>
            </a:pPr>
            <a:endParaRPr lang="en-US">
              <a:latin typeface="Times New Roman" pitchFamily="18" charset="0"/>
              <a:cs typeface="+mn-cs"/>
            </a:endParaRPr>
          </a:p>
        </p:txBody>
      </p:sp>
      <p:sp>
        <p:nvSpPr>
          <p:cNvPr id="34820" name="Text Box 5"/>
          <p:cNvSpPr txBox="1">
            <a:spLocks noChangeArrowheads="1"/>
          </p:cNvSpPr>
          <p:nvPr/>
        </p:nvSpPr>
        <p:spPr bwMode="auto">
          <a:xfrm>
            <a:off x="1066800" y="33338"/>
            <a:ext cx="8077200" cy="1143000"/>
          </a:xfrm>
          <a:prstGeom prst="rect">
            <a:avLst/>
          </a:prstGeom>
          <a:noFill/>
          <a:ln w="9525" algn="ctr">
            <a:noFill/>
            <a:miter lim="800000"/>
            <a:headEnd/>
            <a:tailEnd/>
          </a:ln>
        </p:spPr>
        <p:txBody>
          <a:bodyPr lIns="92075" tIns="46038" rIns="92075" bIns="46038" anchor="ctr"/>
          <a:lstStyle/>
          <a:p>
            <a:r>
              <a:rPr lang="en-US" sz="2600" b="1" dirty="0" smtClean="0">
                <a:solidFill>
                  <a:srgbClr val="0066CC"/>
                </a:solidFill>
                <a:latin typeface="+mn-lt"/>
              </a:rPr>
              <a:t>Infrastructure for safety assessment</a:t>
            </a:r>
            <a:endParaRPr lang="en-US" sz="2600" b="1" dirty="0">
              <a:solidFill>
                <a:srgbClr val="0066CC"/>
              </a:solidFill>
              <a:latin typeface="+mn-lt"/>
            </a:endParaRPr>
          </a:p>
        </p:txBody>
      </p:sp>
      <p:grpSp>
        <p:nvGrpSpPr>
          <p:cNvPr id="10" name="Group 9"/>
          <p:cNvGrpSpPr>
            <a:grpSpLocks/>
          </p:cNvGrpSpPr>
          <p:nvPr/>
        </p:nvGrpSpPr>
        <p:grpSpPr bwMode="auto">
          <a:xfrm>
            <a:off x="6845300" y="4038599"/>
            <a:ext cx="1841500" cy="1696823"/>
            <a:chOff x="1597025" y="5119690"/>
            <a:chExt cx="1841503" cy="1662110"/>
          </a:xfrm>
        </p:grpSpPr>
        <p:sp>
          <p:nvSpPr>
            <p:cNvPr id="11" name="Rounded Rectangle 10"/>
            <p:cNvSpPr/>
            <p:nvPr/>
          </p:nvSpPr>
          <p:spPr bwMode="auto">
            <a:xfrm>
              <a:off x="1684338" y="5867401"/>
              <a:ext cx="1754190" cy="914399"/>
            </a:xfrm>
            <a:prstGeom prst="roundRect">
              <a:avLst/>
            </a:prstGeom>
            <a:solidFill>
              <a:schemeClr val="tx2">
                <a:lumMod val="40000"/>
                <a:lumOff val="60000"/>
              </a:schemeClr>
            </a:solidFill>
            <a:ln w="9525" cap="flat" cmpd="sng" algn="ctr">
              <a:solidFill>
                <a:schemeClr val="tx1"/>
              </a:solidFill>
              <a:prstDash val="solid"/>
              <a:round/>
              <a:headEnd type="none" w="med" len="med"/>
              <a:tailEnd type="none" w="med" len="med"/>
            </a:ln>
            <a:effectLst/>
          </p:spPr>
          <p:txBody>
            <a:bodyPr/>
            <a:lstStyle/>
            <a:p>
              <a:pPr algn="ctr">
                <a:defRPr/>
              </a:pPr>
              <a:r>
                <a:rPr lang="en-US" sz="1600" b="1" dirty="0">
                  <a:latin typeface="Times New Roman" pitchFamily="18" charset="0"/>
                </a:rPr>
                <a:t>External </a:t>
              </a:r>
              <a:r>
                <a:rPr lang="en-US" sz="1600" b="1" dirty="0" err="1">
                  <a:latin typeface="Times New Roman" pitchFamily="18" charset="0"/>
                </a:rPr>
                <a:t>TSOs</a:t>
              </a:r>
              <a:r>
                <a:rPr lang="en-US" sz="1600" b="1" dirty="0">
                  <a:latin typeface="Times New Roman" pitchFamily="18" charset="0"/>
                </a:rPr>
                <a:t/>
              </a:r>
              <a:br>
                <a:rPr lang="en-US" sz="1600" b="1" dirty="0">
                  <a:latin typeface="Times New Roman" pitchFamily="18" charset="0"/>
                </a:rPr>
              </a:br>
              <a:r>
                <a:rPr lang="en-US" sz="1600" b="1" dirty="0">
                  <a:latin typeface="Times New Roman" pitchFamily="18" charset="0"/>
                </a:rPr>
                <a:t>(Domestic &amp; International)</a:t>
              </a:r>
            </a:p>
          </p:txBody>
        </p:sp>
        <p:cxnSp>
          <p:nvCxnSpPr>
            <p:cNvPr id="14" name="Straight Connector 117"/>
            <p:cNvCxnSpPr>
              <a:cxnSpLocks noChangeShapeType="1"/>
            </p:cNvCxnSpPr>
            <p:nvPr/>
          </p:nvCxnSpPr>
          <p:spPr bwMode="auto">
            <a:xfrm flipV="1">
              <a:off x="2576002" y="5120414"/>
              <a:ext cx="0" cy="746986"/>
            </a:xfrm>
            <a:prstGeom prst="line">
              <a:avLst/>
            </a:prstGeom>
            <a:noFill/>
            <a:ln w="31750" algn="ctr">
              <a:solidFill>
                <a:srgbClr val="0000FF"/>
              </a:solidFill>
              <a:round/>
              <a:headEnd/>
              <a:tailEnd/>
            </a:ln>
            <a:extLst>
              <a:ext uri="{909E8E84-426E-40dd-AFC4-6F175D3DCCD1}">
                <a14:hiddenFill xmlns:a14="http://schemas.microsoft.com/office/drawing/2010/main" xmlns="">
                  <a:noFill/>
                </a14:hiddenFill>
              </a:ext>
            </a:extLst>
          </p:spPr>
        </p:cxnSp>
        <p:cxnSp>
          <p:nvCxnSpPr>
            <p:cNvPr id="15" name="Straight Arrow Connector 120"/>
            <p:cNvCxnSpPr>
              <a:cxnSpLocks noChangeShapeType="1"/>
            </p:cNvCxnSpPr>
            <p:nvPr/>
          </p:nvCxnSpPr>
          <p:spPr bwMode="auto">
            <a:xfrm flipH="1" flipV="1">
              <a:off x="1597025" y="5119690"/>
              <a:ext cx="973138" cy="0"/>
            </a:xfrm>
            <a:prstGeom prst="straightConnector1">
              <a:avLst/>
            </a:prstGeom>
            <a:noFill/>
            <a:ln w="31750" algn="ctr">
              <a:solidFill>
                <a:srgbClr val="0000FF"/>
              </a:solidFill>
              <a:round/>
              <a:headEnd/>
              <a:tailEnd type="triangle" w="med" len="med"/>
            </a:ln>
            <a:extLst>
              <a:ext uri="{909E8E84-426E-40dd-AFC4-6F175D3DCCD1}">
                <a14:hiddenFill xmlns:a14="http://schemas.microsoft.com/office/drawing/2010/main" xmlns="">
                  <a:noFill/>
                </a14:hiddenFill>
              </a:ext>
            </a:extLst>
          </p:spPr>
        </p:cxnSp>
      </p:grpSp>
      <p:grpSp>
        <p:nvGrpSpPr>
          <p:cNvPr id="45" name="Group 44"/>
          <p:cNvGrpSpPr/>
          <p:nvPr/>
        </p:nvGrpSpPr>
        <p:grpSpPr>
          <a:xfrm>
            <a:off x="18738" y="4038600"/>
            <a:ext cx="6686862" cy="2819400"/>
            <a:chOff x="18738" y="4038600"/>
            <a:chExt cx="6686862" cy="2819400"/>
          </a:xfrm>
        </p:grpSpPr>
        <p:sp>
          <p:nvSpPr>
            <p:cNvPr id="16" name="_s1035"/>
            <p:cNvSpPr>
              <a:spLocks noChangeArrowheads="1"/>
            </p:cNvSpPr>
            <p:nvPr/>
          </p:nvSpPr>
          <p:spPr bwMode="auto">
            <a:xfrm>
              <a:off x="18738" y="4440497"/>
              <a:ext cx="6686862" cy="330824"/>
            </a:xfrm>
            <a:prstGeom prst="roundRect">
              <a:avLst>
                <a:gd name="adj" fmla="val 16667"/>
              </a:avLst>
            </a:prstGeom>
            <a:solidFill>
              <a:srgbClr val="FF9BCD"/>
            </a:solidFill>
            <a:ln w="9525">
              <a:solidFill>
                <a:schemeClr val="tx1"/>
              </a:solidFill>
              <a:round/>
              <a:headEnd/>
              <a:tailEnd/>
            </a:ln>
          </p:spPr>
          <p:txBody>
            <a:bodyPr wrap="none" anchor="ct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lgn="ctr">
                <a:spcBef>
                  <a:spcPct val="0"/>
                </a:spcBef>
                <a:buClrTx/>
                <a:buFontTx/>
                <a:buNone/>
              </a:pPr>
              <a:r>
                <a:rPr lang="en-US" altLang="en-US" sz="1400" b="1" i="1" dirty="0" smtClean="0">
                  <a:cs typeface="Arial" panose="020B0604020202020204" pitchFamily="34" charset="0"/>
                </a:rPr>
                <a:t>In-house TSO: </a:t>
              </a:r>
              <a:r>
                <a:rPr lang="en-US" altLang="en-US" sz="1400" b="1" i="1" dirty="0" err="1" smtClean="0">
                  <a:cs typeface="Arial" panose="020B0604020202020204" pitchFamily="34" charset="0"/>
                </a:rPr>
                <a:t>TSC</a:t>
              </a:r>
              <a:r>
                <a:rPr lang="en-US" altLang="en-US" sz="1400" b="1" i="1" dirty="0" smtClean="0">
                  <a:cs typeface="Arial" panose="020B0604020202020204" pitchFamily="34" charset="0"/>
                </a:rPr>
                <a:t> </a:t>
              </a:r>
              <a:r>
                <a:rPr lang="en-US" altLang="en-US" sz="1400" b="1" i="1" dirty="0">
                  <a:cs typeface="Arial" panose="020B0604020202020204" pitchFamily="34" charset="0"/>
                </a:rPr>
                <a:t>for Nuclear &amp; Radiation Safety and Emergency Response </a:t>
              </a:r>
            </a:p>
          </p:txBody>
        </p:sp>
        <p:grpSp>
          <p:nvGrpSpPr>
            <p:cNvPr id="22" name="Group 32"/>
            <p:cNvGrpSpPr>
              <a:grpSpLocks/>
            </p:cNvGrpSpPr>
            <p:nvPr/>
          </p:nvGrpSpPr>
          <p:grpSpPr bwMode="auto">
            <a:xfrm>
              <a:off x="882769" y="4773100"/>
              <a:ext cx="5133608" cy="2084900"/>
              <a:chOff x="3690" y="778"/>
              <a:chExt cx="1847" cy="2628"/>
            </a:xfrm>
          </p:grpSpPr>
          <p:sp>
            <p:nvSpPr>
              <p:cNvPr id="24" name="Line 16"/>
              <p:cNvSpPr>
                <a:spLocks noChangeShapeType="1"/>
              </p:cNvSpPr>
              <p:nvPr/>
            </p:nvSpPr>
            <p:spPr bwMode="auto">
              <a:xfrm>
                <a:off x="3693" y="2142"/>
                <a:ext cx="161" cy="1"/>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5" name="_s1035"/>
              <p:cNvSpPr>
                <a:spLocks noChangeArrowheads="1"/>
              </p:cNvSpPr>
              <p:nvPr/>
            </p:nvSpPr>
            <p:spPr bwMode="auto">
              <a:xfrm>
                <a:off x="3840" y="922"/>
                <a:ext cx="1681" cy="336"/>
              </a:xfrm>
              <a:prstGeom prst="roundRect">
                <a:avLst>
                  <a:gd name="adj" fmla="val 16667"/>
                </a:avLst>
              </a:prstGeom>
              <a:solidFill>
                <a:srgbClr val="FFCDE6"/>
              </a:solidFill>
              <a:ln w="9525">
                <a:solidFill>
                  <a:schemeClr val="tx1"/>
                </a:solidFill>
                <a:round/>
                <a:headEnd/>
                <a:tailEnd/>
              </a:ln>
            </p:spPr>
            <p:txBody>
              <a:bodyPr wrap="none" anchor="ct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lgn="ctr">
                  <a:spcBef>
                    <a:spcPct val="0"/>
                  </a:spcBef>
                  <a:buClrTx/>
                  <a:buFontTx/>
                  <a:buNone/>
                </a:pPr>
                <a:r>
                  <a:rPr lang="en-US" altLang="en-US" sz="1400" b="1" i="1" dirty="0" smtClean="0">
                    <a:cs typeface="Arial" panose="020B0604020202020204" pitchFamily="34" charset="0"/>
                  </a:rPr>
                  <a:t>Division of Administration</a:t>
                </a:r>
                <a:endParaRPr lang="en-US" altLang="en-US" sz="1400" b="1" i="1" dirty="0">
                  <a:cs typeface="Arial" panose="020B0604020202020204" pitchFamily="34" charset="0"/>
                </a:endParaRPr>
              </a:p>
            </p:txBody>
          </p:sp>
          <p:sp>
            <p:nvSpPr>
              <p:cNvPr id="26" name="_s1035"/>
              <p:cNvSpPr>
                <a:spLocks noChangeArrowheads="1"/>
              </p:cNvSpPr>
              <p:nvPr/>
            </p:nvSpPr>
            <p:spPr bwMode="auto">
              <a:xfrm>
                <a:off x="3855" y="1306"/>
                <a:ext cx="1681" cy="336"/>
              </a:xfrm>
              <a:prstGeom prst="roundRect">
                <a:avLst>
                  <a:gd name="adj" fmla="val 16667"/>
                </a:avLst>
              </a:prstGeom>
              <a:solidFill>
                <a:srgbClr val="FFCDE6"/>
              </a:solidFill>
              <a:ln w="9525">
                <a:solidFill>
                  <a:schemeClr val="tx1"/>
                </a:solidFill>
                <a:round/>
                <a:headEnd/>
                <a:tailEnd/>
              </a:ln>
            </p:spPr>
            <p:txBody>
              <a:bodyPr wrap="none" anchor="ct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lgn="ctr">
                  <a:spcBef>
                    <a:spcPct val="0"/>
                  </a:spcBef>
                  <a:buClrTx/>
                  <a:buFontTx/>
                  <a:buNone/>
                </a:pPr>
                <a:r>
                  <a:rPr lang="en-US" altLang="en-US" sz="1400" b="1" i="1" dirty="0">
                    <a:cs typeface="Arial" panose="020B0604020202020204" pitchFamily="34" charset="0"/>
                  </a:rPr>
                  <a:t>Division of </a:t>
                </a:r>
                <a:r>
                  <a:rPr lang="en-US" altLang="en-US" sz="1400" b="1" i="1" dirty="0" smtClean="0">
                    <a:cs typeface="Arial" panose="020B0604020202020204" pitchFamily="34" charset="0"/>
                  </a:rPr>
                  <a:t>Safety Analysis</a:t>
                </a:r>
                <a:endParaRPr lang="en-US" altLang="en-US" sz="1400" b="1" i="1" dirty="0">
                  <a:cs typeface="Arial" panose="020B0604020202020204" pitchFamily="34" charset="0"/>
                </a:endParaRPr>
              </a:p>
            </p:txBody>
          </p:sp>
          <p:sp>
            <p:nvSpPr>
              <p:cNvPr id="27" name="_s1035"/>
              <p:cNvSpPr>
                <a:spLocks noChangeArrowheads="1"/>
              </p:cNvSpPr>
              <p:nvPr/>
            </p:nvSpPr>
            <p:spPr bwMode="auto">
              <a:xfrm>
                <a:off x="3856" y="1690"/>
                <a:ext cx="1681" cy="252"/>
              </a:xfrm>
              <a:prstGeom prst="roundRect">
                <a:avLst>
                  <a:gd name="adj" fmla="val 16667"/>
                </a:avLst>
              </a:prstGeom>
              <a:solidFill>
                <a:srgbClr val="FFCDE6"/>
              </a:solidFill>
              <a:ln w="9525">
                <a:solidFill>
                  <a:schemeClr val="tx1"/>
                </a:solidFill>
                <a:round/>
                <a:headEnd/>
                <a:tailEnd/>
              </a:ln>
            </p:spPr>
            <p:txBody>
              <a:bodyPr wrap="none" anchor="ct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lgn="ctr">
                  <a:spcBef>
                    <a:spcPct val="0"/>
                  </a:spcBef>
                  <a:buClrTx/>
                  <a:buFontTx/>
                  <a:buNone/>
                </a:pPr>
                <a:r>
                  <a:rPr lang="en-US" altLang="en-US" sz="1400" b="1" i="1" dirty="0" smtClean="0">
                    <a:cs typeface="Arial" panose="020B0604020202020204" pitchFamily="34" charset="0"/>
                  </a:rPr>
                  <a:t>Division of Risk Management</a:t>
                </a:r>
                <a:endParaRPr lang="en-US" altLang="en-US" sz="1400" b="1" i="1" dirty="0">
                  <a:cs typeface="Arial" panose="020B0604020202020204" pitchFamily="34" charset="0"/>
                </a:endParaRPr>
              </a:p>
            </p:txBody>
          </p:sp>
          <p:sp>
            <p:nvSpPr>
              <p:cNvPr id="28" name="_s1035"/>
              <p:cNvSpPr>
                <a:spLocks noChangeArrowheads="1"/>
              </p:cNvSpPr>
              <p:nvPr/>
            </p:nvSpPr>
            <p:spPr bwMode="auto">
              <a:xfrm>
                <a:off x="3855" y="2362"/>
                <a:ext cx="1681" cy="336"/>
              </a:xfrm>
              <a:prstGeom prst="roundRect">
                <a:avLst>
                  <a:gd name="adj" fmla="val 16667"/>
                </a:avLst>
              </a:prstGeom>
              <a:solidFill>
                <a:srgbClr val="FFCDE6"/>
              </a:solidFill>
              <a:ln w="9525">
                <a:solidFill>
                  <a:schemeClr val="tx1"/>
                </a:solidFill>
                <a:round/>
                <a:headEnd/>
                <a:tailEnd/>
              </a:ln>
            </p:spPr>
            <p:txBody>
              <a:bodyPr wrap="none" anchor="ct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lgn="ctr">
                  <a:spcBef>
                    <a:spcPct val="0"/>
                  </a:spcBef>
                  <a:buClrTx/>
                  <a:buFontTx/>
                  <a:buNone/>
                </a:pPr>
                <a:r>
                  <a:rPr lang="en-US" altLang="en-US" sz="1400" b="1" i="1" dirty="0">
                    <a:cs typeface="Arial" panose="020B0604020202020204" pitchFamily="34" charset="0"/>
                  </a:rPr>
                  <a:t>Division of </a:t>
                </a:r>
                <a:r>
                  <a:rPr lang="en-US" altLang="en-US" sz="1400" b="1" i="1" dirty="0" smtClean="0">
                    <a:cs typeface="Arial" panose="020B0604020202020204" pitchFamily="34" charset="0"/>
                  </a:rPr>
                  <a:t>Systems, Components and Structures</a:t>
                </a:r>
                <a:endParaRPr lang="en-US" altLang="en-US" sz="1400" b="1" i="1" dirty="0">
                  <a:cs typeface="Arial" panose="020B0604020202020204" pitchFamily="34" charset="0"/>
                </a:endParaRPr>
              </a:p>
            </p:txBody>
          </p:sp>
          <p:sp>
            <p:nvSpPr>
              <p:cNvPr id="30" name="Line 13"/>
              <p:cNvSpPr>
                <a:spLocks noChangeShapeType="1"/>
              </p:cNvSpPr>
              <p:nvPr/>
            </p:nvSpPr>
            <p:spPr bwMode="auto">
              <a:xfrm>
                <a:off x="3696" y="778"/>
                <a:ext cx="0" cy="2472"/>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 name="Line 14"/>
              <p:cNvSpPr>
                <a:spLocks noChangeShapeType="1"/>
              </p:cNvSpPr>
              <p:nvPr/>
            </p:nvSpPr>
            <p:spPr bwMode="auto">
              <a:xfrm>
                <a:off x="3690" y="1486"/>
                <a:ext cx="161" cy="1"/>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2" name="Line 15"/>
              <p:cNvSpPr>
                <a:spLocks noChangeShapeType="1"/>
              </p:cNvSpPr>
              <p:nvPr/>
            </p:nvSpPr>
            <p:spPr bwMode="auto">
              <a:xfrm>
                <a:off x="3690" y="1814"/>
                <a:ext cx="161" cy="1"/>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3" name="Line 17"/>
              <p:cNvSpPr>
                <a:spLocks noChangeShapeType="1"/>
              </p:cNvSpPr>
              <p:nvPr/>
            </p:nvSpPr>
            <p:spPr bwMode="auto">
              <a:xfrm>
                <a:off x="3702" y="2881"/>
                <a:ext cx="161" cy="1"/>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4" name="Line 18"/>
              <p:cNvSpPr>
                <a:spLocks noChangeShapeType="1"/>
              </p:cNvSpPr>
              <p:nvPr/>
            </p:nvSpPr>
            <p:spPr bwMode="auto">
              <a:xfrm>
                <a:off x="3693" y="3250"/>
                <a:ext cx="161" cy="1"/>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5" name="_s1035"/>
              <p:cNvSpPr>
                <a:spLocks noChangeArrowheads="1"/>
              </p:cNvSpPr>
              <p:nvPr/>
            </p:nvSpPr>
            <p:spPr bwMode="auto">
              <a:xfrm>
                <a:off x="3852" y="2742"/>
                <a:ext cx="1681" cy="292"/>
              </a:xfrm>
              <a:prstGeom prst="roundRect">
                <a:avLst>
                  <a:gd name="adj" fmla="val 16667"/>
                </a:avLst>
              </a:prstGeom>
              <a:solidFill>
                <a:srgbClr val="FFCDE6"/>
              </a:solidFill>
              <a:ln w="9525" algn="ctr">
                <a:solidFill>
                  <a:schemeClr val="tx1"/>
                </a:solidFill>
                <a:round/>
                <a:headEnd/>
                <a:tailEnd/>
              </a:ln>
            </p:spPr>
            <p:txBody>
              <a:bodyPr wrap="none" anchor="ct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lgn="ctr">
                  <a:spcBef>
                    <a:spcPct val="0"/>
                  </a:spcBef>
                  <a:buClrTx/>
                  <a:buFontTx/>
                  <a:buNone/>
                </a:pPr>
                <a:r>
                  <a:rPr lang="en-US" altLang="en-US" sz="1400" b="1" i="1" dirty="0">
                    <a:cs typeface="Arial" panose="020B0604020202020204" pitchFamily="34" charset="0"/>
                  </a:rPr>
                  <a:t>Division of </a:t>
                </a:r>
                <a:r>
                  <a:rPr lang="en-US" altLang="en-US" sz="1400" b="1" i="1" dirty="0" smtClean="0">
                    <a:cs typeface="Arial" panose="020B0604020202020204" pitchFamily="34" charset="0"/>
                  </a:rPr>
                  <a:t>Emergency Response</a:t>
                </a:r>
                <a:endParaRPr lang="en-US" altLang="en-US" sz="1400" b="1" i="1" dirty="0">
                  <a:cs typeface="Arial" panose="020B0604020202020204" pitchFamily="34" charset="0"/>
                </a:endParaRPr>
              </a:p>
            </p:txBody>
          </p:sp>
          <p:sp>
            <p:nvSpPr>
              <p:cNvPr id="36" name="Line 30"/>
              <p:cNvSpPr>
                <a:spLocks noChangeShapeType="1"/>
              </p:cNvSpPr>
              <p:nvPr/>
            </p:nvSpPr>
            <p:spPr bwMode="auto">
              <a:xfrm>
                <a:off x="3696" y="1078"/>
                <a:ext cx="161" cy="1"/>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7" name="_s1035"/>
              <p:cNvSpPr>
                <a:spLocks noChangeArrowheads="1"/>
              </p:cNvSpPr>
              <p:nvPr/>
            </p:nvSpPr>
            <p:spPr bwMode="auto">
              <a:xfrm>
                <a:off x="3848" y="3082"/>
                <a:ext cx="1681" cy="324"/>
              </a:xfrm>
              <a:prstGeom prst="roundRect">
                <a:avLst>
                  <a:gd name="adj" fmla="val 16667"/>
                </a:avLst>
              </a:prstGeom>
              <a:solidFill>
                <a:srgbClr val="FFCDE6"/>
              </a:solidFill>
              <a:ln w="9525" algn="ctr">
                <a:solidFill>
                  <a:schemeClr val="tx1"/>
                </a:solidFill>
                <a:round/>
                <a:headEnd/>
                <a:tailEnd/>
              </a:ln>
            </p:spPr>
            <p:txBody>
              <a:bodyPr wrap="none" anchor="ct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lgn="ctr">
                  <a:spcBef>
                    <a:spcPct val="0"/>
                  </a:spcBef>
                  <a:buClrTx/>
                  <a:buFontTx/>
                  <a:buNone/>
                </a:pPr>
                <a:r>
                  <a:rPr lang="en-US" altLang="en-US" sz="1400" b="1" i="1" dirty="0">
                    <a:cs typeface="Arial" panose="020B0604020202020204" pitchFamily="34" charset="0"/>
                  </a:rPr>
                  <a:t>Division of </a:t>
                </a:r>
                <a:r>
                  <a:rPr lang="en-US" altLang="en-US" sz="1400" b="1" i="1" dirty="0" smtClean="0">
                    <a:cs typeface="Arial" panose="020B0604020202020204" pitchFamily="34" charset="0"/>
                  </a:rPr>
                  <a:t>Radiation Safety</a:t>
                </a:r>
                <a:endParaRPr lang="en-US" altLang="en-US" sz="1400" b="1" i="1" dirty="0">
                  <a:cs typeface="Arial" panose="020B0604020202020204" pitchFamily="34" charset="0"/>
                </a:endParaRPr>
              </a:p>
            </p:txBody>
          </p:sp>
          <p:sp>
            <p:nvSpPr>
              <p:cNvPr id="39" name="_s1035"/>
              <p:cNvSpPr>
                <a:spLocks noChangeArrowheads="1"/>
              </p:cNvSpPr>
              <p:nvPr/>
            </p:nvSpPr>
            <p:spPr bwMode="auto">
              <a:xfrm>
                <a:off x="3852" y="1991"/>
                <a:ext cx="1678" cy="347"/>
              </a:xfrm>
              <a:prstGeom prst="roundRect">
                <a:avLst>
                  <a:gd name="adj" fmla="val 16667"/>
                </a:avLst>
              </a:prstGeom>
              <a:solidFill>
                <a:srgbClr val="FFCDE6"/>
              </a:solidFill>
              <a:ln w="9525" algn="ctr">
                <a:solidFill>
                  <a:schemeClr val="tx1"/>
                </a:solidFill>
                <a:round/>
                <a:headEnd/>
                <a:tailEnd/>
              </a:ln>
            </p:spPr>
            <p:txBody>
              <a:bodyPr wrap="none" anchor="ctr"/>
              <a:lstStyle>
                <a:lvl1pPr>
                  <a:spcBef>
                    <a:spcPct val="20000"/>
                  </a:spcBef>
                  <a:buClr>
                    <a:schemeClr val="folHlink"/>
                  </a:buClr>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chemeClr val="folHlink"/>
                  </a:buClr>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chemeClr val="folHlink"/>
                  </a:buClr>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folHlink"/>
                  </a:buClr>
                  <a:buChar char="•"/>
                  <a:defRPr sz="2000">
                    <a:solidFill>
                      <a:schemeClr val="tx1"/>
                    </a:solidFill>
                    <a:latin typeface="Arial" panose="020B0604020202020204" pitchFamily="34" charset="0"/>
                    <a:ea typeface="MS PGothic" panose="020B0600070205080204" pitchFamily="34" charset="-128"/>
                  </a:defRPr>
                </a:lvl9pPr>
              </a:lstStyle>
              <a:p>
                <a:pPr algn="ctr">
                  <a:spcBef>
                    <a:spcPct val="0"/>
                  </a:spcBef>
                  <a:buClrTx/>
                  <a:buFontTx/>
                  <a:buNone/>
                </a:pPr>
                <a:r>
                  <a:rPr lang="en-US" altLang="en-US" sz="1400" b="1" i="1" dirty="0">
                    <a:cs typeface="Arial" panose="020B0604020202020204" pitchFamily="34" charset="0"/>
                  </a:rPr>
                  <a:t>Division of </a:t>
                </a:r>
                <a:r>
                  <a:rPr lang="en-US" altLang="en-US" sz="1400" b="1" i="1" dirty="0" smtClean="0">
                    <a:cs typeface="Arial" panose="020B0604020202020204" pitchFamily="34" charset="0"/>
                  </a:rPr>
                  <a:t>Siting</a:t>
                </a:r>
                <a:endParaRPr lang="en-US" altLang="en-US" sz="1400" b="1" i="1" dirty="0">
                  <a:cs typeface="Arial" panose="020B0604020202020204" pitchFamily="34" charset="0"/>
                </a:endParaRPr>
              </a:p>
            </p:txBody>
          </p:sp>
          <p:sp>
            <p:nvSpPr>
              <p:cNvPr id="40" name="Line 29"/>
              <p:cNvSpPr>
                <a:spLocks noChangeShapeType="1"/>
              </p:cNvSpPr>
              <p:nvPr/>
            </p:nvSpPr>
            <p:spPr bwMode="auto">
              <a:xfrm>
                <a:off x="3696" y="2518"/>
                <a:ext cx="161" cy="1"/>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grpSp>
        <p:cxnSp>
          <p:nvCxnSpPr>
            <p:cNvPr id="9" name="Straight Arrow Connector 8"/>
            <p:cNvCxnSpPr/>
            <p:nvPr/>
          </p:nvCxnSpPr>
          <p:spPr bwMode="auto">
            <a:xfrm>
              <a:off x="1981200" y="4038600"/>
              <a:ext cx="1371600" cy="0"/>
            </a:xfrm>
            <a:prstGeom prst="straightConnector1">
              <a:avLst/>
            </a:prstGeom>
            <a:solidFill>
              <a:schemeClr val="accent1"/>
            </a:solidFill>
            <a:ln w="28575" cap="flat" cmpd="sng" algn="ctr">
              <a:solidFill>
                <a:srgbClr val="CC0066"/>
              </a:solidFill>
              <a:prstDash val="solid"/>
              <a:round/>
              <a:headEnd type="none" w="med" len="med"/>
              <a:tailEnd type="triangle"/>
            </a:ln>
            <a:effectLst/>
          </p:spPr>
        </p:cxnSp>
        <p:cxnSp>
          <p:nvCxnSpPr>
            <p:cNvPr id="44" name="Straight Connector 43"/>
            <p:cNvCxnSpPr/>
            <p:nvPr/>
          </p:nvCxnSpPr>
          <p:spPr bwMode="auto">
            <a:xfrm>
              <a:off x="1981200" y="4038600"/>
              <a:ext cx="0" cy="401897"/>
            </a:xfrm>
            <a:prstGeom prst="line">
              <a:avLst/>
            </a:prstGeom>
            <a:solidFill>
              <a:schemeClr val="accent1"/>
            </a:solidFill>
            <a:ln w="28575" cap="flat" cmpd="sng" algn="ctr">
              <a:solidFill>
                <a:srgbClr val="CC0066"/>
              </a:solidFill>
              <a:prstDash val="solid"/>
              <a:round/>
              <a:headEnd type="none" w="med" len="med"/>
              <a:tailEnd type="none" w="med" len="med"/>
            </a:ln>
            <a:effectLst/>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peed design template">
  <a:themeElements>
    <a:clrScheme name="Office Theme 2">
      <a:dk1>
        <a:srgbClr val="000000"/>
      </a:dk1>
      <a:lt1>
        <a:srgbClr val="FFFFFF"/>
      </a:lt1>
      <a:dk2>
        <a:srgbClr val="336699"/>
      </a:dk2>
      <a:lt2>
        <a:srgbClr val="C3D6DD"/>
      </a:lt2>
      <a:accent1>
        <a:srgbClr val="B2B2B2"/>
      </a:accent1>
      <a:accent2>
        <a:srgbClr val="6A9159"/>
      </a:accent2>
      <a:accent3>
        <a:srgbClr val="FFFFFF"/>
      </a:accent3>
      <a:accent4>
        <a:srgbClr val="000000"/>
      </a:accent4>
      <a:accent5>
        <a:srgbClr val="D5D5D5"/>
      </a:accent5>
      <a:accent6>
        <a:srgbClr val="5F8350"/>
      </a:accent6>
      <a:hlink>
        <a:srgbClr val="C9606F"/>
      </a:hlink>
      <a:folHlink>
        <a:srgbClr val="0099CC"/>
      </a:folHlink>
    </a:clrScheme>
    <a:fontScheme name="Office Them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ffice Theme 1">
        <a:dk1>
          <a:srgbClr val="000066"/>
        </a:dk1>
        <a:lt1>
          <a:srgbClr val="FFFFCC"/>
        </a:lt1>
        <a:dk2>
          <a:srgbClr val="0066CC"/>
        </a:dk2>
        <a:lt2>
          <a:srgbClr val="EAEAEA"/>
        </a:lt2>
        <a:accent1>
          <a:srgbClr val="00CCCC"/>
        </a:accent1>
        <a:accent2>
          <a:srgbClr val="008080"/>
        </a:accent2>
        <a:accent3>
          <a:srgbClr val="AAB8E2"/>
        </a:accent3>
        <a:accent4>
          <a:srgbClr val="DADAAE"/>
        </a:accent4>
        <a:accent5>
          <a:srgbClr val="AAE2E2"/>
        </a:accent5>
        <a:accent6>
          <a:srgbClr val="007373"/>
        </a:accent6>
        <a:hlink>
          <a:srgbClr val="9999FF"/>
        </a:hlink>
        <a:folHlink>
          <a:srgbClr val="00CCFF"/>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336699"/>
        </a:dk2>
        <a:lt2>
          <a:srgbClr val="C3D6DD"/>
        </a:lt2>
        <a:accent1>
          <a:srgbClr val="B2B2B2"/>
        </a:accent1>
        <a:accent2>
          <a:srgbClr val="6A9159"/>
        </a:accent2>
        <a:accent3>
          <a:srgbClr val="FFFFFF"/>
        </a:accent3>
        <a:accent4>
          <a:srgbClr val="000000"/>
        </a:accent4>
        <a:accent5>
          <a:srgbClr val="D5D5D5"/>
        </a:accent5>
        <a:accent6>
          <a:srgbClr val="5F8350"/>
        </a:accent6>
        <a:hlink>
          <a:srgbClr val="C9606F"/>
        </a:hlink>
        <a:folHlink>
          <a:srgbClr val="0099CC"/>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EAEAEA"/>
        </a:lt2>
        <a:accent1>
          <a:srgbClr val="CBCBCB"/>
        </a:accent1>
        <a:accent2>
          <a:srgbClr val="EAEAEA"/>
        </a:accent2>
        <a:accent3>
          <a:srgbClr val="FFFFFF"/>
        </a:accent3>
        <a:accent4>
          <a:srgbClr val="000000"/>
        </a:accent4>
        <a:accent5>
          <a:srgbClr val="E2E2E2"/>
        </a:accent5>
        <a:accent6>
          <a:srgbClr val="D4D4D4"/>
        </a:accent6>
        <a:hlink>
          <a:srgbClr val="969696"/>
        </a:hlink>
        <a:folHlink>
          <a:srgbClr val="5F5F5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996633"/>
        </a:dk2>
        <a:lt2>
          <a:srgbClr val="FFE1C3"/>
        </a:lt2>
        <a:accent1>
          <a:srgbClr val="CC9900"/>
        </a:accent1>
        <a:accent2>
          <a:srgbClr val="669900"/>
        </a:accent2>
        <a:accent3>
          <a:srgbClr val="FFFFFF"/>
        </a:accent3>
        <a:accent4>
          <a:srgbClr val="000000"/>
        </a:accent4>
        <a:accent5>
          <a:srgbClr val="E2CAAA"/>
        </a:accent5>
        <a:accent6>
          <a:srgbClr val="5C8A00"/>
        </a:accent6>
        <a:hlink>
          <a:srgbClr val="FF0033"/>
        </a:hlink>
        <a:folHlink>
          <a:srgbClr val="CC6600"/>
        </a:folHlink>
      </a:clrScheme>
      <a:clrMap bg1="lt1" tx1="dk1" bg2="lt2" tx2="dk2" accent1="accent1" accent2="accent2" accent3="accent3" accent4="accent4" accent5="accent5" accent6="accent6" hlink="hlink" folHlink="folHlink"/>
    </a:extraClrScheme>
    <a:extraClrScheme>
      <a:clrScheme name="Office Theme 5">
        <a:dk1>
          <a:srgbClr val="660066"/>
        </a:dk1>
        <a:lt1>
          <a:srgbClr val="FFFFCC"/>
        </a:lt1>
        <a:dk2>
          <a:srgbClr val="CC0066"/>
        </a:dk2>
        <a:lt2>
          <a:srgbClr val="EAEAEA"/>
        </a:lt2>
        <a:accent1>
          <a:srgbClr val="FF9966"/>
        </a:accent1>
        <a:accent2>
          <a:srgbClr val="336600"/>
        </a:accent2>
        <a:accent3>
          <a:srgbClr val="E2AAB8"/>
        </a:accent3>
        <a:accent4>
          <a:srgbClr val="DADAAE"/>
        </a:accent4>
        <a:accent5>
          <a:srgbClr val="FFCAB8"/>
        </a:accent5>
        <a:accent6>
          <a:srgbClr val="2D5C00"/>
        </a:accent6>
        <a:hlink>
          <a:srgbClr val="999933"/>
        </a:hlink>
        <a:folHlink>
          <a:srgbClr val="FFCC66"/>
        </a:folHlink>
      </a:clrScheme>
      <a:clrMap bg1="dk2" tx1="lt1" bg2="dk1" tx2="lt2" accent1="accent1" accent2="accent2" accent3="accent3" accent4="accent4" accent5="accent5" accent6="accent6" hlink="hlink" folHlink="folHlink"/>
    </a:extraClrScheme>
    <a:extraClrScheme>
      <a:clrScheme name="Office Theme 6">
        <a:dk1>
          <a:srgbClr val="003300"/>
        </a:dk1>
        <a:lt1>
          <a:srgbClr val="FFFFCC"/>
        </a:lt1>
        <a:dk2>
          <a:srgbClr val="006633"/>
        </a:dk2>
        <a:lt2>
          <a:srgbClr val="CBCBCB"/>
        </a:lt2>
        <a:accent1>
          <a:srgbClr val="CC6600"/>
        </a:accent1>
        <a:accent2>
          <a:srgbClr val="669900"/>
        </a:accent2>
        <a:accent3>
          <a:srgbClr val="AAB8AD"/>
        </a:accent3>
        <a:accent4>
          <a:srgbClr val="DADAAE"/>
        </a:accent4>
        <a:accent5>
          <a:srgbClr val="E2B8AA"/>
        </a:accent5>
        <a:accent6>
          <a:srgbClr val="5C8A00"/>
        </a:accent6>
        <a:hlink>
          <a:srgbClr val="FF0033"/>
        </a:hlink>
        <a:folHlink>
          <a:srgbClr val="CC9900"/>
        </a:folHlink>
      </a:clrScheme>
      <a:clrMap bg1="dk2" tx1="lt1" bg2="dk1" tx2="lt2" accent1="accent1" accent2="accent2" accent3="accent3" accent4="accent4" accent5="accent5" accent6="accent6" hlink="hlink" folHlink="folHlink"/>
    </a:extraClrScheme>
    <a:extraClrScheme>
      <a:clrScheme name="Office Theme 7">
        <a:dk1>
          <a:srgbClr val="333300"/>
        </a:dk1>
        <a:lt1>
          <a:srgbClr val="FFFFCC"/>
        </a:lt1>
        <a:dk2>
          <a:srgbClr val="996633"/>
        </a:dk2>
        <a:lt2>
          <a:srgbClr val="CBCBCB"/>
        </a:lt2>
        <a:accent1>
          <a:srgbClr val="CC6600"/>
        </a:accent1>
        <a:accent2>
          <a:srgbClr val="669900"/>
        </a:accent2>
        <a:accent3>
          <a:srgbClr val="CAB8AD"/>
        </a:accent3>
        <a:accent4>
          <a:srgbClr val="DADAAE"/>
        </a:accent4>
        <a:accent5>
          <a:srgbClr val="E2B8AA"/>
        </a:accent5>
        <a:accent6>
          <a:srgbClr val="5C8A00"/>
        </a:accent6>
        <a:hlink>
          <a:srgbClr val="FF0033"/>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33855</TotalTime>
  <Words>2490</Words>
  <Application>Microsoft Office PowerPoint</Application>
  <PresentationFormat>On-screen Show (4:3)</PresentationFormat>
  <Paragraphs>335</Paragraphs>
  <Slides>23</Slides>
  <Notes>15</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23</vt:i4>
      </vt:variant>
    </vt:vector>
  </HeadingPairs>
  <TitlesOfParts>
    <vt:vector size="36" baseType="lpstr">
      <vt:lpstr>Arial Unicode MS</vt:lpstr>
      <vt:lpstr>Gulim</vt:lpstr>
      <vt:lpstr>Gulim</vt:lpstr>
      <vt:lpstr>MS PGothic</vt:lpstr>
      <vt:lpstr>.VnAvant</vt:lpstr>
      <vt:lpstr>Arial</vt:lpstr>
      <vt:lpstr>Arial Narrow</vt:lpstr>
      <vt:lpstr>Calibri</vt:lpstr>
      <vt:lpstr>Cambria</vt:lpstr>
      <vt:lpstr>Lucida Sans Unicode</vt:lpstr>
      <vt:lpstr>Times New Roman</vt:lpstr>
      <vt:lpstr>Wingdings</vt:lpstr>
      <vt:lpstr>Speed design 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VARANS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VARANS Presentation</dc:title>
  <dc:creator>ptson</dc:creator>
  <cp:lastModifiedBy>Nguyen An Trung</cp:lastModifiedBy>
  <cp:revision>1125</cp:revision>
  <dcterms:created xsi:type="dcterms:W3CDTF">2009-10-29T02:53:45Z</dcterms:created>
  <dcterms:modified xsi:type="dcterms:W3CDTF">2015-10-28T00:48:29Z</dcterms:modified>
</cp:coreProperties>
</file>