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handoutMasterIdLst>
    <p:handoutMasterId r:id="rId15"/>
  </p:handoutMasterIdLst>
  <p:sldIdLst>
    <p:sldId id="256" r:id="rId2"/>
    <p:sldId id="262" r:id="rId3"/>
    <p:sldId id="264" r:id="rId4"/>
    <p:sldId id="289" r:id="rId5"/>
    <p:sldId id="265" r:id="rId6"/>
    <p:sldId id="268" r:id="rId7"/>
    <p:sldId id="286" r:id="rId8"/>
    <p:sldId id="284" r:id="rId9"/>
    <p:sldId id="288" r:id="rId10"/>
    <p:sldId id="291" r:id="rId11"/>
    <p:sldId id="292" r:id="rId12"/>
    <p:sldId id="293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0" autoAdjust="0"/>
    <p:restoredTop sz="86410" autoAdjust="0"/>
  </p:normalViewPr>
  <p:slideViewPr>
    <p:cSldViewPr>
      <p:cViewPr varScale="1">
        <p:scale>
          <a:sx n="45" d="100"/>
          <a:sy n="45" d="100"/>
        </p:scale>
        <p:origin x="-70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87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557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D1A0BD-0A32-5646-B4CF-EC13F8777CE3}" type="datetimeFigureOut">
              <a:rPr lang="en-US" smtClean="0"/>
              <a:t>10/23/2015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55B2CB-7FCD-A34E-8437-3543DF2B4A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1697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D9EA40-A8F3-DC44-B323-501C7E5A3211}" type="datetimeFigureOut">
              <a:rPr lang="en-US" smtClean="0"/>
              <a:t>10/23/2015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BFA165-CCD3-A549-B430-FD5E793564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6260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1125538"/>
            <a:ext cx="9144000" cy="5732462"/>
          </a:xfrm>
          <a:prstGeom prst="rect">
            <a:avLst/>
          </a:prstGeom>
          <a:solidFill>
            <a:srgbClr val="0F5494"/>
          </a:solidFill>
          <a:ln w="73025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>
              <a:defRPr/>
            </a:pPr>
            <a:endParaRPr lang="en-US">
              <a:solidFill>
                <a:srgbClr val="FFFFFF"/>
              </a:solidFill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06000" y="309600"/>
            <a:ext cx="1584325" cy="110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 userDrawn="1"/>
        </p:nvSpPr>
        <p:spPr>
          <a:xfrm>
            <a:off x="4230000" y="6669360"/>
            <a:ext cx="684213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39952" y="1641600"/>
            <a:ext cx="4536504" cy="2088232"/>
          </a:xfrm>
        </p:spPr>
        <p:txBody>
          <a:bodyPr/>
          <a:lstStyle>
            <a:lvl1pPr indent="0">
              <a:defRPr sz="4800">
                <a:solidFill>
                  <a:srgbClr val="FFD624"/>
                </a:solidFill>
              </a:defRPr>
            </a:lvl1pPr>
          </a:lstStyle>
          <a:p>
            <a:r>
              <a:rPr lang="en-GB" dirty="0" smtClean="0"/>
              <a:t>Title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67544" y="3933056"/>
            <a:ext cx="3744416" cy="1872208"/>
          </a:xfrm>
        </p:spPr>
        <p:txBody>
          <a:bodyPr/>
          <a:lstStyle>
            <a:lvl1pPr indent="0">
              <a:buNone/>
              <a:defRPr sz="3000" b="1" i="0">
                <a:solidFill>
                  <a:schemeClr val="bg1"/>
                </a:solidFill>
              </a:defRPr>
            </a:lvl1pPr>
            <a:lvl3pPr marL="228600" indent="-228600" algn="l">
              <a:defRPr sz="3000" b="1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dirty="0">
              <a:solidFill>
                <a:srgbClr val="FFFFFF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BB59E6E-B967-488E-B209-8B7FA0D7AF99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6779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98901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>
              <a:solidFill>
                <a:srgbClr val="FFFFFF"/>
              </a:solidFill>
            </a:endParaRPr>
          </a:p>
        </p:txBody>
      </p:sp>
      <p:pic>
        <p:nvPicPr>
          <p:cNvPr id="5" name="Picture 5" descr="LOGO CE-EN-NEG-quadri.ai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0400" y="3600"/>
            <a:ext cx="1511300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 userDrawn="1"/>
        </p:nvSpPr>
        <p:spPr>
          <a:xfrm>
            <a:off x="4262438" y="6669360"/>
            <a:ext cx="596900" cy="198438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556271"/>
            <a:ext cx="8229600" cy="9366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37288"/>
            <a:ext cx="2895600" cy="4841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dirty="0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861DAA-5BBC-4812-876F-0D7C7B9EA75C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633788"/>
          </a:xfrm>
        </p:spPr>
        <p:txBody>
          <a:bodyPr/>
          <a:lstStyle>
            <a:lvl1pPr marL="342900" indent="-342900">
              <a:buClr>
                <a:srgbClr val="0F5494"/>
              </a:buClr>
              <a:buFont typeface="Arial" pitchFamily="34" charset="0"/>
              <a:buChar char="•"/>
              <a:defRPr sz="2000" i="0"/>
            </a:lvl1pPr>
            <a:lvl2pPr>
              <a:buClr>
                <a:srgbClr val="0F5494"/>
              </a:buClr>
              <a:defRPr sz="1800"/>
            </a:lvl2pPr>
            <a:lvl3pPr>
              <a:defRPr sz="12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2029232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E3503-E720-4CDC-87C2-99637B1AE101}" type="datetimeFigureOut">
              <a:rPr lang="en-GB" smtClean="0"/>
              <a:t>23/10/2015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7B89B-A154-4570-84FB-F83E3A2F79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8422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2395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Lorem ipsum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387600"/>
            <a:ext cx="8229600" cy="363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dirty="0" smtClean="0"/>
              <a:t>Et </a:t>
            </a:r>
            <a:r>
              <a:rPr lang="fr-BE" dirty="0" err="1" smtClean="0"/>
              <a:t>dolor</a:t>
            </a:r>
            <a:r>
              <a:rPr lang="fr-BE" dirty="0" smtClean="0"/>
              <a:t> </a:t>
            </a:r>
            <a:r>
              <a:rPr lang="fr-BE" dirty="0" err="1" smtClean="0"/>
              <a:t>fragum</a:t>
            </a:r>
            <a:endParaRPr lang="en-GB" dirty="0" smtClean="0"/>
          </a:p>
          <a:p>
            <a:pPr lvl="1"/>
            <a:r>
              <a:rPr lang="en-GB" dirty="0" smtClean="0"/>
              <a:t>Et </a:t>
            </a:r>
            <a:r>
              <a:rPr lang="en-GB" dirty="0" err="1" smtClean="0"/>
              <a:t>dolor</a:t>
            </a:r>
            <a:r>
              <a:rPr lang="en-GB" dirty="0" smtClean="0"/>
              <a:t> </a:t>
            </a:r>
            <a:r>
              <a:rPr lang="en-GB" dirty="0" err="1" smtClean="0"/>
              <a:t>fragum</a:t>
            </a:r>
            <a:endParaRPr lang="en-GB" dirty="0" smtClean="0"/>
          </a:p>
          <a:p>
            <a:pPr lvl="2"/>
            <a:r>
              <a:rPr lang="en-GB" dirty="0" smtClean="0"/>
              <a:t>- Et </a:t>
            </a:r>
            <a:r>
              <a:rPr lang="en-GB" dirty="0" err="1" smtClean="0"/>
              <a:t>dolor</a:t>
            </a:r>
            <a:r>
              <a:rPr lang="en-GB" dirty="0" smtClean="0"/>
              <a:t> </a:t>
            </a:r>
            <a:r>
              <a:rPr lang="en-GB" dirty="0" err="1" smtClean="0"/>
              <a:t>fragum</a:t>
            </a:r>
            <a:endParaRPr lang="en-GB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+mj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lang="en-GB" sz="1400" b="0" kern="1200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C8D21B7-B314-438C-91E9-7FF9087DC078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6878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139952" y="1916832"/>
            <a:ext cx="4536504" cy="2088232"/>
          </a:xfrm>
        </p:spPr>
        <p:txBody>
          <a:bodyPr/>
          <a:lstStyle/>
          <a:p>
            <a:r>
              <a:rPr lang="en-GB" sz="2800" dirty="0" smtClean="0">
                <a:solidFill>
                  <a:srgbClr val="FF0000"/>
                </a:solidFill>
              </a:rPr>
              <a:t>Feasibility Study</a:t>
            </a:r>
            <a:r>
              <a:rPr lang="en-GB" sz="2800" dirty="0" smtClean="0"/>
              <a:t> </a:t>
            </a:r>
            <a:r>
              <a:rPr lang="en-GB" sz="2400" dirty="0" smtClean="0"/>
              <a:t>Regional Cooperation on EP&amp;R in South East Asia</a:t>
            </a:r>
            <a:br>
              <a:rPr lang="en-GB" sz="2400" dirty="0" smtClean="0"/>
            </a:br>
            <a:r>
              <a:rPr lang="en-GB" sz="2400" dirty="0"/>
              <a:t/>
            </a:r>
            <a:br>
              <a:rPr lang="en-GB" sz="2400" dirty="0"/>
            </a:br>
            <a:r>
              <a:rPr lang="en-GB" sz="2400" dirty="0" smtClean="0"/>
              <a:t>J </a:t>
            </a:r>
            <a:r>
              <a:rPr lang="en-GB" sz="2400" dirty="0" err="1" smtClean="0"/>
              <a:t>Mota</a:t>
            </a:r>
            <a:r>
              <a:rPr lang="en-GB" sz="2400" dirty="0" smtClean="0"/>
              <a:t> (EC, DG DEVCO)</a:t>
            </a:r>
            <a:endParaRPr lang="en-GB" sz="24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79512" y="4725144"/>
            <a:ext cx="4032448" cy="1872208"/>
          </a:xfrm>
        </p:spPr>
        <p:txBody>
          <a:bodyPr/>
          <a:lstStyle/>
          <a:p>
            <a:r>
              <a:rPr lang="en-GB" sz="2400" dirty="0" smtClean="0"/>
              <a:t>4</a:t>
            </a:r>
            <a:r>
              <a:rPr lang="en-GB" sz="2400" baseline="30000" dirty="0" smtClean="0"/>
              <a:t>th</a:t>
            </a:r>
            <a:r>
              <a:rPr lang="en-GB" sz="2400" dirty="0" smtClean="0"/>
              <a:t> ASEM Seminar on Nuclear Safety</a:t>
            </a:r>
          </a:p>
          <a:p>
            <a:r>
              <a:rPr lang="en-GB" sz="2400" dirty="0" smtClean="0"/>
              <a:t>29-30 October 2015</a:t>
            </a:r>
          </a:p>
          <a:p>
            <a:r>
              <a:rPr lang="en-GB" sz="2400" dirty="0" smtClean="0"/>
              <a:t>Madrid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8146614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229600" cy="936625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Next steps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3633788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Strategy and action plan</a:t>
            </a:r>
          </a:p>
          <a:p>
            <a:pPr marL="531813" indent="-255588">
              <a:buFont typeface="Courier New"/>
              <a:buChar char="o"/>
            </a:pPr>
            <a:r>
              <a:rPr lang="en-US" sz="1800" b="0" dirty="0" smtClean="0"/>
              <a:t>to be agreed and finalised by end of 2015</a:t>
            </a:r>
          </a:p>
          <a:p>
            <a:pPr marL="531813" indent="-255588">
              <a:spcAft>
                <a:spcPts val="600"/>
              </a:spcAft>
              <a:buFont typeface="Courier New"/>
              <a:buChar char="o"/>
            </a:pPr>
            <a:r>
              <a:rPr lang="en-US" sz="1800" b="0" dirty="0" smtClean="0"/>
              <a:t>will shape/underpin ASEAN activities on EP&amp;R and cooperation with 3</a:t>
            </a:r>
            <a:r>
              <a:rPr lang="en-US" sz="1800" b="0" baseline="30000" dirty="0" smtClean="0"/>
              <a:t>rd</a:t>
            </a:r>
            <a:r>
              <a:rPr lang="en-US" sz="1800" b="0" dirty="0" smtClean="0"/>
              <a:t> parties (</a:t>
            </a:r>
            <a:r>
              <a:rPr lang="en-US" sz="1800" b="0" dirty="0" err="1" smtClean="0"/>
              <a:t>eg</a:t>
            </a:r>
            <a:r>
              <a:rPr lang="en-US" sz="1800" b="0" dirty="0" smtClean="0"/>
              <a:t>, EU, IAEA, </a:t>
            </a:r>
            <a:r>
              <a:rPr lang="en-US" sz="1800" b="0" dirty="0" err="1" smtClean="0"/>
              <a:t>etc</a:t>
            </a:r>
            <a:r>
              <a:rPr lang="en-US" sz="1800" b="0" dirty="0" smtClean="0"/>
              <a:t>) for the foreseeable future</a:t>
            </a:r>
          </a:p>
          <a:p>
            <a:pPr marL="0" indent="0">
              <a:buNone/>
            </a:pPr>
            <a:r>
              <a:rPr lang="en-US" b="1" dirty="0" smtClean="0"/>
              <a:t>IAEA regional cooperation project</a:t>
            </a:r>
          </a:p>
          <a:p>
            <a:pPr marL="534988" indent="-258763">
              <a:buFont typeface="Courier New"/>
              <a:buChar char="o"/>
            </a:pPr>
            <a:r>
              <a:rPr lang="en-US" sz="1800" b="0" dirty="0"/>
              <a:t>s</a:t>
            </a:r>
            <a:r>
              <a:rPr lang="en-US" sz="1800" b="0" dirty="0" smtClean="0"/>
              <a:t>tart Jan 2016; duration 4 years</a:t>
            </a:r>
            <a:r>
              <a:rPr lang="en-US" sz="1800" b="0" dirty="0"/>
              <a:t>;</a:t>
            </a:r>
            <a:r>
              <a:rPr lang="en-US" sz="1800" b="0" dirty="0" smtClean="0"/>
              <a:t> budget 0.6 M€  </a:t>
            </a:r>
          </a:p>
          <a:p>
            <a:pPr marL="534988" indent="-258763">
              <a:spcAft>
                <a:spcPts val="600"/>
              </a:spcAft>
              <a:buFont typeface="Courier New"/>
              <a:buChar char="o"/>
            </a:pPr>
            <a:r>
              <a:rPr lang="en-US" sz="1800" b="0" dirty="0"/>
              <a:t>m</a:t>
            </a:r>
            <a:r>
              <a:rPr lang="en-US" sz="1800" b="0" dirty="0" smtClean="0"/>
              <a:t>ain topics: early warning and notification;</a:t>
            </a:r>
            <a:r>
              <a:rPr lang="en-US" sz="1800" b="0" dirty="0"/>
              <a:t> </a:t>
            </a:r>
            <a:r>
              <a:rPr lang="en-US" sz="1800" b="0" dirty="0" smtClean="0"/>
              <a:t>exchange of monitoring data; evaluation of monitoring networks; capacity building; and</a:t>
            </a:r>
            <a:r>
              <a:rPr lang="en-US" sz="1800" b="0" dirty="0"/>
              <a:t> </a:t>
            </a:r>
            <a:r>
              <a:rPr lang="en-US" sz="1800" b="0" dirty="0" smtClean="0"/>
              <a:t>public information </a:t>
            </a:r>
          </a:p>
          <a:p>
            <a:pPr marL="0" indent="0">
              <a:buNone/>
            </a:pPr>
            <a:r>
              <a:rPr lang="en-US" sz="2000" b="1" dirty="0" smtClean="0"/>
              <a:t>Possible INSC follow project</a:t>
            </a:r>
          </a:p>
          <a:p>
            <a:pPr marL="534988" indent="-258763">
              <a:buFont typeface="Courier New"/>
              <a:buChar char="o"/>
            </a:pPr>
            <a:r>
              <a:rPr lang="en-US" sz="1800" b="0" dirty="0"/>
              <a:t>s</a:t>
            </a:r>
            <a:r>
              <a:rPr lang="en-US" sz="1800" b="0" dirty="0" smtClean="0"/>
              <a:t>tart Jan 2017; duration 3 to 4 years</a:t>
            </a:r>
          </a:p>
          <a:p>
            <a:pPr marL="534988" indent="-258763">
              <a:buFont typeface="Courier New"/>
              <a:buChar char="o"/>
            </a:pPr>
            <a:r>
              <a:rPr lang="en-US" sz="1800" b="0" dirty="0" smtClean="0"/>
              <a:t>indicative topics: tools for supporting decision making; and enhancing radiation monitoring networks</a:t>
            </a:r>
            <a:endParaRPr lang="en-US" sz="1800" b="0" dirty="0"/>
          </a:p>
        </p:txBody>
      </p:sp>
    </p:spTree>
    <p:extLst>
      <p:ext uri="{BB962C8B-B14F-4D97-AF65-F5344CB8AC3E}">
        <p14:creationId xmlns:p14="http://schemas.microsoft.com/office/powerpoint/2010/main" val="7067173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268760"/>
            <a:ext cx="8229600" cy="936625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Challenges and opportunities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2132856"/>
            <a:ext cx="8229600" cy="3633788"/>
          </a:xfrm>
        </p:spPr>
        <p:txBody>
          <a:bodyPr/>
          <a:lstStyle/>
          <a:p>
            <a:pPr marL="0" indent="0">
              <a:buNone/>
            </a:pPr>
            <a:r>
              <a:rPr lang="en-US" sz="2600" b="1" dirty="0" smtClean="0"/>
              <a:t>Challenges</a:t>
            </a:r>
            <a:endParaRPr lang="en-US" sz="2600" b="1" dirty="0" smtClean="0"/>
          </a:p>
          <a:p>
            <a:pPr marL="0" indent="0">
              <a:spcAft>
                <a:spcPts val="300"/>
              </a:spcAft>
              <a:buNone/>
            </a:pPr>
            <a:r>
              <a:rPr lang="en-US" sz="2200" dirty="0"/>
              <a:t>C</a:t>
            </a:r>
            <a:r>
              <a:rPr lang="en-US" sz="2200" dirty="0" smtClean="0"/>
              <a:t>onditions </a:t>
            </a:r>
            <a:r>
              <a:rPr lang="en-US" sz="2200" dirty="0"/>
              <a:t>for successful </a:t>
            </a:r>
            <a:r>
              <a:rPr lang="en-US" sz="2200" dirty="0" smtClean="0"/>
              <a:t>implementation:</a:t>
            </a:r>
            <a:endParaRPr lang="en-US" sz="2200" dirty="0"/>
          </a:p>
          <a:p>
            <a:pPr>
              <a:spcAft>
                <a:spcPts val="300"/>
              </a:spcAft>
            </a:pPr>
            <a:r>
              <a:rPr lang="en-US" dirty="0" smtClean="0"/>
              <a:t>‘ownership’ of strategy/action plan by ASEAN MS</a:t>
            </a:r>
            <a:endParaRPr lang="en-US" dirty="0"/>
          </a:p>
          <a:p>
            <a:pPr>
              <a:spcAft>
                <a:spcPts val="300"/>
              </a:spcAft>
            </a:pPr>
            <a:r>
              <a:rPr lang="en-US" dirty="0"/>
              <a:t>c</a:t>
            </a:r>
            <a:r>
              <a:rPr lang="en-US" dirty="0" smtClean="0"/>
              <a:t>ommitment at </a:t>
            </a:r>
            <a:r>
              <a:rPr lang="en-US" dirty="0"/>
              <a:t>policy and technical </a:t>
            </a:r>
            <a:r>
              <a:rPr lang="en-US" dirty="0" smtClean="0"/>
              <a:t>levels in ASEAN and ASEAN MS</a:t>
            </a:r>
          </a:p>
          <a:p>
            <a:pPr>
              <a:spcAft>
                <a:spcPts val="300"/>
              </a:spcAft>
            </a:pPr>
            <a:r>
              <a:rPr lang="en-US" dirty="0"/>
              <a:t>policy and resource </a:t>
            </a:r>
            <a:r>
              <a:rPr lang="en-US" dirty="0" smtClean="0"/>
              <a:t>implications of adopting a regional approach </a:t>
            </a:r>
            <a:r>
              <a:rPr lang="en-US" dirty="0"/>
              <a:t>fully </a:t>
            </a:r>
            <a:r>
              <a:rPr lang="en-US" dirty="0" smtClean="0"/>
              <a:t>understood</a:t>
            </a:r>
          </a:p>
          <a:p>
            <a:pPr>
              <a:spcAft>
                <a:spcPts val="300"/>
              </a:spcAft>
            </a:pPr>
            <a:r>
              <a:rPr lang="en-US" dirty="0" smtClean="0"/>
              <a:t>appropriate organisational, administrative and financing arrangements established as soon as possible (ASEANTOM, ASEAN?)</a:t>
            </a:r>
            <a:endParaRPr lang="en-US" dirty="0"/>
          </a:p>
          <a:p>
            <a:r>
              <a:rPr lang="en-US" dirty="0"/>
              <a:t>‘leadership’ must be </a:t>
            </a:r>
            <a:r>
              <a:rPr lang="en-US" dirty="0" smtClean="0"/>
              <a:t>exercised</a:t>
            </a:r>
          </a:p>
        </p:txBody>
      </p:sp>
    </p:spTree>
    <p:extLst>
      <p:ext uri="{BB962C8B-B14F-4D97-AF65-F5344CB8AC3E}">
        <p14:creationId xmlns:p14="http://schemas.microsoft.com/office/powerpoint/2010/main" val="18686718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Challenges and opportunities </a:t>
            </a:r>
            <a:r>
              <a:rPr lang="en-US" sz="2400" dirty="0" smtClean="0">
                <a:solidFill>
                  <a:srgbClr val="C00000"/>
                </a:solidFill>
              </a:rPr>
              <a:t>(cont’d)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600" b="1" dirty="0" smtClean="0"/>
              <a:t>Opportunities</a:t>
            </a:r>
          </a:p>
          <a:p>
            <a:pPr>
              <a:spcAft>
                <a:spcPts val="600"/>
              </a:spcAft>
              <a:buFont typeface="Arial"/>
              <a:buChar char="•"/>
            </a:pPr>
            <a:r>
              <a:rPr lang="en-US" sz="2200" dirty="0"/>
              <a:t>i</a:t>
            </a:r>
            <a:r>
              <a:rPr lang="en-US" sz="2200" dirty="0" smtClean="0"/>
              <a:t>mproved (</a:t>
            </a:r>
            <a:r>
              <a:rPr lang="en-US" sz="2200" dirty="0" err="1" smtClean="0"/>
              <a:t>ie</a:t>
            </a:r>
            <a:r>
              <a:rPr lang="en-US" sz="2200" dirty="0" smtClean="0"/>
              <a:t>, more sustainable, cost-effective, timely and coherent) EP&amp;R arrangements as a result of ASEAN cooperation</a:t>
            </a:r>
          </a:p>
          <a:p>
            <a:pPr>
              <a:spcAft>
                <a:spcPts val="600"/>
              </a:spcAft>
              <a:buFont typeface="Arial"/>
              <a:buChar char="•"/>
            </a:pPr>
            <a:r>
              <a:rPr lang="en-US" sz="2200" dirty="0"/>
              <a:t>i</a:t>
            </a:r>
            <a:r>
              <a:rPr lang="en-US" sz="2200" dirty="0" smtClean="0"/>
              <a:t>ntegration with ASEAN arrangements (under AADMER) for other disasters and emergencies would further enhance efficacy, make better use of limited resources, and have benefits in terms of public perception (</a:t>
            </a:r>
            <a:r>
              <a:rPr lang="en-US" sz="2200" dirty="0" err="1" smtClean="0"/>
              <a:t>ie</a:t>
            </a:r>
            <a:r>
              <a:rPr lang="en-US" sz="2200" dirty="0" smtClean="0"/>
              <a:t>, nuclear/radiological emergencies not been treated, institutionally, as different from others)</a:t>
            </a:r>
          </a:p>
        </p:txBody>
      </p:sp>
    </p:spTree>
    <p:extLst>
      <p:ext uri="{BB962C8B-B14F-4D97-AF65-F5344CB8AC3E}">
        <p14:creationId xmlns:p14="http://schemas.microsoft.com/office/powerpoint/2010/main" val="24098596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124744"/>
            <a:ext cx="8229600" cy="936625"/>
          </a:xfrm>
        </p:spPr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132856"/>
            <a:ext cx="8229600" cy="3633788"/>
          </a:xfrm>
        </p:spPr>
        <p:txBody>
          <a:bodyPr/>
          <a:lstStyle/>
          <a:p>
            <a:pPr marL="1084263" indent="-1084263">
              <a:spcAft>
                <a:spcPts val="1200"/>
              </a:spcAft>
              <a:buNone/>
            </a:pPr>
            <a:r>
              <a:rPr lang="en-US" b="1" dirty="0" smtClean="0"/>
              <a:t>2009</a:t>
            </a:r>
            <a:r>
              <a:rPr lang="en-US" dirty="0" smtClean="0"/>
              <a:t> – INSC explored cooperation on EP&amp;R with ASEAN – some MS interested but not </a:t>
            </a:r>
            <a:r>
              <a:rPr lang="en-US" dirty="0"/>
              <a:t>a</a:t>
            </a:r>
            <a:r>
              <a:rPr lang="en-US" dirty="0" smtClean="0"/>
              <a:t> priority for ASEAN</a:t>
            </a:r>
          </a:p>
          <a:p>
            <a:pPr marL="1084263" indent="-1084263">
              <a:spcAft>
                <a:spcPts val="1200"/>
              </a:spcAft>
              <a:buNone/>
            </a:pPr>
            <a:r>
              <a:rPr lang="en-US" b="1" dirty="0" smtClean="0"/>
              <a:t>2011</a:t>
            </a:r>
            <a:r>
              <a:rPr lang="en-US" dirty="0" smtClean="0"/>
              <a:t> - situation changed following Fukushima accident</a:t>
            </a:r>
          </a:p>
          <a:p>
            <a:pPr marL="1084263" indent="-1084263">
              <a:spcAft>
                <a:spcPts val="1200"/>
              </a:spcAft>
              <a:buNone/>
            </a:pPr>
            <a:r>
              <a:rPr lang="en-US" b="1" dirty="0" smtClean="0"/>
              <a:t>2012</a:t>
            </a:r>
            <a:r>
              <a:rPr lang="en-US" dirty="0" smtClean="0"/>
              <a:t> – ASEM Seminar in Singapore - EC offered to cooperate with </a:t>
            </a:r>
            <a:r>
              <a:rPr lang="en-US" dirty="0"/>
              <a:t>ASEAN in enhancing EP&amp;R </a:t>
            </a:r>
            <a:endParaRPr lang="en-US" dirty="0" smtClean="0"/>
          </a:p>
          <a:p>
            <a:pPr marL="1084263" indent="-1084263">
              <a:spcAft>
                <a:spcPts val="1200"/>
              </a:spcAft>
              <a:buNone/>
            </a:pPr>
            <a:r>
              <a:rPr lang="en-US" b="1" dirty="0" smtClean="0"/>
              <a:t>2013</a:t>
            </a:r>
            <a:r>
              <a:rPr lang="en-US" dirty="0" smtClean="0"/>
              <a:t> - extensive bi- and multi- lateral discussions held with </a:t>
            </a:r>
            <a:r>
              <a:rPr lang="en-US" dirty="0"/>
              <a:t>6</a:t>
            </a:r>
            <a:r>
              <a:rPr lang="en-US" dirty="0" smtClean="0"/>
              <a:t> ASEAN MS (ID-MY</a:t>
            </a:r>
            <a:r>
              <a:rPr lang="en-US" dirty="0"/>
              <a:t>-</a:t>
            </a:r>
            <a:r>
              <a:rPr lang="en-US" dirty="0" smtClean="0"/>
              <a:t>PH</a:t>
            </a:r>
            <a:r>
              <a:rPr lang="en-US" dirty="0"/>
              <a:t>-</a:t>
            </a:r>
            <a:r>
              <a:rPr lang="en-US" dirty="0" smtClean="0"/>
              <a:t>SG-TH-VN) on areas of cooperation</a:t>
            </a:r>
          </a:p>
          <a:p>
            <a:pPr marL="1084263" indent="-1084263">
              <a:spcAft>
                <a:spcPts val="1200"/>
              </a:spcAft>
              <a:buNone/>
            </a:pPr>
            <a:r>
              <a:rPr lang="en-US" b="1" dirty="0" smtClean="0"/>
              <a:t>2014</a:t>
            </a:r>
            <a:r>
              <a:rPr lang="en-US" dirty="0" smtClean="0"/>
              <a:t> - feasibility study launched in August </a:t>
            </a:r>
            <a:r>
              <a:rPr lang="en-US" dirty="0"/>
              <a:t>(</a:t>
            </a:r>
            <a:r>
              <a:rPr lang="en-US" dirty="0" smtClean="0"/>
              <a:t>scheduled for completion in February 2016)</a:t>
            </a:r>
          </a:p>
        </p:txBody>
      </p:sp>
    </p:spTree>
    <p:extLst>
      <p:ext uri="{BB962C8B-B14F-4D97-AF65-F5344CB8AC3E}">
        <p14:creationId xmlns:p14="http://schemas.microsoft.com/office/powerpoint/2010/main" val="35006043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412776"/>
            <a:ext cx="8229600" cy="936625"/>
          </a:xfrm>
        </p:spPr>
        <p:txBody>
          <a:bodyPr/>
          <a:lstStyle/>
          <a:p>
            <a:r>
              <a:rPr lang="en-US" dirty="0" smtClean="0"/>
              <a:t>Scope of</a:t>
            </a:r>
            <a:r>
              <a:rPr lang="en-US" b="1" dirty="0" smtClean="0"/>
              <a:t> Feasibility Study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564904"/>
            <a:ext cx="8229600" cy="3633788"/>
          </a:xfrm>
        </p:spPr>
        <p:txBody>
          <a:bodyPr/>
          <a:lstStyle/>
          <a:p>
            <a:pPr marL="0" lvl="0" indent="0">
              <a:spcAft>
                <a:spcPts val="1200"/>
              </a:spcAft>
              <a:buNone/>
            </a:pPr>
            <a:r>
              <a:rPr lang="en-US" dirty="0"/>
              <a:t>C</a:t>
            </a:r>
            <a:r>
              <a:rPr lang="en-US" dirty="0" smtClean="0"/>
              <a:t>ompilation of EP&amp;R capabilities/arrangements in </a:t>
            </a:r>
            <a:r>
              <a:rPr lang="en-US" dirty="0"/>
              <a:t>6</a:t>
            </a:r>
            <a:r>
              <a:rPr lang="en-US" dirty="0" smtClean="0"/>
              <a:t> ASEAN MS  </a:t>
            </a:r>
          </a:p>
          <a:p>
            <a:pPr marL="0" lvl="0" indent="0">
              <a:spcAft>
                <a:spcPts val="600"/>
              </a:spcAft>
              <a:buNone/>
            </a:pPr>
            <a:r>
              <a:rPr lang="en-US" dirty="0"/>
              <a:t>T</a:t>
            </a:r>
            <a:r>
              <a:rPr lang="en-US" dirty="0" smtClean="0"/>
              <a:t>ransfer European experience on:</a:t>
            </a:r>
          </a:p>
          <a:p>
            <a:pPr marL="685800" lvl="1">
              <a:spcBef>
                <a:spcPts val="600"/>
              </a:spcBef>
              <a:spcAft>
                <a:spcPts val="0"/>
              </a:spcAft>
              <a:buFont typeface="Courier New"/>
              <a:buChar char="o"/>
            </a:pPr>
            <a:r>
              <a:rPr lang="en-US" b="0" dirty="0" smtClean="0"/>
              <a:t>early warning and notification (ECURIE)</a:t>
            </a:r>
          </a:p>
          <a:p>
            <a:pPr marL="685800" lvl="1">
              <a:spcBef>
                <a:spcPts val="600"/>
              </a:spcBef>
              <a:spcAft>
                <a:spcPts val="0"/>
              </a:spcAft>
              <a:buFont typeface="Courier New"/>
              <a:buChar char="o"/>
            </a:pPr>
            <a:r>
              <a:rPr lang="en-US" b="0" dirty="0"/>
              <a:t>e</a:t>
            </a:r>
            <a:r>
              <a:rPr lang="en-US" b="0" dirty="0" smtClean="0"/>
              <a:t>xchange of radiation monitoring data (EURDEP)</a:t>
            </a:r>
            <a:endParaRPr lang="en-US" b="0" dirty="0"/>
          </a:p>
          <a:p>
            <a:pPr marL="685800" lvl="1">
              <a:spcBef>
                <a:spcPts val="600"/>
              </a:spcBef>
              <a:spcAft>
                <a:spcPts val="1200"/>
              </a:spcAft>
              <a:buFont typeface="Courier New"/>
              <a:buChar char="o"/>
            </a:pPr>
            <a:r>
              <a:rPr lang="en-US" b="0" dirty="0" smtClean="0"/>
              <a:t>tools for supporting decision making in an emergency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dirty="0" smtClean="0"/>
              <a:t>Assess </a:t>
            </a:r>
            <a:r>
              <a:rPr lang="en-US" dirty="0"/>
              <a:t>early warning/radiation monitoring </a:t>
            </a:r>
            <a:r>
              <a:rPr lang="en-US" dirty="0" smtClean="0"/>
              <a:t>networks</a:t>
            </a:r>
          </a:p>
          <a:p>
            <a:pPr marL="0" lvl="0" indent="0">
              <a:spcAft>
                <a:spcPts val="1200"/>
              </a:spcAft>
              <a:buNone/>
            </a:pPr>
            <a:r>
              <a:rPr lang="en-US" b="1" dirty="0"/>
              <a:t>D</a:t>
            </a:r>
            <a:r>
              <a:rPr lang="en-US" b="1" dirty="0" smtClean="0"/>
              <a:t>evelop strategy/action </a:t>
            </a:r>
            <a:r>
              <a:rPr lang="en-US" b="1" dirty="0"/>
              <a:t>plan for </a:t>
            </a:r>
            <a:r>
              <a:rPr lang="en-US" b="1" dirty="0" smtClean="0"/>
              <a:t>regional cooperation </a:t>
            </a:r>
            <a:r>
              <a:rPr lang="en-US" b="1" dirty="0"/>
              <a:t>on EP&amp;</a:t>
            </a:r>
            <a:r>
              <a:rPr lang="en-US" b="1" dirty="0" smtClean="0"/>
              <a:t>R in ASEAN</a:t>
            </a:r>
          </a:p>
        </p:txBody>
      </p:sp>
    </p:spTree>
    <p:extLst>
      <p:ext uri="{BB962C8B-B14F-4D97-AF65-F5344CB8AC3E}">
        <p14:creationId xmlns:p14="http://schemas.microsoft.com/office/powerpoint/2010/main" val="19050205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96752"/>
            <a:ext cx="8229600" cy="936625"/>
          </a:xfrm>
        </p:spPr>
        <p:txBody>
          <a:bodyPr/>
          <a:lstStyle/>
          <a:p>
            <a:r>
              <a:rPr lang="en-US" dirty="0" smtClean="0"/>
              <a:t>Status/outcomes of feasibility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132856"/>
            <a:ext cx="8229600" cy="3633788"/>
          </a:xfrm>
        </p:spPr>
        <p:txBody>
          <a:bodyPr/>
          <a:lstStyle/>
          <a:p>
            <a:pPr marL="742950" indent="-211138">
              <a:spcAft>
                <a:spcPts val="300"/>
              </a:spcAft>
            </a:pPr>
            <a:r>
              <a:rPr lang="en-US" dirty="0"/>
              <a:t>f</a:t>
            </a:r>
            <a:r>
              <a:rPr lang="en-US" dirty="0" smtClean="0"/>
              <a:t>easibility study largely complete</a:t>
            </a:r>
          </a:p>
          <a:p>
            <a:pPr marL="742950" indent="-211138">
              <a:spcAft>
                <a:spcPts val="300"/>
              </a:spcAft>
            </a:pPr>
            <a:r>
              <a:rPr lang="en-US" dirty="0" smtClean="0"/>
              <a:t>European experience transferred</a:t>
            </a:r>
          </a:p>
          <a:p>
            <a:pPr marL="742950" indent="-211138">
              <a:spcAft>
                <a:spcPts val="300"/>
              </a:spcAft>
            </a:pPr>
            <a:r>
              <a:rPr lang="en-US" dirty="0" smtClean="0"/>
              <a:t>ASEAN MS now able to make informed choices on regional approach/</a:t>
            </a:r>
            <a:r>
              <a:rPr lang="en-US" dirty="0" err="1" smtClean="0"/>
              <a:t>es</a:t>
            </a:r>
            <a:r>
              <a:rPr lang="en-US" dirty="0" smtClean="0"/>
              <a:t> to be adopted for:</a:t>
            </a:r>
          </a:p>
          <a:p>
            <a:pPr marL="1339850" lvl="1" indent="-255588">
              <a:spcAft>
                <a:spcPts val="0"/>
              </a:spcAft>
              <a:buFont typeface="Courier New"/>
              <a:buChar char="o"/>
            </a:pPr>
            <a:r>
              <a:rPr lang="en-US" b="0" dirty="0"/>
              <a:t>e</a:t>
            </a:r>
            <a:r>
              <a:rPr lang="en-US" b="0" dirty="0" smtClean="0"/>
              <a:t>arly warning and notification</a:t>
            </a:r>
          </a:p>
          <a:p>
            <a:pPr marL="1339850" lvl="1" indent="-255588">
              <a:spcAft>
                <a:spcPts val="0"/>
              </a:spcAft>
              <a:buFont typeface="Courier New"/>
              <a:buChar char="o"/>
            </a:pPr>
            <a:r>
              <a:rPr lang="en-US" b="0" dirty="0"/>
              <a:t>e</a:t>
            </a:r>
            <a:r>
              <a:rPr lang="en-US" b="0" dirty="0" smtClean="0"/>
              <a:t>xchange of monitoring data</a:t>
            </a:r>
          </a:p>
          <a:p>
            <a:pPr marL="1339850" lvl="1" indent="-255588">
              <a:spcAft>
                <a:spcPts val="300"/>
              </a:spcAft>
              <a:buFont typeface="Courier New"/>
              <a:buChar char="o"/>
            </a:pPr>
            <a:r>
              <a:rPr lang="en-US" b="0" dirty="0"/>
              <a:t>t</a:t>
            </a:r>
            <a:r>
              <a:rPr lang="en-US" b="0" dirty="0" smtClean="0"/>
              <a:t>ools for supporting decision making in an emergency</a:t>
            </a:r>
          </a:p>
          <a:p>
            <a:pPr marL="742950" indent="-211138">
              <a:spcAft>
                <a:spcPts val="300"/>
              </a:spcAft>
              <a:buFont typeface="Arial"/>
              <a:buChar char="•"/>
            </a:pPr>
            <a:r>
              <a:rPr lang="en-US" dirty="0"/>
              <a:t>s</a:t>
            </a:r>
            <a:r>
              <a:rPr lang="en-US" dirty="0" smtClean="0"/>
              <a:t>trategy/action plan</a:t>
            </a:r>
          </a:p>
          <a:p>
            <a:pPr marL="1339850" lvl="1" indent="-255588">
              <a:spcAft>
                <a:spcPts val="0"/>
              </a:spcAft>
              <a:buFont typeface="Courier New"/>
              <a:buChar char="o"/>
            </a:pPr>
            <a:r>
              <a:rPr lang="en-US" b="0" dirty="0" smtClean="0"/>
              <a:t>broadly agreed – to be finalised by end 2015</a:t>
            </a:r>
          </a:p>
          <a:p>
            <a:pPr marL="1339850" lvl="1" indent="-255588">
              <a:spcAft>
                <a:spcPts val="300"/>
              </a:spcAft>
              <a:buFont typeface="Courier New"/>
              <a:buChar char="o"/>
            </a:pPr>
            <a:r>
              <a:rPr lang="en-US" b="0" dirty="0"/>
              <a:t>w</a:t>
            </a:r>
            <a:r>
              <a:rPr lang="en-US" b="0" dirty="0" smtClean="0"/>
              <a:t>ill underpin ASEAN cooperation with 3</a:t>
            </a:r>
            <a:r>
              <a:rPr lang="en-US" b="0" baseline="30000" dirty="0" smtClean="0"/>
              <a:t>rd</a:t>
            </a:r>
            <a:r>
              <a:rPr lang="en-US" b="0" dirty="0" smtClean="0"/>
              <a:t> parties (</a:t>
            </a:r>
            <a:r>
              <a:rPr lang="en-US" b="0" dirty="0" err="1" smtClean="0"/>
              <a:t>eg</a:t>
            </a:r>
            <a:r>
              <a:rPr lang="en-US" b="0" dirty="0" smtClean="0"/>
              <a:t>, EU, IAEA, </a:t>
            </a:r>
            <a:r>
              <a:rPr lang="en-US" b="0" dirty="0" err="1" smtClean="0"/>
              <a:t>etc</a:t>
            </a:r>
            <a:r>
              <a:rPr lang="en-US" b="0" dirty="0" smtClean="0"/>
              <a:t>) on EP&amp;R for the foreseeable future</a:t>
            </a:r>
          </a:p>
        </p:txBody>
      </p:sp>
    </p:spTree>
    <p:extLst>
      <p:ext uri="{BB962C8B-B14F-4D97-AF65-F5344CB8AC3E}">
        <p14:creationId xmlns:p14="http://schemas.microsoft.com/office/powerpoint/2010/main" val="13316906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268760"/>
            <a:ext cx="8229600" cy="936625"/>
          </a:xfrm>
        </p:spPr>
        <p:txBody>
          <a:bodyPr/>
          <a:lstStyle/>
          <a:p>
            <a:r>
              <a:rPr lang="en-US" sz="2600" dirty="0" smtClean="0"/>
              <a:t>Development of Strategy and Action Plan</a:t>
            </a:r>
            <a:endParaRPr lang="en-US" sz="2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2132856"/>
            <a:ext cx="8229600" cy="3633788"/>
          </a:xfrm>
        </p:spPr>
        <p:txBody>
          <a:bodyPr/>
          <a:lstStyle/>
          <a:p>
            <a:pPr marL="446088" indent="-446088">
              <a:spcAft>
                <a:spcPts val="600"/>
              </a:spcAft>
              <a:buNone/>
            </a:pPr>
            <a:r>
              <a:rPr lang="en-US" b="1" dirty="0" smtClean="0"/>
              <a:t>June 2015:</a:t>
            </a:r>
            <a:r>
              <a:rPr lang="en-US" dirty="0" smtClean="0"/>
              <a:t> bi-lateral discussions with each ASEAN MS on </a:t>
            </a:r>
            <a:r>
              <a:rPr lang="en-US" i="1" dirty="0" smtClean="0"/>
              <a:t>“Towards a strategy for regional cooperation on EP&amp;R”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b="1" dirty="0" smtClean="0"/>
              <a:t>Aug 2015:</a:t>
            </a:r>
            <a:r>
              <a:rPr lang="en-US" dirty="0" smtClean="0"/>
              <a:t> draft strategy/action plan 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Font typeface="Courier New"/>
              <a:buChar char="o"/>
            </a:pPr>
            <a:r>
              <a:rPr lang="en-US" b="0" dirty="0" smtClean="0"/>
              <a:t>broadly agreed</a:t>
            </a:r>
            <a:r>
              <a:rPr lang="en-US" b="0" dirty="0"/>
              <a:t> </a:t>
            </a:r>
            <a:r>
              <a:rPr lang="en-US" b="0" dirty="0" smtClean="0"/>
              <a:t>and priority areas for cooperation established</a:t>
            </a:r>
          </a:p>
          <a:p>
            <a:pPr marL="525463" indent="-525463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b="1" dirty="0" smtClean="0"/>
              <a:t>Sep 2015: </a:t>
            </a:r>
            <a:r>
              <a:rPr lang="en-US" dirty="0" smtClean="0"/>
              <a:t>possible duplication identified between EU and </a:t>
            </a:r>
            <a:r>
              <a:rPr lang="en-US" dirty="0" smtClean="0"/>
              <a:t>IAEA </a:t>
            </a:r>
            <a:r>
              <a:rPr lang="en-US" dirty="0" smtClean="0"/>
              <a:t>cooperation with ASEAN</a:t>
            </a:r>
            <a:endParaRPr lang="en-US" b="0" dirty="0" smtClean="0"/>
          </a:p>
          <a:p>
            <a:pPr marL="800100" lvl="1">
              <a:spcBef>
                <a:spcPts val="0"/>
              </a:spcBef>
              <a:spcAft>
                <a:spcPts val="600"/>
              </a:spcAft>
              <a:buFont typeface="Courier New"/>
              <a:buChar char="o"/>
            </a:pPr>
            <a:r>
              <a:rPr lang="en-US" b="0" dirty="0" smtClean="0"/>
              <a:t>agreement to fully integrate EU/IAEA activities and revise strategy/action plan accordingly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b="1" dirty="0" smtClean="0"/>
              <a:t>Oct 2015:</a:t>
            </a:r>
            <a:r>
              <a:rPr lang="en-US" b="0" dirty="0" smtClean="0"/>
              <a:t> revised draft of strategy/action plan</a:t>
            </a:r>
          </a:p>
          <a:p>
            <a:pPr marL="812800" lvl="1">
              <a:spcBef>
                <a:spcPts val="0"/>
              </a:spcBef>
              <a:spcAft>
                <a:spcPts val="600"/>
              </a:spcAft>
              <a:buFont typeface="Courier New"/>
              <a:buChar char="o"/>
            </a:pPr>
            <a:r>
              <a:rPr lang="en-US" b="0" dirty="0" smtClean="0"/>
              <a:t>to be reviewed/agreed in Madrid on 30 Oct 2015</a:t>
            </a:r>
          </a:p>
          <a:p>
            <a:pPr marL="0" indent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b="1" dirty="0" smtClean="0"/>
              <a:t>Dec 2015: </a:t>
            </a:r>
            <a:r>
              <a:rPr lang="en-US" dirty="0" smtClean="0"/>
              <a:t>strategy/action plan to be finalised</a:t>
            </a:r>
            <a:endParaRPr lang="en-US" b="0" dirty="0" smtClean="0"/>
          </a:p>
        </p:txBody>
      </p:sp>
    </p:spTree>
    <p:extLst>
      <p:ext uri="{BB962C8B-B14F-4D97-AF65-F5344CB8AC3E}">
        <p14:creationId xmlns:p14="http://schemas.microsoft.com/office/powerpoint/2010/main" val="26344823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268760"/>
            <a:ext cx="8229600" cy="936625"/>
          </a:xfrm>
        </p:spPr>
        <p:txBody>
          <a:bodyPr/>
          <a:lstStyle/>
          <a:p>
            <a:r>
              <a:rPr lang="en-US" dirty="0" smtClean="0"/>
              <a:t>Main elements of strategy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2132856"/>
            <a:ext cx="8229600" cy="3633788"/>
          </a:xfrm>
        </p:spPr>
        <p:txBody>
          <a:bodyPr/>
          <a:lstStyle/>
          <a:p>
            <a:pPr marL="0" indent="0">
              <a:buNone/>
            </a:pPr>
            <a:r>
              <a:rPr lang="en-US" sz="2200" b="1" dirty="0"/>
              <a:t>A</a:t>
            </a:r>
            <a:r>
              <a:rPr lang="en-US" sz="2200" b="1" dirty="0" smtClean="0"/>
              <a:t>rrangements/capabilities for EP&amp;R in ASEAN:</a:t>
            </a:r>
          </a:p>
          <a:p>
            <a:pPr indent="-257175">
              <a:spcAft>
                <a:spcPts val="300"/>
              </a:spcAft>
            </a:pPr>
            <a:r>
              <a:rPr lang="en-US" b="0" dirty="0"/>
              <a:t>t</a:t>
            </a:r>
            <a:r>
              <a:rPr lang="en-US" b="0" dirty="0" smtClean="0"/>
              <a:t>o be commensurate </a:t>
            </a:r>
            <a:r>
              <a:rPr lang="en-US" b="0" dirty="0"/>
              <a:t>with </a:t>
            </a:r>
            <a:r>
              <a:rPr lang="en-US" b="0" dirty="0" smtClean="0"/>
              <a:t>existing/emerging </a:t>
            </a:r>
            <a:r>
              <a:rPr lang="en-US" b="0" dirty="0"/>
              <a:t>threats and </a:t>
            </a:r>
            <a:r>
              <a:rPr lang="en-US" b="0" dirty="0" smtClean="0"/>
              <a:t>hazards</a:t>
            </a:r>
          </a:p>
          <a:p>
            <a:pPr indent="-257175">
              <a:spcAft>
                <a:spcPts val="300"/>
              </a:spcAft>
            </a:pPr>
            <a:r>
              <a:rPr lang="en-US" b="0" dirty="0"/>
              <a:t>t</a:t>
            </a:r>
            <a:r>
              <a:rPr lang="en-US" b="0" dirty="0" smtClean="0"/>
              <a:t>o be comparable </a:t>
            </a:r>
            <a:r>
              <a:rPr lang="en-US" b="0" dirty="0"/>
              <a:t>with best international practice within a period of about 5 to 10 </a:t>
            </a:r>
            <a:r>
              <a:rPr lang="en-US" b="0" dirty="0" smtClean="0"/>
              <a:t>years</a:t>
            </a:r>
          </a:p>
          <a:p>
            <a:pPr indent="-257175">
              <a:spcAft>
                <a:spcPts val="300"/>
              </a:spcAft>
            </a:pPr>
            <a:r>
              <a:rPr lang="en-US" b="0" dirty="0" smtClean="0"/>
              <a:t>to </a:t>
            </a:r>
            <a:r>
              <a:rPr lang="en-GB" b="0" dirty="0" smtClean="0"/>
              <a:t>better </a:t>
            </a:r>
            <a:r>
              <a:rPr lang="en-GB" b="0" dirty="0" smtClean="0"/>
              <a:t>fulfil ASEAN MS obligations under the IAEA Early Notification and Assistance Conventions</a:t>
            </a:r>
          </a:p>
          <a:p>
            <a:pPr indent="-257175">
              <a:spcAft>
                <a:spcPts val="300"/>
              </a:spcAft>
            </a:pPr>
            <a:r>
              <a:rPr lang="en-GB" b="0" dirty="0"/>
              <a:t>t</a:t>
            </a:r>
            <a:r>
              <a:rPr lang="en-GB" b="0" dirty="0" smtClean="0"/>
              <a:t>o b</a:t>
            </a:r>
            <a:r>
              <a:rPr lang="en-US" b="0" dirty="0" smtClean="0"/>
              <a:t>e cost effective and sustainable, taking benefit of regional cooperation</a:t>
            </a:r>
          </a:p>
          <a:p>
            <a:pPr indent="-257175">
              <a:spcAft>
                <a:spcPts val="300"/>
              </a:spcAft>
            </a:pPr>
            <a:r>
              <a:rPr lang="en-US" b="0" dirty="0"/>
              <a:t>t</a:t>
            </a:r>
            <a:r>
              <a:rPr lang="en-US" b="0" dirty="0" smtClean="0"/>
              <a:t>o be fully integrated in due course with ASEAN arrangements for </a:t>
            </a:r>
            <a:r>
              <a:rPr lang="en-US" b="0" dirty="0"/>
              <a:t>all other disasters and </a:t>
            </a:r>
            <a:r>
              <a:rPr lang="en-US" b="0" dirty="0" smtClean="0"/>
              <a:t>emergencies (</a:t>
            </a:r>
            <a:r>
              <a:rPr lang="en-US" b="0" dirty="0" err="1" smtClean="0"/>
              <a:t>ie</a:t>
            </a:r>
            <a:r>
              <a:rPr lang="en-US" b="0" dirty="0" smtClean="0"/>
              <a:t>, AADMER)</a:t>
            </a:r>
            <a:endParaRPr lang="en-GB" b="0" dirty="0" smtClean="0"/>
          </a:p>
        </p:txBody>
      </p:sp>
    </p:spTree>
    <p:extLst>
      <p:ext uri="{BB962C8B-B14F-4D97-AF65-F5344CB8AC3E}">
        <p14:creationId xmlns:p14="http://schemas.microsoft.com/office/powerpoint/2010/main" val="29495821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556271"/>
            <a:ext cx="8229600" cy="576585"/>
          </a:xfrm>
        </p:spPr>
        <p:txBody>
          <a:bodyPr/>
          <a:lstStyle/>
          <a:p>
            <a:r>
              <a:rPr lang="en-US" sz="2400" dirty="0" smtClean="0"/>
              <a:t>Considerations influencing strategic approach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2420888"/>
            <a:ext cx="8229600" cy="3633788"/>
          </a:xfrm>
        </p:spPr>
        <p:txBody>
          <a:bodyPr/>
          <a:lstStyle/>
          <a:p>
            <a:pPr indent="-257175">
              <a:spcAft>
                <a:spcPts val="300"/>
              </a:spcAft>
            </a:pPr>
            <a:r>
              <a:rPr lang="en-US" dirty="0" smtClean="0"/>
              <a:t>build on/exploit existing mechanisms at ASEAN level</a:t>
            </a:r>
          </a:p>
          <a:p>
            <a:pPr indent="-257175">
              <a:spcAft>
                <a:spcPts val="300"/>
              </a:spcAft>
            </a:pPr>
            <a:r>
              <a:rPr lang="en-US" dirty="0"/>
              <a:t>f</a:t>
            </a:r>
            <a:r>
              <a:rPr lang="en-US" dirty="0" smtClean="0"/>
              <a:t>lexible approach to accommodate differences between MS</a:t>
            </a:r>
          </a:p>
          <a:p>
            <a:pPr indent="-257175">
              <a:spcAft>
                <a:spcPts val="300"/>
              </a:spcAft>
            </a:pPr>
            <a:r>
              <a:rPr lang="en-US" dirty="0" smtClean="0"/>
              <a:t>take advantage of cooperation with 3</a:t>
            </a:r>
            <a:r>
              <a:rPr lang="en-US" baseline="30000" dirty="0" smtClean="0"/>
              <a:t>rd</a:t>
            </a:r>
            <a:r>
              <a:rPr lang="en-US" dirty="0" smtClean="0"/>
              <a:t> parties, suitably coordinated and commensurate with absorption capacities</a:t>
            </a:r>
          </a:p>
          <a:p>
            <a:pPr indent="-257175">
              <a:spcAft>
                <a:spcPts val="300"/>
              </a:spcAft>
            </a:pPr>
            <a:r>
              <a:rPr lang="en-US" dirty="0"/>
              <a:t>s</a:t>
            </a:r>
            <a:r>
              <a:rPr lang="en-US" dirty="0" smtClean="0"/>
              <a:t>ustainable across ASEAN as a whole</a:t>
            </a:r>
          </a:p>
          <a:p>
            <a:pPr indent="-257175">
              <a:spcAft>
                <a:spcPts val="300"/>
              </a:spcAft>
            </a:pPr>
            <a:r>
              <a:rPr lang="en-US" dirty="0"/>
              <a:t>b</a:t>
            </a:r>
            <a:r>
              <a:rPr lang="en-US" dirty="0" smtClean="0"/>
              <a:t>ased on voluntary mechanisms to the extent possible</a:t>
            </a:r>
          </a:p>
          <a:p>
            <a:pPr indent="-257175">
              <a:spcAft>
                <a:spcPts val="300"/>
              </a:spcAft>
            </a:pPr>
            <a:r>
              <a:rPr lang="en-US" dirty="0" smtClean="0"/>
              <a:t>exploit experience and lessons learned in other ‘Communities’ (in particular EU/</a:t>
            </a:r>
            <a:r>
              <a:rPr lang="en-US" dirty="0" err="1" smtClean="0"/>
              <a:t>Euratom</a:t>
            </a:r>
            <a:r>
              <a:rPr lang="en-US" dirty="0" smtClean="0"/>
              <a:t>)</a:t>
            </a:r>
          </a:p>
          <a:p>
            <a:pPr indent="-257175">
              <a:spcAft>
                <a:spcPts val="300"/>
              </a:spcAft>
            </a:pPr>
            <a:r>
              <a:rPr lang="en-US" dirty="0" smtClean="0"/>
              <a:t>be in conformity with IAEA standards and guidance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10127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96752"/>
            <a:ext cx="8229600" cy="936625"/>
          </a:xfrm>
        </p:spPr>
        <p:txBody>
          <a:bodyPr/>
          <a:lstStyle/>
          <a:p>
            <a:r>
              <a:rPr lang="en-US" sz="2400" dirty="0" smtClean="0"/>
              <a:t>Main elements of regional action</a:t>
            </a:r>
            <a:r>
              <a:rPr lang="en-US" sz="2400" baseline="0" dirty="0" smtClean="0"/>
              <a:t> plan ranked according to</a:t>
            </a:r>
            <a:r>
              <a:rPr lang="en-US" sz="2400" dirty="0" smtClean="0"/>
              <a:t> (ID/TH/PH/VN) priorities</a:t>
            </a:r>
            <a:endParaRPr lang="en-US" sz="24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2424167"/>
              </p:ext>
            </p:extLst>
          </p:nvPr>
        </p:nvGraphicFramePr>
        <p:xfrm>
          <a:off x="1187624" y="2132856"/>
          <a:ext cx="6768752" cy="438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40628"/>
                <a:gridCol w="1128124"/>
              </a:tblGrid>
              <a:tr h="34998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EPR</a:t>
                      </a:r>
                      <a:r>
                        <a:rPr lang="en-US" baseline="0" dirty="0" smtClean="0"/>
                        <a:t> Topic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Rank</a:t>
                      </a:r>
                      <a:endParaRPr lang="en-US" dirty="0"/>
                    </a:p>
                  </a:txBody>
                  <a:tcPr/>
                </a:tc>
              </a:tr>
              <a:tr h="349986"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Tools to support decision making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49986">
                <a:tc>
                  <a:txBody>
                    <a:bodyPr/>
                    <a:lstStyle/>
                    <a:p>
                      <a:r>
                        <a:rPr lang="en-US" dirty="0" smtClean="0"/>
                        <a:t>Radiation monitoring</a:t>
                      </a:r>
                      <a:r>
                        <a:rPr lang="en-US" baseline="0" dirty="0" smtClean="0"/>
                        <a:t> networks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  <a:tr h="349986">
                <a:tc>
                  <a:txBody>
                    <a:bodyPr/>
                    <a:lstStyle/>
                    <a:p>
                      <a:r>
                        <a:rPr lang="en-US" dirty="0" smtClean="0"/>
                        <a:t>Early warning</a:t>
                      </a:r>
                      <a:r>
                        <a:rPr lang="en-US" baseline="0" dirty="0" smtClean="0"/>
                        <a:t> and </a:t>
                      </a:r>
                      <a:r>
                        <a:rPr lang="en-US" dirty="0" smtClean="0"/>
                        <a:t>notification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</a:tr>
              <a:tr h="349986">
                <a:tc>
                  <a:txBody>
                    <a:bodyPr/>
                    <a:lstStyle/>
                    <a:p>
                      <a:r>
                        <a:rPr lang="en-US" dirty="0" smtClean="0"/>
                        <a:t>Exchange</a:t>
                      </a:r>
                      <a:r>
                        <a:rPr lang="en-US" baseline="0" dirty="0" smtClean="0"/>
                        <a:t> of r</a:t>
                      </a:r>
                      <a:r>
                        <a:rPr lang="en-US" dirty="0" smtClean="0"/>
                        <a:t>adiation monitoring data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</a:tr>
              <a:tr h="349986">
                <a:tc>
                  <a:txBody>
                    <a:bodyPr/>
                    <a:lstStyle/>
                    <a:p>
                      <a:r>
                        <a:rPr lang="en-US" dirty="0" smtClean="0"/>
                        <a:t>Capacity building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</a:tr>
              <a:tr h="349986">
                <a:tc>
                  <a:txBody>
                    <a:bodyPr/>
                    <a:lstStyle/>
                    <a:p>
                      <a:r>
                        <a:rPr lang="en-US" dirty="0" smtClean="0"/>
                        <a:t>Environmental radiation monitoring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49986">
                <a:tc>
                  <a:txBody>
                    <a:bodyPr/>
                    <a:lstStyle/>
                    <a:p>
                      <a:r>
                        <a:rPr lang="en-US" dirty="0" smtClean="0"/>
                        <a:t>Integration of tools in a</a:t>
                      </a:r>
                      <a:r>
                        <a:rPr lang="en-US" baseline="0" dirty="0" smtClean="0"/>
                        <a:t> regional </a:t>
                      </a:r>
                      <a:r>
                        <a:rPr lang="en-US" baseline="0" dirty="0" err="1" smtClean="0"/>
                        <a:t>centre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</a:tr>
              <a:tr h="349986">
                <a:tc>
                  <a:txBody>
                    <a:bodyPr/>
                    <a:lstStyle/>
                    <a:p>
                      <a:r>
                        <a:rPr lang="en-US" dirty="0" smtClean="0"/>
                        <a:t>Harmonisation</a:t>
                      </a:r>
                      <a:r>
                        <a:rPr lang="en-US" baseline="0" dirty="0" smtClean="0"/>
                        <a:t> of protection strategies, </a:t>
                      </a:r>
                      <a:r>
                        <a:rPr lang="en-US" baseline="0" dirty="0" err="1" smtClean="0"/>
                        <a:t>etc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</a:tr>
              <a:tr h="349986">
                <a:tc>
                  <a:txBody>
                    <a:bodyPr/>
                    <a:lstStyle/>
                    <a:p>
                      <a:r>
                        <a:rPr lang="en-US" dirty="0" smtClean="0"/>
                        <a:t>Cross</a:t>
                      </a:r>
                      <a:r>
                        <a:rPr lang="en-US" baseline="0" dirty="0" smtClean="0"/>
                        <a:t> border arrangements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</a:tr>
              <a:tr h="349986">
                <a:tc>
                  <a:txBody>
                    <a:bodyPr/>
                    <a:lstStyle/>
                    <a:p>
                      <a:r>
                        <a:rPr lang="en-US" dirty="0" smtClean="0"/>
                        <a:t>Public information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49986">
                <a:tc>
                  <a:txBody>
                    <a:bodyPr/>
                    <a:lstStyle/>
                    <a:p>
                      <a:r>
                        <a:rPr lang="en-US" dirty="0" smtClean="0"/>
                        <a:t>Mutual assistance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8530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08" y="1556792"/>
            <a:ext cx="8949379" cy="936625"/>
          </a:xfrm>
        </p:spPr>
        <p:txBody>
          <a:bodyPr/>
          <a:lstStyle/>
          <a:p>
            <a:pPr algn="ctr"/>
            <a:r>
              <a:rPr lang="en-US" sz="2300" dirty="0" smtClean="0"/>
              <a:t>Implications of integrating EC and IAEA activities</a:t>
            </a:r>
            <a:endParaRPr lang="en-US" sz="23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-257175">
              <a:spcAft>
                <a:spcPts val="600"/>
              </a:spcAft>
            </a:pPr>
            <a:r>
              <a:rPr lang="en-US" dirty="0"/>
              <a:t>n</a:t>
            </a:r>
            <a:r>
              <a:rPr lang="en-US" dirty="0" smtClean="0"/>
              <a:t>o impact on strategy</a:t>
            </a:r>
          </a:p>
          <a:p>
            <a:pPr indent="-257175"/>
            <a:r>
              <a:rPr lang="en-US" dirty="0" smtClean="0"/>
              <a:t>significant changes made to action plan in two areas</a:t>
            </a:r>
          </a:p>
          <a:p>
            <a:pPr marL="811213" lvl="1" indent="-257175">
              <a:buFont typeface="Courier New"/>
              <a:buChar char="o"/>
            </a:pPr>
            <a:r>
              <a:rPr lang="en-US" b="0" dirty="0"/>
              <a:t>e</a:t>
            </a:r>
            <a:r>
              <a:rPr lang="en-US" b="0" dirty="0" smtClean="0"/>
              <a:t>arly warning and notification </a:t>
            </a:r>
          </a:p>
          <a:p>
            <a:pPr marL="811213" lvl="1" indent="-257175">
              <a:spcAft>
                <a:spcPts val="600"/>
              </a:spcAft>
              <a:buFont typeface="Courier New"/>
              <a:buChar char="o"/>
            </a:pPr>
            <a:r>
              <a:rPr lang="en-US" b="0" dirty="0" smtClean="0"/>
              <a:t>exchange of radiation monitoring data</a:t>
            </a:r>
          </a:p>
          <a:p>
            <a:pPr indent="-257175"/>
            <a:r>
              <a:rPr lang="en-US" b="0" dirty="0" smtClean="0"/>
              <a:t>IAEA systems (USIE and IRMIS) </a:t>
            </a:r>
            <a:r>
              <a:rPr lang="en-US" dirty="0" smtClean="0"/>
              <a:t>will</a:t>
            </a:r>
            <a:r>
              <a:rPr lang="en-US" b="0" dirty="0" smtClean="0"/>
              <a:t> be used initially in ASEAN for early warning/notification and for the </a:t>
            </a:r>
            <a:r>
              <a:rPr lang="en-US" dirty="0" smtClean="0"/>
              <a:t>exchange</a:t>
            </a:r>
            <a:r>
              <a:rPr lang="en-US" b="0" dirty="0" smtClean="0"/>
              <a:t> of monitoring data</a:t>
            </a:r>
          </a:p>
          <a:p>
            <a:pPr marL="892175" lvl="1" indent="-276225" defTabSz="893763">
              <a:buFont typeface="Courier New"/>
              <a:buChar char="o"/>
            </a:pPr>
            <a:r>
              <a:rPr lang="en-US" b="0" dirty="0"/>
              <a:t>i</a:t>
            </a:r>
            <a:r>
              <a:rPr lang="en-US" b="0" dirty="0" smtClean="0"/>
              <a:t>f IAEA systems do not fully satisfy ASEAN needs, or if other considerations dictate the use of dedicated ASEAN systems, these would be based on ECURIE and EURDEP concepts</a:t>
            </a:r>
          </a:p>
        </p:txBody>
      </p:sp>
    </p:spTree>
    <p:extLst>
      <p:ext uri="{BB962C8B-B14F-4D97-AF65-F5344CB8AC3E}">
        <p14:creationId xmlns:p14="http://schemas.microsoft.com/office/powerpoint/2010/main" val="3783557388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33176"/>
        </a:solidFill>
        <a:ln>
          <a:solidFill>
            <a:srgbClr val="133176"/>
          </a:solidFill>
        </a:ln>
      </a:spPr>
      <a:bodyPr anchor="ctr"/>
      <a:lstStyle>
        <a:defPPr algn="ctr" defTabSz="457200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2400" b="0" dirty="0" err="1" smtClean="0">
            <a:solidFill>
              <a:srgbClr val="0F5494"/>
            </a:solidFill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1295</TotalTime>
  <Words>868</Words>
  <Application>Microsoft Office PowerPoint</Application>
  <PresentationFormat>On-screen Show (4:3)</PresentationFormat>
  <Paragraphs>106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Default Design</vt:lpstr>
      <vt:lpstr>Feasibility Study Regional Cooperation on EP&amp;R in South East Asia  J Mota (EC, DG DEVCO)</vt:lpstr>
      <vt:lpstr>Background</vt:lpstr>
      <vt:lpstr>Scope of Feasibility Study</vt:lpstr>
      <vt:lpstr>Status/outcomes of feasibility study</vt:lpstr>
      <vt:lpstr>Development of Strategy and Action Plan</vt:lpstr>
      <vt:lpstr>Main elements of strategy</vt:lpstr>
      <vt:lpstr>Considerations influencing strategic approach</vt:lpstr>
      <vt:lpstr>Main elements of regional action plan ranked according to (ID/TH/PH/VN) priorities</vt:lpstr>
      <vt:lpstr>Implications of integrating EC and IAEA activities</vt:lpstr>
      <vt:lpstr>Next steps</vt:lpstr>
      <vt:lpstr>Challenges and opportunities</vt:lpstr>
      <vt:lpstr>Challenges and opportunities (cont’d)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Kelly</dc:creator>
  <cp:lastModifiedBy>MOTA Jose (DEVCO)</cp:lastModifiedBy>
  <cp:revision>107</cp:revision>
  <cp:lastPrinted>2015-06-05T17:16:16Z</cp:lastPrinted>
  <dcterms:created xsi:type="dcterms:W3CDTF">2015-06-04T10:30:40Z</dcterms:created>
  <dcterms:modified xsi:type="dcterms:W3CDTF">2015-10-23T11:13:45Z</dcterms:modified>
</cp:coreProperties>
</file>