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8" r:id="rId2"/>
    <p:sldId id="313" r:id="rId3"/>
    <p:sldId id="338" r:id="rId4"/>
    <p:sldId id="339" r:id="rId5"/>
    <p:sldId id="334" r:id="rId6"/>
    <p:sldId id="331" r:id="rId7"/>
    <p:sldId id="346" r:id="rId8"/>
    <p:sldId id="347" r:id="rId9"/>
    <p:sldId id="341" r:id="rId10"/>
    <p:sldId id="336" r:id="rId11"/>
    <p:sldId id="302" r:id="rId12"/>
    <p:sldId id="324" r:id="rId13"/>
    <p:sldId id="345" r:id="rId14"/>
    <p:sldId id="322" r:id="rId15"/>
    <p:sldId id="343" r:id="rId16"/>
    <p:sldId id="344" r:id="rId17"/>
    <p:sldId id="332" r:id="rId18"/>
    <p:sldId id="340" r:id="rId19"/>
    <p:sldId id="335" r:id="rId20"/>
    <p:sldId id="337" r:id="rId21"/>
  </p:sldIdLst>
  <p:sldSz cx="9144000" cy="6858000" type="screen4x3"/>
  <p:notesSz cx="9926638" cy="67976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AF00"/>
    <a:srgbClr val="EC6B10"/>
    <a:srgbClr val="485C3D"/>
    <a:srgbClr val="FFFFFF"/>
    <a:srgbClr val="E9EDF4"/>
    <a:srgbClr val="D0D8E8"/>
    <a:srgbClr val="31472C"/>
    <a:srgbClr val="3F80CD"/>
    <a:srgbClr val="F3914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565" autoAdjust="0"/>
  </p:normalViewPr>
  <p:slideViewPr>
    <p:cSldViewPr snapToObjects="1"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6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98"/>
    </p:cViewPr>
  </p:sorterViewPr>
  <p:notesViewPr>
    <p:cSldViewPr snapToObjects="1">
      <p:cViewPr varScale="1">
        <p:scale>
          <a:sx n="90" d="100"/>
          <a:sy n="90" d="100"/>
        </p:scale>
        <p:origin x="870" y="72"/>
      </p:cViewPr>
      <p:guideLst>
        <p:guide orient="horz" pos="2141"/>
        <p:guide pos="3127"/>
      </p:guideLst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4301806" cy="33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defTabSz="477117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Asia-Europe Meeting, 4</a:t>
            </a:r>
            <a:r>
              <a:rPr lang="en-US" baseline="30000" dirty="0" smtClean="0"/>
              <a:t>th</a:t>
            </a:r>
            <a:r>
              <a:rPr lang="en-US" dirty="0" smtClean="0"/>
              <a:t> Seminar on Nuclear Safety</a:t>
            </a:r>
          </a:p>
          <a:p>
            <a:pPr>
              <a:defRPr/>
            </a:pPr>
            <a:r>
              <a:rPr lang="en-US" dirty="0" smtClean="0"/>
              <a:t>Madrid, 29-30 October 2015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5623255" y="0"/>
            <a:ext cx="4301806" cy="33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algn="r" defTabSz="477117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Presentation ONDRAF/NIRAS – Jean-Paul </a:t>
            </a:r>
            <a:r>
              <a:rPr lang="en-US" dirty="0" err="1" smtClean="0"/>
              <a:t>Minon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6456692"/>
            <a:ext cx="4301806" cy="33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defTabSz="477117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5623255" y="6456692"/>
            <a:ext cx="4301806" cy="33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algn="r" defTabSz="477117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48EF6B18-03A0-42C1-BC36-9C0FFC48E8C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84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4301806" cy="33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defTabSz="477117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5623255" y="0"/>
            <a:ext cx="4301806" cy="33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>
            <a:lvl1pPr algn="r" defTabSz="477117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7DD3408F-E9C9-452E-9E01-43E1214A6548}" type="datetimeFigureOut">
              <a:rPr lang="en-US"/>
              <a:pPr>
                <a:defRPr/>
              </a:pPr>
              <a:t>10/20/2015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2313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99" tIns="45350" rIns="90699" bIns="4535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993452" y="3229132"/>
            <a:ext cx="7941310" cy="305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noProof="0" smtClean="0"/>
              <a:t>Click to edit Master text styles</a:t>
            </a:r>
          </a:p>
          <a:p>
            <a:pPr lvl="1"/>
            <a:r>
              <a:rPr lang="nl-BE" noProof="0" smtClean="0"/>
              <a:t>Second level</a:t>
            </a:r>
          </a:p>
          <a:p>
            <a:pPr lvl="2"/>
            <a:r>
              <a:rPr lang="nl-BE" noProof="0" smtClean="0"/>
              <a:t>Third level</a:t>
            </a:r>
          </a:p>
          <a:p>
            <a:pPr lvl="3"/>
            <a:r>
              <a:rPr lang="nl-BE" noProof="0" smtClean="0"/>
              <a:t>Fourth level</a:t>
            </a:r>
          </a:p>
          <a:p>
            <a:pPr lvl="4"/>
            <a:r>
              <a:rPr lang="nl-BE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6456692"/>
            <a:ext cx="4301806" cy="33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defTabSz="477117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5623255" y="6456692"/>
            <a:ext cx="4301806" cy="33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61" tIns="47781" rIns="95561" bIns="47781" numCol="1" anchor="b" anchorCtr="0" compatLnSpc="1">
            <a:prstTxWarp prst="textNoShape">
              <a:avLst/>
            </a:prstTxWarp>
          </a:bodyPr>
          <a:lstStyle>
            <a:lvl1pPr algn="r" defTabSz="477117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5F50747E-18F0-4630-830F-C91A0C71F57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971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50747E-18F0-4630-830F-C91A0C71F57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04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50747E-18F0-4630-830F-C91A0C71F57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716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875463" y="0"/>
            <a:ext cx="23828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 userDrawn="1"/>
        </p:nvSpPr>
        <p:spPr>
          <a:xfrm>
            <a:off x="682437" y="6324600"/>
            <a:ext cx="55931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 smtClean="0">
                <a:solidFill>
                  <a:srgbClr val="31472C"/>
                </a:solidFill>
                <a:latin typeface="Verdana"/>
                <a:cs typeface="Verdana"/>
              </a:rPr>
              <a:t>Belgian Agency for Radioactive Waste and Enriched Fissile Materials</a:t>
            </a:r>
            <a:endParaRPr lang="en-US" sz="1100" b="1" dirty="0">
              <a:solidFill>
                <a:srgbClr val="31472C"/>
              </a:solidFill>
              <a:latin typeface="Verdana"/>
              <a:cs typeface="Verdana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187450" y="1921669"/>
            <a:ext cx="4897438" cy="9985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500" b="1">
                <a:solidFill>
                  <a:srgbClr val="A0AF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187450" y="3129161"/>
            <a:ext cx="4264025" cy="1223962"/>
          </a:xfrm>
          <a:prstGeom prst="rect">
            <a:avLst/>
          </a:prstGeom>
        </p:spPr>
        <p:txBody>
          <a:bodyPr/>
          <a:lstStyle>
            <a:lvl1pPr>
              <a:defRPr sz="1800" b="1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pic>
        <p:nvPicPr>
          <p:cNvPr id="9" name="Picture 5" descr="OndrafNiras center-Q.ai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404664"/>
            <a:ext cx="1981200" cy="1120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 txBox="1">
            <a:spLocks/>
          </p:cNvSpPr>
          <p:nvPr userDrawn="1"/>
        </p:nvSpPr>
        <p:spPr>
          <a:xfrm>
            <a:off x="8612188" y="6457950"/>
            <a:ext cx="439737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649ED2E-CC38-4FAE-811B-8DEAACD293C9}" type="slidenum">
              <a:rPr lang="fr-BE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‹N°›</a:t>
            </a:fld>
            <a:endParaRPr lang="fr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42988" y="836712"/>
            <a:ext cx="5545137" cy="79141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500" b="1" i="0" baseline="0">
                <a:solidFill>
                  <a:srgbClr val="A0AF00"/>
                </a:solidFill>
                <a:latin typeface="Verdana" pitchFamily="34" charset="0"/>
              </a:defRPr>
            </a:lvl1pPr>
            <a:lvl2pPr>
              <a:defRPr sz="1800" baseline="0">
                <a:solidFill>
                  <a:srgbClr val="A0AF00"/>
                </a:solidFill>
                <a:latin typeface="Verdana" pitchFamily="34" charset="0"/>
              </a:defRPr>
            </a:lvl2pPr>
            <a:lvl3pPr>
              <a:defRPr sz="1800" baseline="0">
                <a:solidFill>
                  <a:srgbClr val="A0AF00"/>
                </a:solidFill>
                <a:latin typeface="Verdana" pitchFamily="34" charset="0"/>
              </a:defRPr>
            </a:lvl3pPr>
            <a:lvl4pPr>
              <a:defRPr sz="1800" baseline="0">
                <a:solidFill>
                  <a:srgbClr val="A0AF00"/>
                </a:solidFill>
                <a:latin typeface="Verdana" pitchFamily="34" charset="0"/>
              </a:defRPr>
            </a:lvl4pPr>
            <a:lvl5pPr>
              <a:defRPr sz="1800" baseline="0">
                <a:solidFill>
                  <a:srgbClr val="A0AF00"/>
                </a:solidFill>
                <a:latin typeface="Verdana" pitchFamily="34" charset="0"/>
              </a:defRPr>
            </a:lvl5pPr>
          </a:lstStyle>
          <a:p>
            <a:pPr lvl="0"/>
            <a:r>
              <a:rPr lang="fr-FR" dirty="0" err="1" smtClean="0"/>
              <a:t>Cliquez pour modifier les styles du texte du masque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1042988" y="1772816"/>
            <a:ext cx="6769100" cy="38162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 i="0" baseline="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FontTx/>
              <a:buNone/>
              <a:defRPr sz="18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914400" indent="0">
              <a:buFontTx/>
              <a:buNone/>
              <a:defRPr sz="18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371600" indent="0">
              <a:buFontTx/>
              <a:buNone/>
              <a:defRPr sz="18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828800" indent="0">
              <a:buFontTx/>
              <a:buNone/>
              <a:defRPr sz="18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BE" dirty="0"/>
          </a:p>
        </p:txBody>
      </p:sp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949280"/>
            <a:ext cx="1172179" cy="6628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FDF9"/>
            </a:gs>
            <a:gs pos="100000">
              <a:srgbClr val="DDE2B0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Placeholder 1"/>
          <p:cNvSpPr>
            <a:spLocks noGrp="1"/>
          </p:cNvSpPr>
          <p:nvPr>
            <p:ph type="body" sz="quarter" idx="10"/>
          </p:nvPr>
        </p:nvSpPr>
        <p:spPr bwMode="auto">
          <a:xfrm>
            <a:off x="684000" y="2205000"/>
            <a:ext cx="7200000" cy="9969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Aft>
                <a:spcPts val="240"/>
              </a:spcAft>
            </a:pPr>
            <a:r>
              <a:rPr lang="en-GB" sz="2000" dirty="0" smtClean="0"/>
              <a:t>Specifics of integrated knowledge management as applied to radioactive waste management:</a:t>
            </a:r>
          </a:p>
          <a:p>
            <a:pPr eaLnBrk="1" hangingPunct="1">
              <a:spcAft>
                <a:spcPts val="0"/>
              </a:spcAft>
            </a:pPr>
            <a:r>
              <a:rPr lang="en-GB" sz="2000" dirty="0" smtClean="0"/>
              <a:t>main requirements and elements towards implementation — views of ONDRAF/NIRAS</a:t>
            </a: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684000" y="4005000"/>
            <a:ext cx="6553200" cy="188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fr-BE" dirty="0" smtClean="0"/>
              <a:t>Jean-Paul Minon</a:t>
            </a:r>
          </a:p>
          <a:p>
            <a:pPr marL="0" indent="0" eaLnBrk="1" hangingPunct="1">
              <a:buFont typeface="Arial" charset="0"/>
              <a:buNone/>
            </a:pPr>
            <a:r>
              <a:rPr lang="fr-BE" dirty="0" smtClean="0"/>
              <a:t>General manager ONDRAF/NIRAS</a:t>
            </a:r>
          </a:p>
          <a:p>
            <a:pPr marL="0" indent="0" eaLnBrk="1" hangingPunct="1">
              <a:buFont typeface="Arial" charset="0"/>
              <a:buNone/>
            </a:pPr>
            <a:endParaRPr lang="fr-BE" dirty="0" smtClean="0"/>
          </a:p>
          <a:p>
            <a:pPr marL="0" indent="0" eaLnBrk="1" hangingPunct="1">
              <a:spcBef>
                <a:spcPct val="50000"/>
              </a:spcBef>
              <a:buFont typeface="Arial" charset="0"/>
              <a:buNone/>
            </a:pPr>
            <a:r>
              <a:rPr lang="en-GB" sz="1500" dirty="0" smtClean="0"/>
              <a:t>Asia-Europe Meeting, 4th Seminar on Nuclear Safety</a:t>
            </a:r>
          </a:p>
          <a:p>
            <a:pPr marL="0" indent="0" eaLnBrk="1" hangingPunct="1">
              <a:spcBef>
                <a:spcPct val="0"/>
              </a:spcBef>
              <a:buFont typeface="Arial" charset="0"/>
              <a:buNone/>
            </a:pPr>
            <a:r>
              <a:rPr lang="en-GB" sz="1500" dirty="0" smtClean="0"/>
              <a:t>Madrid, 29-30 October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101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BE" sz="2300" dirty="0" smtClean="0"/>
              <a:t>I</a:t>
            </a:r>
            <a:r>
              <a:rPr lang="en-US" sz="2300" dirty="0" err="1" smtClean="0"/>
              <a:t>nsufficient</a:t>
            </a:r>
            <a:r>
              <a:rPr lang="en-US" sz="2300" dirty="0" smtClean="0"/>
              <a:t> </a:t>
            </a:r>
            <a:r>
              <a:rPr lang="en-US" sz="2300" dirty="0"/>
              <a:t>knowledge of the </a:t>
            </a:r>
            <a:r>
              <a:rPr lang="en-US" sz="2300" dirty="0" smtClean="0"/>
              <a:t>rationale behind </a:t>
            </a:r>
            <a:r>
              <a:rPr lang="en-US" sz="2300" dirty="0" smtClean="0"/>
              <a:t>decisions/choices can also lead to difficulties</a:t>
            </a:r>
            <a:endParaRPr lang="en-GB" sz="1400" dirty="0"/>
          </a:p>
        </p:txBody>
      </p:sp>
      <p:sp>
        <p:nvSpPr>
          <p:cNvPr id="8194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lvl="1" eaLnBrk="1" hangingPunct="1"/>
            <a:r>
              <a:rPr lang="en-GB" sz="2000" dirty="0" smtClean="0">
                <a:solidFill>
                  <a:srgbClr val="485C3D"/>
                </a:solidFill>
              </a:rPr>
              <a:t>It can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undermine stakeholders’ confidence in sound RWM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prompt the safety authority to question safety-related claims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compromise the demonstration that an old reasoning still holds in a changed context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…</a:t>
            </a: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0" lvl="1" eaLnBrk="1" hangingPunct="1"/>
            <a:r>
              <a:rPr lang="en-GB" sz="2000" b="1" dirty="0" smtClean="0">
                <a:solidFill>
                  <a:srgbClr val="485C3D"/>
                </a:solidFill>
              </a:rPr>
              <a:t>In fact, part of the tacit knowledge is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</a:rPr>
              <a:t>already lost </a:t>
            </a:r>
            <a:r>
              <a:rPr lang="en-GB" sz="2000" dirty="0" smtClean="0">
                <a:solidFill>
                  <a:srgbClr val="485C3D"/>
                </a:solidFill>
              </a:rPr>
              <a:t>or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</a:rPr>
              <a:t>threatening to do so</a:t>
            </a:r>
          </a:p>
          <a:p>
            <a:pPr marL="0" lvl="1" eaLnBrk="1" hangingPunct="1"/>
            <a:r>
              <a:rPr lang="en-GB" sz="2000" dirty="0" smtClean="0">
                <a:solidFill>
                  <a:srgbClr val="485C3D"/>
                </a:solidFill>
              </a:rPr>
              <a:t>as generations of experts leave the field</a:t>
            </a:r>
          </a:p>
          <a:p>
            <a:pPr marL="0" lvl="1" eaLnBrk="1" hangingPunct="1"/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b="1" dirty="0" smtClean="0">
              <a:solidFill>
                <a:srgbClr val="485C3D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90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4000" y="539749"/>
            <a:ext cx="8100000" cy="1080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The primary focus of KM in RWM should be</a:t>
            </a:r>
            <a:b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</a:b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on what knowledge needs to be acquired</a:t>
            </a:r>
          </a:p>
        </p:txBody>
      </p:sp>
      <p:sp>
        <p:nvSpPr>
          <p:cNvPr id="7170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None/>
            </a:pPr>
            <a:r>
              <a:rPr lang="en-GB" sz="2000" b="0" dirty="0" smtClean="0">
                <a:solidFill>
                  <a:srgbClr val="485C3D"/>
                </a:solidFill>
                <a:latin typeface="Verdana" pitchFamily="34" charset="0"/>
              </a:rPr>
              <a:t>… rather than on managing whatever knowledge is available</a:t>
            </a:r>
          </a:p>
          <a:p>
            <a:pPr marL="0" indent="0" eaLnBrk="1" hangingPunct="1">
              <a:buNone/>
            </a:pPr>
            <a:endParaRPr lang="fr-BE" sz="2000" b="1" dirty="0" smtClean="0">
              <a:solidFill>
                <a:srgbClr val="485C3D"/>
              </a:solidFill>
              <a:latin typeface="Verdana" pitchFamily="34" charset="0"/>
            </a:endParaRPr>
          </a:p>
          <a:p>
            <a:pPr marL="0" indent="0" eaLnBrk="1" hangingPunct="1">
              <a:buNone/>
            </a:pPr>
            <a:endParaRPr lang="en-GB" sz="2000" b="0" i="1" dirty="0" smtClean="0">
              <a:solidFill>
                <a:srgbClr val="485C3D"/>
              </a:solidFill>
              <a:latin typeface="Verdana" pitchFamily="34" charset="0"/>
            </a:endParaRPr>
          </a:p>
          <a:p>
            <a:pPr marL="0" indent="0" eaLnBrk="1" hangingPunct="1">
              <a:buNone/>
            </a:pPr>
            <a:r>
              <a:rPr lang="en-GB" sz="2000" i="1" dirty="0" smtClean="0">
                <a:solidFill>
                  <a:srgbClr val="485C3D"/>
                </a:solidFill>
                <a:latin typeface="Verdana" pitchFamily="34" charset="0"/>
              </a:rPr>
              <a:t>What do we ought to know now,</a:t>
            </a:r>
            <a:br>
              <a:rPr lang="en-GB" sz="2000" i="1" dirty="0" smtClean="0">
                <a:solidFill>
                  <a:srgbClr val="485C3D"/>
                </a:solidFill>
                <a:latin typeface="Verdana" pitchFamily="34" charset="0"/>
              </a:rPr>
            </a:br>
            <a:r>
              <a:rPr lang="en-GB" sz="2000" i="1" dirty="0" smtClean="0">
                <a:solidFill>
                  <a:srgbClr val="485C3D"/>
                </a:solidFill>
                <a:latin typeface="Verdana" pitchFamily="34" charset="0"/>
              </a:rPr>
              <a:t>in anticipation of the fact that we might need it later,</a:t>
            </a:r>
            <a:br>
              <a:rPr lang="en-GB" sz="2000" i="1" dirty="0" smtClean="0">
                <a:solidFill>
                  <a:srgbClr val="485C3D"/>
                </a:solidFill>
                <a:latin typeface="Verdana" pitchFamily="34" charset="0"/>
              </a:rPr>
            </a:br>
            <a:r>
              <a:rPr lang="en-GB" sz="2000" i="1" dirty="0" smtClean="0">
                <a:solidFill>
                  <a:srgbClr val="485C3D"/>
                </a:solidFill>
                <a:latin typeface="Verdana" pitchFamily="34" charset="0"/>
              </a:rPr>
              <a:t>in 10, 20 or even 100 years,</a:t>
            </a:r>
            <a:br>
              <a:rPr lang="en-GB" sz="2000" i="1" dirty="0" smtClean="0">
                <a:solidFill>
                  <a:srgbClr val="485C3D"/>
                </a:solidFill>
                <a:latin typeface="Verdana" pitchFamily="34" charset="0"/>
              </a:rPr>
            </a:br>
            <a:r>
              <a:rPr lang="en-GB" sz="2000" i="1" dirty="0" smtClean="0">
                <a:solidFill>
                  <a:srgbClr val="485C3D"/>
                </a:solidFill>
                <a:latin typeface="Verdana" pitchFamily="34" charset="0"/>
              </a:rPr>
              <a:t>when it will have become difficult or even impossible to acquire?</a:t>
            </a:r>
          </a:p>
        </p:txBody>
      </p:sp>
    </p:spTree>
    <p:extLst>
      <p:ext uri="{BB962C8B-B14F-4D97-AF65-F5344CB8AC3E}">
        <p14:creationId xmlns:p14="http://schemas.microsoft.com/office/powerpoint/2010/main" val="26851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6" y="539749"/>
            <a:ext cx="8100000" cy="1080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The necessary knowledge regarding waste must be taken in its broadest sense</a:t>
            </a:r>
          </a:p>
        </p:txBody>
      </p:sp>
      <p:sp>
        <p:nvSpPr>
          <p:cNvPr id="7170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209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lvl="1" eaLnBrk="1" hangingPunct="1">
              <a:spcAft>
                <a:spcPts val="720"/>
              </a:spcAft>
            </a:pPr>
            <a:r>
              <a:rPr lang="en-GB" sz="2000" b="1" dirty="0" smtClean="0">
                <a:solidFill>
                  <a:srgbClr val="485C3D"/>
                </a:solidFill>
              </a:rPr>
              <a:t>Any information that is or could be needed</a:t>
            </a:r>
            <a:br>
              <a:rPr lang="en-GB" sz="2000" b="1" dirty="0" smtClean="0">
                <a:solidFill>
                  <a:srgbClr val="485C3D"/>
                </a:solidFill>
              </a:rPr>
            </a:br>
            <a:r>
              <a:rPr lang="en-GB" sz="2000" b="1" dirty="0" smtClean="0">
                <a:solidFill>
                  <a:srgbClr val="485C3D"/>
                </a:solidFill>
              </a:rPr>
              <a:t>for implementing a safe, coherent and complete</a:t>
            </a:r>
            <a:br>
              <a:rPr lang="en-GB" sz="2000" b="1" dirty="0" smtClean="0">
                <a:solidFill>
                  <a:srgbClr val="485C3D"/>
                </a:solidFill>
              </a:rPr>
            </a:br>
            <a:r>
              <a:rPr lang="en-GB" sz="2000" b="1" dirty="0" smtClean="0">
                <a:solidFill>
                  <a:srgbClr val="485C3D"/>
                </a:solidFill>
              </a:rPr>
              <a:t>waste management system (including institutional control)</a:t>
            </a:r>
          </a:p>
          <a:p>
            <a:pPr marL="0" lvl="1" eaLnBrk="1" hangingPunct="1">
              <a:spcAft>
                <a:spcPts val="720"/>
              </a:spcAft>
            </a:pPr>
            <a:endParaRPr lang="en-GB" sz="2000" dirty="0">
              <a:solidFill>
                <a:srgbClr val="485C3D"/>
              </a:solidFill>
            </a:endParaRPr>
          </a:p>
          <a:p>
            <a:pPr marL="354013" lvl="1" indent="-354013" eaLnBrk="1" hangingPunct="1">
              <a:spcAft>
                <a:spcPts val="0"/>
              </a:spcAft>
            </a:pPr>
            <a:r>
              <a:rPr lang="en-GB" sz="2000" dirty="0" smtClean="0">
                <a:solidFill>
                  <a:srgbClr val="485C3D"/>
                </a:solidFill>
              </a:rPr>
              <a:t>= 	spectrum of information that must accompany the waste</a:t>
            </a:r>
          </a:p>
          <a:p>
            <a:pPr marL="342900" lvl="1" indent="-3429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</a:rPr>
              <a:t>when transferred </a:t>
            </a:r>
            <a:r>
              <a:rPr lang="en-GB" sz="2000" dirty="0">
                <a:solidFill>
                  <a:srgbClr val="485C3D"/>
                </a:solidFill>
              </a:rPr>
              <a:t>(conditioned or </a:t>
            </a:r>
            <a:r>
              <a:rPr lang="en-GB" sz="2000" dirty="0" smtClean="0">
                <a:solidFill>
                  <a:srgbClr val="485C3D"/>
                </a:solidFill>
              </a:rPr>
              <a:t>not)</a:t>
            </a:r>
            <a:br>
              <a:rPr lang="en-GB" sz="2000" dirty="0" smtClean="0">
                <a:solidFill>
                  <a:srgbClr val="485C3D"/>
                </a:solidFill>
              </a:rPr>
            </a:br>
            <a:r>
              <a:rPr lang="en-GB" sz="2000" dirty="0" smtClean="0">
                <a:solidFill>
                  <a:srgbClr val="485C3D"/>
                </a:solidFill>
              </a:rPr>
              <a:t>from producer to manager</a:t>
            </a:r>
          </a:p>
          <a:p>
            <a:pPr marL="354013" lvl="1" eaLnBrk="1" hangingPunct="1">
              <a:spcAft>
                <a:spcPts val="0"/>
              </a:spcAft>
            </a:pPr>
            <a:r>
              <a:rPr lang="en-GB" sz="2000" i="1" dirty="0" smtClean="0">
                <a:solidFill>
                  <a:srgbClr val="485C3D"/>
                </a:solidFill>
              </a:rPr>
              <a:t>and</a:t>
            </a:r>
          </a:p>
          <a:p>
            <a:pPr marL="342900" lvl="1" indent="-342900" eaLnBrk="1" hangingPunct="1">
              <a:spcAft>
                <a:spcPts val="72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as it goes </a:t>
            </a:r>
            <a:r>
              <a:rPr lang="en-GB" sz="2000" b="1" dirty="0" smtClean="0">
                <a:solidFill>
                  <a:srgbClr val="485C3D"/>
                </a:solidFill>
              </a:rPr>
              <a:t>through the successive management steps</a:t>
            </a:r>
            <a:endParaRPr lang="fr-BE" sz="2000" b="1" dirty="0">
              <a:solidFill>
                <a:srgbClr val="485C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23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7" y="539749"/>
            <a:ext cx="7993507" cy="1080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The necessary knowledge regarding waste encompasses many different aspects</a:t>
            </a:r>
          </a:p>
        </p:txBody>
      </p:sp>
      <p:sp>
        <p:nvSpPr>
          <p:cNvPr id="7170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209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lvl="1" eaLnBrk="1" hangingPunct="1">
              <a:spcAft>
                <a:spcPts val="0"/>
              </a:spcAft>
            </a:pPr>
            <a:r>
              <a:rPr lang="en-GB" sz="2000" dirty="0" smtClean="0">
                <a:solidFill>
                  <a:srgbClr val="485C3D"/>
                </a:solidFill>
              </a:rPr>
              <a:t>At least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production process(</a:t>
            </a:r>
            <a:r>
              <a:rPr lang="en-GB" sz="2000" dirty="0" err="1" smtClean="0">
                <a:solidFill>
                  <a:srgbClr val="485C3D"/>
                </a:solidFill>
              </a:rPr>
              <a:t>es</a:t>
            </a:r>
            <a:r>
              <a:rPr lang="en-GB" sz="2000" dirty="0" smtClean="0">
                <a:solidFill>
                  <a:srgbClr val="485C3D"/>
                </a:solidFill>
              </a:rPr>
              <a:t>) of the non-conditioned waste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treatment and conditioning</a:t>
            </a:r>
            <a:r>
              <a:rPr lang="en-GB" sz="2000" dirty="0" smtClean="0">
                <a:solidFill>
                  <a:srgbClr val="485C3D"/>
                </a:solidFill>
              </a:rPr>
              <a:t> </a:t>
            </a:r>
            <a:r>
              <a:rPr lang="en-GB" sz="2000" dirty="0" smtClean="0">
                <a:solidFill>
                  <a:srgbClr val="485C3D"/>
                </a:solidFill>
              </a:rPr>
              <a:t>(T&amp;C) </a:t>
            </a:r>
            <a:r>
              <a:rPr lang="en-GB" sz="2000" dirty="0" smtClean="0">
                <a:solidFill>
                  <a:srgbClr val="485C3D"/>
                </a:solidFill>
              </a:rPr>
              <a:t>processes</a:t>
            </a:r>
            <a:br>
              <a:rPr lang="en-GB" sz="2000" dirty="0" smtClean="0">
                <a:solidFill>
                  <a:srgbClr val="485C3D"/>
                </a:solidFill>
              </a:rPr>
            </a:br>
            <a:r>
              <a:rPr lang="en-GB" dirty="0" smtClean="0">
                <a:solidFill>
                  <a:srgbClr val="485C3D"/>
                </a:solidFill>
              </a:rPr>
              <a:t>(including composition of waste matrices and waste </a:t>
            </a:r>
            <a:r>
              <a:rPr lang="en-GB" dirty="0" err="1" smtClean="0">
                <a:solidFill>
                  <a:srgbClr val="485C3D"/>
                </a:solidFill>
              </a:rPr>
              <a:t>packagings</a:t>
            </a:r>
            <a:r>
              <a:rPr lang="en-GB" dirty="0" smtClean="0">
                <a:solidFill>
                  <a:srgbClr val="485C3D"/>
                </a:solidFill>
              </a:rPr>
              <a:t>, detailed characterisation of their components, etc.)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radiological </a:t>
            </a:r>
            <a:r>
              <a:rPr lang="en-GB" sz="2000" dirty="0">
                <a:solidFill>
                  <a:srgbClr val="485C3D"/>
                </a:solidFill>
              </a:rPr>
              <a:t>characteristics</a:t>
            </a: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err="1" smtClean="0">
                <a:solidFill>
                  <a:srgbClr val="485C3D"/>
                </a:solidFill>
              </a:rPr>
              <a:t>physico</a:t>
            </a:r>
            <a:r>
              <a:rPr lang="en-GB" sz="2000" dirty="0" smtClean="0">
                <a:solidFill>
                  <a:srgbClr val="485C3D"/>
                </a:solidFill>
              </a:rPr>
              <a:t>-chemical </a:t>
            </a:r>
            <a:r>
              <a:rPr lang="en-GB" sz="2000" dirty="0" smtClean="0">
                <a:solidFill>
                  <a:srgbClr val="485C3D"/>
                </a:solidFill>
              </a:rPr>
              <a:t>and </a:t>
            </a:r>
            <a:r>
              <a:rPr lang="en-GB" sz="2000" dirty="0" err="1" smtClean="0">
                <a:solidFill>
                  <a:srgbClr val="485C3D"/>
                </a:solidFill>
              </a:rPr>
              <a:t>chemotoxic</a:t>
            </a:r>
            <a:r>
              <a:rPr lang="en-GB" sz="2000" dirty="0" smtClean="0">
                <a:solidFill>
                  <a:srgbClr val="485C3D"/>
                </a:solidFill>
              </a:rPr>
              <a:t> characteristics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potential degradation processes</a:t>
            </a:r>
            <a:endParaRPr lang="en-GB" sz="2000" dirty="0">
              <a:solidFill>
                <a:srgbClr val="485C3D"/>
              </a:solidFill>
            </a:endParaRPr>
          </a:p>
          <a:p>
            <a:pPr marL="358775" lvl="1" indent="-358775" eaLnBrk="1" hangingPunct="1">
              <a:spcAft>
                <a:spcPts val="720"/>
              </a:spcAft>
              <a:buFont typeface="Arial" charset="0"/>
              <a:buChar char="•"/>
            </a:pPr>
            <a:endParaRPr lang="fr-BE" sz="2000" dirty="0">
              <a:solidFill>
                <a:srgbClr val="485C3D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93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None/>
            </a:pPr>
            <a:endParaRPr lang="fr-BE" sz="2000" dirty="0">
              <a:solidFill>
                <a:srgbClr val="485C3D"/>
              </a:solidFill>
              <a:latin typeface="Verdana" pitchFamily="34" charset="0"/>
            </a:endParaRPr>
          </a:p>
          <a:p>
            <a:pPr marL="0" indent="0" eaLnBrk="1" hangingPunct="1">
              <a:buNone/>
            </a:pPr>
            <a:endParaRPr lang="fr-BE" sz="2000" dirty="0">
              <a:solidFill>
                <a:srgbClr val="485C3D"/>
              </a:solidFill>
              <a:latin typeface="Verdana" pitchFamily="34" charset="0"/>
            </a:endParaRPr>
          </a:p>
        </p:txBody>
      </p:sp>
      <p:sp>
        <p:nvSpPr>
          <p:cNvPr id="2" name="Flèche droite 1"/>
          <p:cNvSpPr/>
          <p:nvPr/>
        </p:nvSpPr>
        <p:spPr>
          <a:xfrm>
            <a:off x="1415180" y="3108563"/>
            <a:ext cx="6733320" cy="1039356"/>
          </a:xfrm>
          <a:prstGeom prst="rightArrow">
            <a:avLst/>
          </a:prstGeom>
          <a:solidFill>
            <a:srgbClr val="A0AF00"/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r"/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IMS O/N as</a:t>
            </a:r>
          </a:p>
          <a:p>
            <a:pPr algn="r"/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waste manager</a:t>
            </a:r>
            <a:endParaRPr lang="en-GB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1395" y="3345093"/>
            <a:ext cx="1201584" cy="57272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485C3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Conception of nuclear </a:t>
            </a:r>
            <a:r>
              <a:rPr lang="en-GB" sz="1400" dirty="0">
                <a:solidFill>
                  <a:srgbClr val="485C3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facilities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754506" y="3381553"/>
            <a:ext cx="504000" cy="499800"/>
          </a:xfrm>
          <a:prstGeom prst="rect">
            <a:avLst/>
          </a:prstGeom>
          <a:pattFill prst="solidDmnd">
            <a:fgClr>
              <a:srgbClr val="EC6B10"/>
            </a:fgClr>
            <a:bgClr>
              <a:srgbClr val="A0AF00"/>
            </a:bgClr>
          </a:pattFill>
          <a:ln w="38100">
            <a:solidFill>
              <a:srgbClr val="485C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441012" y="3377435"/>
            <a:ext cx="504000" cy="499800"/>
          </a:xfrm>
          <a:prstGeom prst="rect">
            <a:avLst/>
          </a:prstGeom>
          <a:pattFill prst="solidDmnd">
            <a:fgClr>
              <a:srgbClr val="EC6B10"/>
            </a:fgClr>
            <a:bgClr>
              <a:srgbClr val="A0AF00"/>
            </a:bgClr>
          </a:pattFill>
          <a:ln w="38100">
            <a:solidFill>
              <a:srgbClr val="485C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381494" y="3374447"/>
            <a:ext cx="504000" cy="499800"/>
          </a:xfrm>
          <a:prstGeom prst="rect">
            <a:avLst/>
          </a:prstGeom>
          <a:pattFill prst="solidDmnd">
            <a:fgClr>
              <a:srgbClr val="EC6B10"/>
            </a:fgClr>
            <a:bgClr>
              <a:srgbClr val="A0AF00"/>
            </a:bgClr>
          </a:pattFill>
          <a:ln w="38100">
            <a:solidFill>
              <a:srgbClr val="485C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69877" y="3377435"/>
            <a:ext cx="504000" cy="499800"/>
          </a:xfrm>
          <a:prstGeom prst="rect">
            <a:avLst/>
          </a:prstGeom>
          <a:pattFill prst="solidDmnd">
            <a:fgClr>
              <a:srgbClr val="EC6B10"/>
            </a:fgClr>
            <a:bgClr>
              <a:srgbClr val="A0AF00"/>
            </a:bgClr>
          </a:pattFill>
          <a:ln w="38100">
            <a:solidFill>
              <a:srgbClr val="485C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èche vers le haut 14"/>
          <p:cNvSpPr/>
          <p:nvPr/>
        </p:nvSpPr>
        <p:spPr>
          <a:xfrm rot="19469835">
            <a:off x="5939060" y="3805070"/>
            <a:ext cx="363610" cy="741631"/>
          </a:xfrm>
          <a:prstGeom prst="upArrow">
            <a:avLst/>
          </a:prstGeom>
          <a:solidFill>
            <a:srgbClr val="485C3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èche vers le haut 15"/>
          <p:cNvSpPr/>
          <p:nvPr/>
        </p:nvSpPr>
        <p:spPr>
          <a:xfrm rot="19469835">
            <a:off x="4625275" y="3805071"/>
            <a:ext cx="363610" cy="741631"/>
          </a:xfrm>
          <a:prstGeom prst="upArrow">
            <a:avLst/>
          </a:prstGeom>
          <a:solidFill>
            <a:srgbClr val="485C3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èche vers le haut 16"/>
          <p:cNvSpPr/>
          <p:nvPr/>
        </p:nvSpPr>
        <p:spPr>
          <a:xfrm rot="19469835">
            <a:off x="3310194" y="3805071"/>
            <a:ext cx="363610" cy="741631"/>
          </a:xfrm>
          <a:prstGeom prst="upArrow">
            <a:avLst/>
          </a:prstGeom>
          <a:solidFill>
            <a:srgbClr val="485C3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èche vers le haut 17"/>
          <p:cNvSpPr/>
          <p:nvPr/>
        </p:nvSpPr>
        <p:spPr>
          <a:xfrm rot="19469835">
            <a:off x="630949" y="3908559"/>
            <a:ext cx="363610" cy="766697"/>
          </a:xfrm>
          <a:prstGeom prst="upArrow">
            <a:avLst/>
          </a:prstGeom>
          <a:pattFill prst="dkVert">
            <a:fgClr>
              <a:srgbClr val="485C3D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rme en L 6"/>
          <p:cNvSpPr/>
          <p:nvPr/>
        </p:nvSpPr>
        <p:spPr>
          <a:xfrm flipH="1">
            <a:off x="2276113" y="3908540"/>
            <a:ext cx="6467160" cy="746327"/>
          </a:xfrm>
          <a:prstGeom prst="corner">
            <a:avLst>
              <a:gd name="adj1" fmla="val 31901"/>
              <a:gd name="adj2" fmla="val 31901"/>
            </a:avLst>
          </a:prstGeom>
          <a:solidFill>
            <a:srgbClr val="485C3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GB" sz="1400" dirty="0">
                <a:solidFill>
                  <a:schemeClr val="l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Feedback (interdependencies)</a:t>
            </a:r>
          </a:p>
        </p:txBody>
      </p:sp>
      <p:sp>
        <p:nvSpPr>
          <p:cNvPr id="8" name="Rectangle 7"/>
          <p:cNvSpPr/>
          <p:nvPr/>
        </p:nvSpPr>
        <p:spPr>
          <a:xfrm>
            <a:off x="8115826" y="3345093"/>
            <a:ext cx="973058" cy="57272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485C3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Safe disposal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74031" y="4416791"/>
            <a:ext cx="1302082" cy="238076"/>
          </a:xfrm>
          <a:prstGeom prst="rect">
            <a:avLst/>
          </a:prstGeom>
          <a:pattFill prst="dkVert">
            <a:fgClr>
              <a:srgbClr val="485C3D"/>
            </a:fgClr>
            <a:bgClr>
              <a:schemeClr val="bg1"/>
            </a:bgClr>
          </a:patt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èche vers le haut 3"/>
          <p:cNvSpPr/>
          <p:nvPr/>
        </p:nvSpPr>
        <p:spPr>
          <a:xfrm rot="19469835">
            <a:off x="1996082" y="3805070"/>
            <a:ext cx="363610" cy="741631"/>
          </a:xfrm>
          <a:prstGeom prst="upArrow">
            <a:avLst/>
          </a:prstGeom>
          <a:solidFill>
            <a:srgbClr val="485C3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Connecteur droit avec flèche 26"/>
          <p:cNvCxnSpPr/>
          <p:nvPr/>
        </p:nvCxnSpPr>
        <p:spPr>
          <a:xfrm flipH="1">
            <a:off x="4221851" y="3889247"/>
            <a:ext cx="109877" cy="539556"/>
          </a:xfrm>
          <a:prstGeom prst="straightConnector1">
            <a:avLst/>
          </a:prstGeom>
          <a:ln w="44450">
            <a:solidFill>
              <a:srgbClr val="485C3D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H="1">
            <a:off x="1593225" y="3880224"/>
            <a:ext cx="109877" cy="539556"/>
          </a:xfrm>
          <a:prstGeom prst="straightConnector1">
            <a:avLst/>
          </a:prstGeom>
          <a:ln w="44450">
            <a:solidFill>
              <a:srgbClr val="485C3D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H="1">
            <a:off x="2907260" y="3889247"/>
            <a:ext cx="109877" cy="539556"/>
          </a:xfrm>
          <a:prstGeom prst="straightConnector1">
            <a:avLst/>
          </a:prstGeom>
          <a:ln w="44450">
            <a:solidFill>
              <a:srgbClr val="485C3D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 flipH="1">
            <a:off x="5534089" y="3880224"/>
            <a:ext cx="109877" cy="539556"/>
          </a:xfrm>
          <a:prstGeom prst="straightConnector1">
            <a:avLst/>
          </a:prstGeom>
          <a:ln w="44450">
            <a:solidFill>
              <a:srgbClr val="485C3D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988521" y="2683000"/>
            <a:ext cx="1405443" cy="57272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EC6B1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Production (conditioned or not)</a:t>
            </a:r>
            <a:endParaRPr lang="en-GB" sz="1400" dirty="0">
              <a:solidFill>
                <a:srgbClr val="EC6B1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343036" y="2655649"/>
            <a:ext cx="1405443" cy="57272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EC6B1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Transports</a:t>
            </a:r>
            <a:endParaRPr lang="en-GB" sz="1400" dirty="0">
              <a:solidFill>
                <a:srgbClr val="EC6B1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619155" y="2655649"/>
            <a:ext cx="1405443" cy="57272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EC6B1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T&amp;C</a:t>
            </a:r>
            <a:endParaRPr lang="en-GB" sz="1400" dirty="0">
              <a:solidFill>
                <a:srgbClr val="EC6B1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922742" y="2648061"/>
            <a:ext cx="1405443" cy="57272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EC6B1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Storage</a:t>
            </a:r>
            <a:endParaRPr lang="en-GB" sz="1400" dirty="0">
              <a:solidFill>
                <a:srgbClr val="EC6B1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101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GB" sz="2300" dirty="0" smtClean="0"/>
              <a:t>ONDRAF/NIRAS’ future </a:t>
            </a:r>
            <a:r>
              <a:rPr lang="en-GB" sz="2300" dirty="0" smtClean="0"/>
              <a:t>integrated management system </a:t>
            </a:r>
            <a:r>
              <a:rPr lang="en-GB" sz="1800" dirty="0" smtClean="0"/>
              <a:t>(</a:t>
            </a:r>
            <a:r>
              <a:rPr lang="en-GB" sz="1800" dirty="0" err="1" smtClean="0"/>
              <a:t>cf</a:t>
            </a:r>
            <a:r>
              <a:rPr lang="en-GB" sz="1800" dirty="0" smtClean="0"/>
              <a:t> IAEA GS-R-3) </a:t>
            </a:r>
            <a:r>
              <a:rPr lang="en-GB" sz="2300" dirty="0" smtClean="0"/>
              <a:t>can serve </a:t>
            </a:r>
            <a:r>
              <a:rPr lang="en-GB" sz="2300" dirty="0" smtClean="0"/>
              <a:t>as</a:t>
            </a:r>
            <a:br>
              <a:rPr lang="en-GB" sz="2300" dirty="0" smtClean="0"/>
            </a:br>
            <a:r>
              <a:rPr lang="en-GB" sz="2300" dirty="0" smtClean="0"/>
              <a:t>the skeleton of an integrated KMS for waste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9675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None/>
            </a:pPr>
            <a:endParaRPr lang="fr-BE" sz="2000" dirty="0">
              <a:solidFill>
                <a:srgbClr val="485C3D"/>
              </a:solidFill>
              <a:latin typeface="Verdana" pitchFamily="34" charset="0"/>
            </a:endParaRPr>
          </a:p>
          <a:p>
            <a:pPr marL="0" indent="0" eaLnBrk="1" hangingPunct="1">
              <a:buNone/>
            </a:pPr>
            <a:endParaRPr lang="fr-BE" sz="2000" dirty="0">
              <a:solidFill>
                <a:srgbClr val="485C3D"/>
              </a:solidFill>
              <a:latin typeface="Verdana" pitchFamily="34" charset="0"/>
            </a:endParaRPr>
          </a:p>
        </p:txBody>
      </p:sp>
      <p:sp>
        <p:nvSpPr>
          <p:cNvPr id="32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209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GB" sz="2300" dirty="0" smtClean="0"/>
              <a:t>Interdependencies regarding waste can be taken into account by interconnecting IMSs</a:t>
            </a:r>
            <a:endParaRPr lang="en-GB" sz="1400" dirty="0"/>
          </a:p>
        </p:txBody>
      </p:sp>
      <p:grpSp>
        <p:nvGrpSpPr>
          <p:cNvPr id="3" name="Groupe 2"/>
          <p:cNvGrpSpPr/>
          <p:nvPr/>
        </p:nvGrpSpPr>
        <p:grpSpPr>
          <a:xfrm>
            <a:off x="50132" y="1440000"/>
            <a:ext cx="9047489" cy="5515875"/>
            <a:chOff x="50132" y="1440000"/>
            <a:chExt cx="9047489" cy="5515875"/>
          </a:xfrm>
        </p:grpSpPr>
        <p:grpSp>
          <p:nvGrpSpPr>
            <p:cNvPr id="28" name="Groupe 27"/>
            <p:cNvGrpSpPr/>
            <p:nvPr/>
          </p:nvGrpSpPr>
          <p:grpSpPr>
            <a:xfrm>
              <a:off x="50132" y="1440000"/>
              <a:ext cx="9047489" cy="5515875"/>
              <a:chOff x="41395" y="831198"/>
              <a:chExt cx="9047489" cy="5515875"/>
            </a:xfrm>
          </p:grpSpPr>
          <p:sp>
            <p:nvSpPr>
              <p:cNvPr id="33" name="Flèche droite 32"/>
              <p:cNvSpPr/>
              <p:nvPr/>
            </p:nvSpPr>
            <p:spPr>
              <a:xfrm>
                <a:off x="1415180" y="3108563"/>
                <a:ext cx="6733320" cy="1039356"/>
              </a:xfrm>
              <a:prstGeom prst="rightArrow">
                <a:avLst/>
              </a:prstGeom>
              <a:solidFill>
                <a:srgbClr val="A0AF00"/>
              </a:solidFill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IMS O/N as</a:t>
                </a:r>
              </a:p>
              <a:p>
                <a:pPr algn="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waste manager</a:t>
                </a:r>
                <a:endPara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1395" y="3345093"/>
                <a:ext cx="1201584" cy="57272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>
                    <a:solidFill>
                      <a:srgbClr val="485C3D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Conception of nuclear </a:t>
                </a:r>
                <a:r>
                  <a:rPr lang="en-GB" sz="1400" dirty="0">
                    <a:solidFill>
                      <a:srgbClr val="485C3D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facilities</a:t>
                </a:r>
              </a:p>
            </p:txBody>
          </p:sp>
          <p:sp>
            <p:nvSpPr>
              <p:cNvPr id="35" name="Flèche vers le bas 34"/>
              <p:cNvSpPr/>
              <p:nvPr/>
            </p:nvSpPr>
            <p:spPr>
              <a:xfrm>
                <a:off x="5093494" y="837000"/>
                <a:ext cx="1080000" cy="5040000"/>
              </a:xfrm>
              <a:prstGeom prst="downArrow">
                <a:avLst/>
              </a:prstGeom>
              <a:solidFill>
                <a:srgbClr val="A0AF00"/>
              </a:solidFill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270" tIns="180000" rtlCol="0" anchor="ctr"/>
              <a:lstStyle/>
              <a:p>
                <a:pPr algn="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IMS O/N as</a:t>
                </a:r>
              </a:p>
              <a:p>
                <a:pPr algn="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repository operator</a:t>
                </a:r>
                <a:endPara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6" name="Flèche vers le bas 35"/>
              <p:cNvSpPr/>
              <p:nvPr/>
            </p:nvSpPr>
            <p:spPr>
              <a:xfrm>
                <a:off x="3780000" y="831198"/>
                <a:ext cx="1080000" cy="5045802"/>
              </a:xfrm>
              <a:prstGeom prst="downArrow">
                <a:avLst/>
              </a:prstGeom>
              <a:solidFill>
                <a:srgbClr val="EC6B10"/>
              </a:solidFill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270" tIns="180000" rtlCol="0" anchor="ctr"/>
              <a:lstStyle/>
              <a:p>
                <a:pPr algn="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IMS T&amp;C and</a:t>
                </a:r>
              </a:p>
              <a:p>
                <a:pPr algn="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storage operators</a:t>
                </a:r>
                <a:endPara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7" name="Flèche vers le bas 36"/>
              <p:cNvSpPr/>
              <p:nvPr/>
            </p:nvSpPr>
            <p:spPr>
              <a:xfrm>
                <a:off x="2466506" y="831198"/>
                <a:ext cx="1080000" cy="5045802"/>
              </a:xfrm>
              <a:prstGeom prst="downArrow">
                <a:avLst/>
              </a:prstGeom>
              <a:solidFill>
                <a:srgbClr val="EC6B10"/>
              </a:solidFill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270" tIns="180000" rtlCol="0" anchor="ctr"/>
              <a:lstStyle/>
              <a:p>
                <a:pPr algn="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IMS transporters</a:t>
                </a:r>
                <a:endPara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8" name="Flèche vers le bas 37"/>
              <p:cNvSpPr/>
              <p:nvPr/>
            </p:nvSpPr>
            <p:spPr>
              <a:xfrm>
                <a:off x="1153012" y="837000"/>
                <a:ext cx="1080000" cy="5040000"/>
              </a:xfrm>
              <a:prstGeom prst="downArrow">
                <a:avLst/>
              </a:prstGeom>
              <a:solidFill>
                <a:srgbClr val="EC6B10"/>
              </a:solidFill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270" tIns="180000" rtlCol="0" anchor="ctr"/>
              <a:lstStyle/>
              <a:p>
                <a:pPr algn="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IMS producers of waste</a:t>
                </a:r>
              </a:p>
              <a:p>
                <a:pPr algn="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(conditioned or not) </a:t>
                </a:r>
                <a:endParaRPr lang="en-GB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2754506" y="3381553"/>
                <a:ext cx="504000" cy="499800"/>
              </a:xfrm>
              <a:prstGeom prst="rect">
                <a:avLst/>
              </a:prstGeom>
              <a:pattFill prst="solidDmnd">
                <a:fgClr>
                  <a:srgbClr val="EC6B10"/>
                </a:fgClr>
                <a:bgClr>
                  <a:srgbClr val="A0AF00"/>
                </a:bgClr>
              </a:patt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1441012" y="3377435"/>
                <a:ext cx="504000" cy="499800"/>
              </a:xfrm>
              <a:prstGeom prst="rect">
                <a:avLst/>
              </a:prstGeom>
              <a:pattFill prst="solidDmnd">
                <a:fgClr>
                  <a:srgbClr val="EC6B10"/>
                </a:fgClr>
                <a:bgClr>
                  <a:srgbClr val="A0AF00"/>
                </a:bgClr>
              </a:patt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381494" y="3374447"/>
                <a:ext cx="504000" cy="499800"/>
              </a:xfrm>
              <a:prstGeom prst="rect">
                <a:avLst/>
              </a:prstGeom>
              <a:pattFill prst="solidDmnd">
                <a:fgClr>
                  <a:srgbClr val="EC6B10"/>
                </a:fgClr>
                <a:bgClr>
                  <a:srgbClr val="A0AF00"/>
                </a:bgClr>
              </a:patt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069877" y="3377435"/>
                <a:ext cx="504000" cy="499800"/>
              </a:xfrm>
              <a:prstGeom prst="rect">
                <a:avLst/>
              </a:prstGeom>
              <a:pattFill prst="solidDmnd">
                <a:fgClr>
                  <a:srgbClr val="EC6B10"/>
                </a:fgClr>
                <a:bgClr>
                  <a:srgbClr val="A0AF00"/>
                </a:bgClr>
              </a:patt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Flèche vers le haut 42"/>
              <p:cNvSpPr/>
              <p:nvPr/>
            </p:nvSpPr>
            <p:spPr>
              <a:xfrm rot="19469835">
                <a:off x="5939060" y="3805070"/>
                <a:ext cx="363610" cy="741631"/>
              </a:xfrm>
              <a:prstGeom prst="upArrow">
                <a:avLst/>
              </a:prstGeom>
              <a:solidFill>
                <a:srgbClr val="485C3D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Flèche vers le haut 43"/>
              <p:cNvSpPr/>
              <p:nvPr/>
            </p:nvSpPr>
            <p:spPr>
              <a:xfrm rot="19469835">
                <a:off x="4625275" y="3805071"/>
                <a:ext cx="363610" cy="741631"/>
              </a:xfrm>
              <a:prstGeom prst="upArrow">
                <a:avLst/>
              </a:prstGeom>
              <a:solidFill>
                <a:srgbClr val="485C3D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Flèche vers le haut 44"/>
              <p:cNvSpPr/>
              <p:nvPr/>
            </p:nvSpPr>
            <p:spPr>
              <a:xfrm rot="19469835">
                <a:off x="3310194" y="3805071"/>
                <a:ext cx="363610" cy="741631"/>
              </a:xfrm>
              <a:prstGeom prst="upArrow">
                <a:avLst/>
              </a:prstGeom>
              <a:solidFill>
                <a:srgbClr val="485C3D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Flèche vers le haut 45"/>
              <p:cNvSpPr/>
              <p:nvPr/>
            </p:nvSpPr>
            <p:spPr>
              <a:xfrm rot="19469835">
                <a:off x="630949" y="3908559"/>
                <a:ext cx="363610" cy="766697"/>
              </a:xfrm>
              <a:prstGeom prst="upArrow">
                <a:avLst/>
              </a:prstGeom>
              <a:pattFill prst="dkVert">
                <a:fgClr>
                  <a:srgbClr val="485C3D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Forme en L 46"/>
              <p:cNvSpPr/>
              <p:nvPr/>
            </p:nvSpPr>
            <p:spPr>
              <a:xfrm flipH="1">
                <a:off x="2276113" y="3908540"/>
                <a:ext cx="6467160" cy="746327"/>
              </a:xfrm>
              <a:prstGeom prst="corner">
                <a:avLst>
                  <a:gd name="adj1" fmla="val 31901"/>
                  <a:gd name="adj2" fmla="val 31901"/>
                </a:avLst>
              </a:prstGeom>
              <a:solidFill>
                <a:srgbClr val="485C3D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r"/>
                <a:r>
                  <a:rPr lang="en-GB" sz="1400" dirty="0">
                    <a:solidFill>
                      <a:schemeClr val="lt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Feedback (interdependencies)</a:t>
                </a: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8115826" y="3345093"/>
                <a:ext cx="973058" cy="57272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>
                    <a:solidFill>
                      <a:srgbClr val="485C3D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Safe disposal</a:t>
                </a: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974031" y="4416791"/>
                <a:ext cx="1302082" cy="238076"/>
              </a:xfrm>
              <a:prstGeom prst="rect">
                <a:avLst/>
              </a:prstGeom>
              <a:pattFill prst="dkVert">
                <a:fgClr>
                  <a:srgbClr val="485C3D"/>
                </a:fgClr>
                <a:bgClr>
                  <a:schemeClr val="bg1"/>
                </a:bgClr>
              </a:pattFill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Flèche vers le haut 49"/>
              <p:cNvSpPr/>
              <p:nvPr/>
            </p:nvSpPr>
            <p:spPr>
              <a:xfrm rot="19469835">
                <a:off x="1996082" y="3805070"/>
                <a:ext cx="363610" cy="741631"/>
              </a:xfrm>
              <a:prstGeom prst="upArrow">
                <a:avLst/>
              </a:prstGeom>
              <a:solidFill>
                <a:srgbClr val="485C3D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2453934" y="5774353"/>
                <a:ext cx="2406065" cy="57272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spc="200" dirty="0" smtClean="0">
                    <a:solidFill>
                      <a:srgbClr val="485C3D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Operational safety</a:t>
                </a:r>
                <a:endParaRPr lang="en-GB" sz="1400" spc="200" dirty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cxnSp>
            <p:nvCxnSpPr>
              <p:cNvPr id="52" name="Connecteur droit avec flèche 51"/>
              <p:cNvCxnSpPr/>
              <p:nvPr/>
            </p:nvCxnSpPr>
            <p:spPr>
              <a:xfrm flipH="1">
                <a:off x="4221851" y="3889247"/>
                <a:ext cx="109877" cy="539556"/>
              </a:xfrm>
              <a:prstGeom prst="straightConnector1">
                <a:avLst/>
              </a:prstGeom>
              <a:ln w="44450">
                <a:solidFill>
                  <a:srgbClr val="485C3D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avec flèche 52"/>
              <p:cNvCxnSpPr/>
              <p:nvPr/>
            </p:nvCxnSpPr>
            <p:spPr>
              <a:xfrm flipH="1">
                <a:off x="1593225" y="3880224"/>
                <a:ext cx="109877" cy="539556"/>
              </a:xfrm>
              <a:prstGeom prst="straightConnector1">
                <a:avLst/>
              </a:prstGeom>
              <a:ln w="44450">
                <a:solidFill>
                  <a:srgbClr val="485C3D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avec flèche 53"/>
              <p:cNvCxnSpPr/>
              <p:nvPr/>
            </p:nvCxnSpPr>
            <p:spPr>
              <a:xfrm flipH="1">
                <a:off x="2907260" y="3889247"/>
                <a:ext cx="109877" cy="539556"/>
              </a:xfrm>
              <a:prstGeom prst="straightConnector1">
                <a:avLst/>
              </a:prstGeom>
              <a:ln w="44450">
                <a:solidFill>
                  <a:srgbClr val="485C3D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avec flèche 54"/>
              <p:cNvCxnSpPr/>
              <p:nvPr/>
            </p:nvCxnSpPr>
            <p:spPr>
              <a:xfrm flipH="1">
                <a:off x="5534089" y="3880224"/>
                <a:ext cx="109877" cy="539556"/>
              </a:xfrm>
              <a:prstGeom prst="straightConnector1">
                <a:avLst/>
              </a:prstGeom>
              <a:ln w="44450">
                <a:solidFill>
                  <a:srgbClr val="485C3D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Rectangle 28"/>
            <p:cNvSpPr/>
            <p:nvPr/>
          </p:nvSpPr>
          <p:spPr>
            <a:xfrm>
              <a:off x="6035294" y="3201931"/>
              <a:ext cx="2038973" cy="57272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spc="200" dirty="0" smtClean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Long-term </a:t>
              </a:r>
              <a:r>
                <a:rPr lang="en-GB" sz="1400" spc="200" dirty="0" smtClean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safety</a:t>
              </a:r>
              <a:endParaRPr lang="en-GB" sz="1400" spc="200" dirty="0">
                <a:solidFill>
                  <a:srgbClr val="485C3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158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7" y="539749"/>
            <a:ext cx="8209013" cy="1080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250" b="1" dirty="0" smtClean="0">
                <a:solidFill>
                  <a:srgbClr val="A0AF00"/>
                </a:solidFill>
              </a:rPr>
              <a:t>The necessary knowledge </a:t>
            </a:r>
            <a:r>
              <a:rPr lang="en-GB" sz="2250" b="1" dirty="0" smtClean="0">
                <a:solidFill>
                  <a:srgbClr val="A0AF00"/>
                </a:solidFill>
              </a:rPr>
              <a:t>of the rationale behind decisions/choices </a:t>
            </a:r>
            <a:r>
              <a:rPr lang="en-GB" sz="2250" dirty="0"/>
              <a:t>is also </a:t>
            </a:r>
            <a:r>
              <a:rPr lang="en-GB" sz="2250" dirty="0" smtClean="0"/>
              <a:t>potentially very </a:t>
            </a:r>
            <a:r>
              <a:rPr lang="en-GB" sz="2250" dirty="0"/>
              <a:t>broad</a:t>
            </a:r>
          </a:p>
        </p:txBody>
      </p:sp>
      <p:sp>
        <p:nvSpPr>
          <p:cNvPr id="7170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209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lvl="1" eaLnBrk="1" hangingPunct="1">
              <a:spcAft>
                <a:spcPts val="0"/>
              </a:spcAft>
            </a:pPr>
            <a:r>
              <a:rPr lang="en-GB" sz="2000" b="1" dirty="0" smtClean="0">
                <a:solidFill>
                  <a:srgbClr val="485C3D"/>
                </a:solidFill>
              </a:rPr>
              <a:t>Everything that </a:t>
            </a:r>
            <a:r>
              <a:rPr lang="en-GB" sz="2000" b="1" dirty="0">
                <a:solidFill>
                  <a:srgbClr val="485C3D"/>
                </a:solidFill>
              </a:rPr>
              <a:t>is or could be needed </a:t>
            </a:r>
            <a:r>
              <a:rPr lang="en-GB" sz="2000" b="1" dirty="0" smtClean="0">
                <a:solidFill>
                  <a:srgbClr val="485C3D"/>
                </a:solidFill>
              </a:rPr>
              <a:t>to explain or justify </a:t>
            </a:r>
            <a:r>
              <a:rPr lang="en-US" sz="2000" b="1" dirty="0">
                <a:solidFill>
                  <a:srgbClr val="485C3D"/>
                </a:solidFill>
              </a:rPr>
              <a:t>all the decisions/choices made over the years</a:t>
            </a:r>
            <a:r>
              <a:rPr lang="en-US" sz="2000" b="1" dirty="0" smtClean="0">
                <a:solidFill>
                  <a:srgbClr val="485C3D"/>
                </a:solidFill>
              </a:rPr>
              <a:t>,</a:t>
            </a:r>
          </a:p>
          <a:p>
            <a:pPr marL="360000" lvl="1" indent="-360000" eaLnBrk="1" hangingPunct="1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85C3D"/>
                </a:solidFill>
              </a:rPr>
              <a:t>whatever </a:t>
            </a:r>
            <a:r>
              <a:rPr lang="en-US" sz="2000" dirty="0">
                <a:solidFill>
                  <a:srgbClr val="485C3D"/>
                </a:solidFill>
              </a:rPr>
              <a:t>their </a:t>
            </a:r>
            <a:r>
              <a:rPr lang="en-US" sz="2000" dirty="0" smtClean="0">
                <a:solidFill>
                  <a:srgbClr val="485C3D"/>
                </a:solidFill>
              </a:rPr>
              <a:t>nature</a:t>
            </a:r>
          </a:p>
          <a:p>
            <a:pPr marL="358775" lvl="1" indent="-358775" eaLnBrk="1" hangingPunct="1">
              <a:spcAft>
                <a:spcPts val="48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485C3D"/>
                </a:solidFill>
              </a:rPr>
              <a:t>and </a:t>
            </a:r>
            <a:r>
              <a:rPr lang="en-US" sz="2000" dirty="0">
                <a:solidFill>
                  <a:srgbClr val="485C3D"/>
                </a:solidFill>
              </a:rPr>
              <a:t>the management step they relate to</a:t>
            </a:r>
            <a:r>
              <a:rPr lang="en-US" sz="2000" dirty="0" smtClean="0">
                <a:solidFill>
                  <a:srgbClr val="485C3D"/>
                </a:solidFill>
              </a:rPr>
              <a:t>,</a:t>
            </a:r>
          </a:p>
          <a:p>
            <a:pPr marL="0" lvl="1" eaLnBrk="1" hangingPunct="1">
              <a:spcAft>
                <a:spcPts val="720"/>
              </a:spcAft>
            </a:pPr>
            <a:r>
              <a:rPr lang="en-US" sz="2000" b="1" dirty="0" smtClean="0">
                <a:solidFill>
                  <a:srgbClr val="485C3D"/>
                </a:solidFill>
              </a:rPr>
              <a:t>inasmuch </a:t>
            </a:r>
            <a:r>
              <a:rPr lang="en-US" sz="2000" b="1" dirty="0">
                <a:solidFill>
                  <a:srgbClr val="485C3D"/>
                </a:solidFill>
              </a:rPr>
              <a:t>as they are potentially </a:t>
            </a:r>
            <a:r>
              <a:rPr lang="en-US" sz="2000" b="1" dirty="0" smtClean="0">
                <a:solidFill>
                  <a:srgbClr val="485C3D"/>
                </a:solidFill>
              </a:rPr>
              <a:t>related</a:t>
            </a:r>
            <a:br>
              <a:rPr lang="en-US" sz="2000" b="1" dirty="0" smtClean="0">
                <a:solidFill>
                  <a:srgbClr val="485C3D"/>
                </a:solidFill>
              </a:rPr>
            </a:br>
            <a:r>
              <a:rPr lang="en-US" sz="2000" b="1" dirty="0" smtClean="0">
                <a:solidFill>
                  <a:srgbClr val="485C3D"/>
                </a:solidFill>
              </a:rPr>
              <a:t>to </a:t>
            </a:r>
            <a:r>
              <a:rPr lang="en-US" sz="2000" b="1" dirty="0">
                <a:solidFill>
                  <a:srgbClr val="485C3D"/>
                </a:solidFill>
              </a:rPr>
              <a:t>the (future) disposal </a:t>
            </a:r>
            <a:r>
              <a:rPr lang="en-US" sz="2000" b="1" dirty="0" smtClean="0">
                <a:solidFill>
                  <a:srgbClr val="485C3D"/>
                </a:solidFill>
              </a:rPr>
              <a:t>solution</a:t>
            </a:r>
            <a:br>
              <a:rPr lang="en-US" sz="2000" b="1" dirty="0" smtClean="0">
                <a:solidFill>
                  <a:srgbClr val="485C3D"/>
                </a:solidFill>
              </a:rPr>
            </a:br>
            <a:r>
              <a:rPr lang="en-US" sz="2000" b="1" dirty="0" smtClean="0">
                <a:solidFill>
                  <a:srgbClr val="485C3D"/>
                </a:solidFill>
              </a:rPr>
              <a:t>and </a:t>
            </a:r>
            <a:r>
              <a:rPr lang="en-US" sz="2000" b="1" dirty="0">
                <a:solidFill>
                  <a:srgbClr val="485C3D"/>
                </a:solidFill>
              </a:rPr>
              <a:t>(the demonstration of) its </a:t>
            </a:r>
            <a:r>
              <a:rPr lang="en-US" sz="2000" b="1" dirty="0" smtClean="0">
                <a:solidFill>
                  <a:srgbClr val="485C3D"/>
                </a:solidFill>
              </a:rPr>
              <a:t>safety</a:t>
            </a:r>
            <a:endParaRPr lang="en-GB" sz="2000" dirty="0">
              <a:solidFill>
                <a:srgbClr val="485C3D"/>
              </a:solidFill>
            </a:endParaRPr>
          </a:p>
          <a:p>
            <a:pPr marL="358775" lvl="1" indent="-358775" eaLnBrk="1" hangingPunct="1">
              <a:spcAft>
                <a:spcPts val="720"/>
              </a:spcAft>
              <a:buFont typeface="Arial" charset="0"/>
              <a:buChar char="•"/>
            </a:pPr>
            <a:endParaRPr lang="fr-BE" sz="2000" dirty="0">
              <a:solidFill>
                <a:srgbClr val="485C3D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94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7" y="539749"/>
            <a:ext cx="7993507" cy="1080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Decisions and choices can relate</a:t>
            </a:r>
            <a:b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</a:b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to very different subjects</a:t>
            </a:r>
          </a:p>
        </p:txBody>
      </p:sp>
      <p:sp>
        <p:nvSpPr>
          <p:cNvPr id="7170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209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58775" lvl="1" indent="-358775" eaLnBrk="1" hangingPunct="1">
              <a:spcAft>
                <a:spcPts val="0"/>
              </a:spcAft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Political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 decisions and 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societal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 choices</a:t>
            </a:r>
          </a:p>
          <a:p>
            <a:pPr marL="358775" lvl="1" indent="-358775" eaLnBrk="1" hangingPunct="1">
              <a:spcAft>
                <a:spcPts val="0"/>
              </a:spcAft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Selection of 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waste acceptance criteria</a:t>
            </a:r>
          </a:p>
          <a:p>
            <a:pPr marL="358775" lvl="1" indent="-358775" eaLnBrk="1" hangingPunct="1">
              <a:spcAft>
                <a:spcPts val="0"/>
              </a:spcAft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Use of science 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in safety and feasibility cases, such as:</a:t>
            </a:r>
          </a:p>
          <a:p>
            <a:pPr marL="720725" lvl="2" indent="-366713" eaLnBrk="1" hangingPunct="1">
              <a:spcAft>
                <a:spcPts val="240"/>
              </a:spcAft>
              <a:buFont typeface="Arial" charset="0"/>
              <a:buChar char="•"/>
            </a:pPr>
            <a:r>
              <a:rPr lang="en-GB" dirty="0" smtClean="0">
                <a:solidFill>
                  <a:srgbClr val="485C3D"/>
                </a:solidFill>
              </a:rPr>
              <a:t>choice </a:t>
            </a:r>
            <a:r>
              <a:rPr lang="en-GB" dirty="0">
                <a:solidFill>
                  <a:srgbClr val="485C3D"/>
                </a:solidFill>
              </a:rPr>
              <a:t>of the safety </a:t>
            </a:r>
            <a:r>
              <a:rPr lang="en-GB" dirty="0" smtClean="0">
                <a:solidFill>
                  <a:srgbClr val="485C3D"/>
                </a:solidFill>
              </a:rPr>
              <a:t>concept</a:t>
            </a:r>
            <a:endParaRPr lang="en-GB" sz="2000" dirty="0" smtClean="0">
              <a:solidFill>
                <a:srgbClr val="485C3D"/>
              </a:solidFill>
              <a:latin typeface="Verdana" pitchFamily="34" charset="0"/>
            </a:endParaRPr>
          </a:p>
          <a:p>
            <a:pPr marL="720725" lvl="2" indent="-366713" eaLnBrk="1" hangingPunct="1">
              <a:spcAft>
                <a:spcPts val="240"/>
              </a:spcAft>
              <a:buFont typeface="Arial" charset="0"/>
              <a:buChar char="•"/>
            </a:pPr>
            <a:r>
              <a:rPr lang="en-GB" dirty="0" smtClean="0">
                <a:solidFill>
                  <a:srgbClr val="485C3D"/>
                </a:solidFill>
              </a:rPr>
              <a:t>methodology </a:t>
            </a:r>
            <a:r>
              <a:rPr lang="en-GB" dirty="0">
                <a:solidFill>
                  <a:srgbClr val="485C3D"/>
                </a:solidFill>
              </a:rPr>
              <a:t>of safety assessments</a:t>
            </a:r>
          </a:p>
          <a:p>
            <a:pPr marL="720725" lvl="2" indent="-366713" eaLnBrk="1" hangingPunct="1">
              <a:spcAft>
                <a:spcPts val="240"/>
              </a:spcAft>
              <a:buFont typeface="Arial" charset="0"/>
              <a:buChar char="•"/>
            </a:pPr>
            <a:r>
              <a:rPr lang="en-GB" dirty="0" smtClean="0">
                <a:solidFill>
                  <a:srgbClr val="485C3D"/>
                </a:solidFill>
              </a:rPr>
              <a:t>conversion </a:t>
            </a:r>
            <a:r>
              <a:rPr lang="en-GB" dirty="0">
                <a:solidFill>
                  <a:srgbClr val="485C3D"/>
                </a:solidFill>
              </a:rPr>
              <a:t>of technical inventories into source terms</a:t>
            </a:r>
          </a:p>
          <a:p>
            <a:pPr marL="720725" lvl="2" indent="-366713" eaLnBrk="1" hangingPunct="1">
              <a:spcAft>
                <a:spcPts val="0"/>
              </a:spcAft>
              <a:buFont typeface="Arial" charset="0"/>
              <a:buChar char="•"/>
            </a:pPr>
            <a:r>
              <a:rPr lang="en-GB" dirty="0" smtClean="0">
                <a:solidFill>
                  <a:srgbClr val="485C3D"/>
                </a:solidFill>
              </a:rPr>
              <a:t>selection </a:t>
            </a:r>
            <a:r>
              <a:rPr lang="en-GB" dirty="0">
                <a:solidFill>
                  <a:srgbClr val="485C3D"/>
                </a:solidFill>
              </a:rPr>
              <a:t>of parameter values to be used in </a:t>
            </a:r>
            <a:r>
              <a:rPr lang="en-GB" dirty="0" smtClean="0">
                <a:solidFill>
                  <a:srgbClr val="485C3D"/>
                </a:solidFill>
              </a:rPr>
              <a:t>safety</a:t>
            </a:r>
            <a:br>
              <a:rPr lang="en-GB" dirty="0" smtClean="0">
                <a:solidFill>
                  <a:srgbClr val="485C3D"/>
                </a:solidFill>
              </a:rPr>
            </a:br>
            <a:r>
              <a:rPr lang="en-GB" dirty="0" smtClean="0">
                <a:solidFill>
                  <a:srgbClr val="485C3D"/>
                </a:solidFill>
              </a:rPr>
              <a:t>assessment </a:t>
            </a:r>
            <a:r>
              <a:rPr lang="en-GB" dirty="0" smtClean="0">
                <a:solidFill>
                  <a:srgbClr val="485C3D"/>
                </a:solidFill>
              </a:rPr>
              <a:t>models</a:t>
            </a:r>
            <a:endParaRPr lang="en-GB" dirty="0">
              <a:solidFill>
                <a:srgbClr val="485C3D"/>
              </a:solidFill>
            </a:endParaRPr>
          </a:p>
          <a:p>
            <a:pPr marL="358775" lvl="1" indent="-358775" eaLnBrk="1" hangingPunct="1">
              <a:spcAft>
                <a:spcPts val="0"/>
              </a:spcAft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(Re)orientations of 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RD&amp;D</a:t>
            </a:r>
          </a:p>
          <a:p>
            <a:pPr marL="358775" lvl="1" indent="-358775" eaLnBrk="1" hangingPunct="1">
              <a:spcAft>
                <a:spcPts val="0"/>
              </a:spcAft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Hierarchy of 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design requirements 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for the disposal facility</a:t>
            </a:r>
          </a:p>
          <a:p>
            <a:pPr marL="358775" lvl="1" indent="-358775" eaLnBrk="1" hangingPunct="1">
              <a:spcAft>
                <a:spcPts val="0"/>
              </a:spcAft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Risk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 mitigation</a:t>
            </a:r>
          </a:p>
          <a:p>
            <a:pPr marL="358775" lvl="1" indent="-358775" eaLnBrk="1" hangingPunct="1">
              <a:spcAft>
                <a:spcPts val="0"/>
              </a:spcAft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Disposal system </a:t>
            </a:r>
            <a:r>
              <a:rPr lang="en-GB" sz="2000" b="1" dirty="0">
                <a:solidFill>
                  <a:srgbClr val="485C3D"/>
                </a:solidFill>
              </a:rPr>
              <a:t>o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ptimisation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 (safety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, facility design, 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waste management, …)</a:t>
            </a:r>
            <a:endParaRPr lang="en-GB" sz="2000" dirty="0" smtClean="0">
              <a:solidFill>
                <a:srgbClr val="485C3D"/>
              </a:solidFill>
              <a:latin typeface="Verdana" pitchFamily="34" charset="0"/>
            </a:endParaRPr>
          </a:p>
          <a:p>
            <a:pPr marL="358775" lvl="1" indent="-358775" eaLnBrk="1" hangingPunct="1">
              <a:spcAft>
                <a:spcPts val="0"/>
              </a:spcAft>
              <a:buFont typeface="Arial" charset="0"/>
              <a:buChar char="•"/>
            </a:pPr>
            <a:r>
              <a:rPr lang="fr-BE" sz="2000" dirty="0" smtClean="0">
                <a:solidFill>
                  <a:srgbClr val="485C3D"/>
                </a:solidFill>
                <a:latin typeface="Verdana" pitchFamily="34" charset="0"/>
              </a:rPr>
              <a:t>…</a:t>
            </a:r>
            <a:endParaRPr lang="fr-BE" sz="1600" dirty="0" smtClean="0">
              <a:solidFill>
                <a:srgbClr val="485C3D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7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7" y="539749"/>
            <a:ext cx="7993507" cy="1080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No unique guiding framework for identifying the decisions that need proper documentation</a:t>
            </a:r>
          </a:p>
        </p:txBody>
      </p:sp>
      <p:sp>
        <p:nvSpPr>
          <p:cNvPr id="7170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58775" lvl="1" indent="-358775" eaLnBrk="1" hangingPunct="1">
              <a:spcAft>
                <a:spcPts val="0"/>
              </a:spcAft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IMS: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 can help identify and structure the decisions/choices to be documented for the successive management steps</a:t>
            </a:r>
          </a:p>
          <a:p>
            <a:pPr marL="720725" lvl="2" indent="-366713" eaLnBrk="1" hangingPunct="1">
              <a:spcBef>
                <a:spcPts val="480"/>
              </a:spcBef>
              <a:spcAft>
                <a:spcPts val="240"/>
              </a:spcAft>
              <a:buFont typeface="Arial" charset="0"/>
              <a:buChar char="•"/>
            </a:pPr>
            <a:r>
              <a:rPr lang="en-GB" dirty="0" smtClean="0">
                <a:solidFill>
                  <a:srgbClr val="485C3D"/>
                </a:solidFill>
              </a:rPr>
              <a:t>decisions related </a:t>
            </a:r>
            <a:r>
              <a:rPr lang="en-GB" dirty="0">
                <a:solidFill>
                  <a:srgbClr val="485C3D"/>
                </a:solidFill>
              </a:rPr>
              <a:t>to waste acceptance criteria</a:t>
            </a:r>
          </a:p>
          <a:p>
            <a:pPr marL="720725" lvl="2" indent="-366713" eaLnBrk="1" hangingPunct="1">
              <a:spcBef>
                <a:spcPts val="480"/>
              </a:spcBef>
              <a:spcAft>
                <a:spcPts val="240"/>
              </a:spcAft>
              <a:buFont typeface="Arial" charset="0"/>
              <a:buChar char="•"/>
            </a:pPr>
            <a:r>
              <a:rPr lang="en-GB" dirty="0">
                <a:solidFill>
                  <a:srgbClr val="485C3D"/>
                </a:solidFill>
              </a:rPr>
              <a:t>decisions related to optimisation </a:t>
            </a:r>
            <a:r>
              <a:rPr lang="en-GB" dirty="0" smtClean="0">
                <a:solidFill>
                  <a:srgbClr val="485C3D"/>
                </a:solidFill>
              </a:rPr>
              <a:t>issues</a:t>
            </a:r>
            <a:endParaRPr lang="en-GB" dirty="0">
              <a:solidFill>
                <a:srgbClr val="485C3D"/>
              </a:solidFill>
            </a:endParaRPr>
          </a:p>
          <a:p>
            <a:pPr marL="720725" lvl="2" indent="-360000" eaLnBrk="1" hangingPunct="1">
              <a:spcBef>
                <a:spcPts val="480"/>
              </a:spcBef>
              <a:spcAft>
                <a:spcPts val="480"/>
              </a:spcAft>
              <a:buFont typeface="Arial" charset="0"/>
              <a:buChar char="•"/>
            </a:pPr>
            <a:r>
              <a:rPr lang="en-GB" dirty="0">
                <a:solidFill>
                  <a:srgbClr val="485C3D"/>
                </a:solidFill>
              </a:rPr>
              <a:t>…</a:t>
            </a:r>
          </a:p>
          <a:p>
            <a:pPr marL="358775" lvl="1" indent="-358775" eaLnBrk="1" hangingPunct="1">
              <a:spcAft>
                <a:spcPts val="480"/>
              </a:spcAft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Successive 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Safety 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and 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Feasibility 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cases: 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can help record and document all S&amp;F-related decisions.</a:t>
            </a:r>
            <a:b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</a:b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Many can be structured according to the</a:t>
            </a:r>
            <a:b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</a:b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S&amp;F statements approach</a:t>
            </a:r>
          </a:p>
          <a:p>
            <a:pPr marL="358775" lvl="1" indent="-358775" eaLnBrk="1" hangingPunct="1">
              <a:spcAft>
                <a:spcPts val="480"/>
              </a:spcAft>
              <a:buFont typeface="Arial" charset="0"/>
              <a:buChar char="•"/>
            </a:pPr>
            <a:r>
              <a:rPr lang="fr-BE" sz="2000" dirty="0" smtClean="0">
                <a:solidFill>
                  <a:srgbClr val="485C3D"/>
                </a:solidFill>
                <a:latin typeface="Verdana" pitchFamily="34" charset="0"/>
              </a:rPr>
              <a:t>…?</a:t>
            </a:r>
            <a:endParaRPr lang="fr-BE" sz="1600" dirty="0" smtClean="0">
              <a:solidFill>
                <a:srgbClr val="485C3D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7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101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Safety and feasibility statements tree</a:t>
            </a:r>
            <a:b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</a:b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= way to trace substantiation of all statements</a:t>
            </a:r>
            <a:endParaRPr lang="en-GB" sz="1400" b="1" dirty="0" smtClean="0">
              <a:solidFill>
                <a:srgbClr val="A0AF00"/>
              </a:solidFill>
              <a:latin typeface="Verdana" pitchFamily="34" charset="0"/>
            </a:endParaRPr>
          </a:p>
        </p:txBody>
      </p:sp>
      <p:sp>
        <p:nvSpPr>
          <p:cNvPr id="8194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58775" lvl="1" indent="-358775" eaLnBrk="1" hangingPunct="1">
              <a:buFont typeface="Arial" charset="0"/>
              <a:buChar char="•"/>
            </a:pPr>
            <a:endParaRPr lang="en-GB" sz="2000" b="1" dirty="0" smtClean="0">
              <a:solidFill>
                <a:srgbClr val="485C3D"/>
              </a:solidFill>
              <a:latin typeface="Verdana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0832" y="1269000"/>
            <a:ext cx="9357276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0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101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Belgian context of RWM: an outline</a:t>
            </a:r>
            <a:endParaRPr lang="en-GB" sz="1400" b="1" dirty="0" smtClean="0">
              <a:solidFill>
                <a:srgbClr val="A0AF00"/>
              </a:solidFill>
              <a:latin typeface="Verdana" pitchFamily="34" charset="0"/>
            </a:endParaRPr>
          </a:p>
        </p:txBody>
      </p:sp>
      <p:sp>
        <p:nvSpPr>
          <p:cNvPr id="8194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58775" lvl="1" indent="-358775" eaLnBrk="1" hangingPunct="1">
              <a:spcAft>
                <a:spcPts val="480"/>
              </a:spcAft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nuclear tradition 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dating back to the 50s</a:t>
            </a:r>
          </a:p>
          <a:p>
            <a:pPr marL="358775" lvl="1" indent="-358775" eaLnBrk="1" hangingPunct="1">
              <a:spcAft>
                <a:spcPts val="480"/>
              </a:spcAft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wide range of nuclear activities</a:t>
            </a:r>
            <a:b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</a:b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  <a:sym typeface="Symbol" panose="05050102010706020507" pitchFamily="18" charset="2"/>
              </a:rPr>
              <a:t>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 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wide range of radioactive waste</a:t>
            </a:r>
          </a:p>
          <a:p>
            <a:pPr marL="358775" lvl="1" indent="-358775" eaLnBrk="1" hangingPunct="1">
              <a:spcAft>
                <a:spcPts val="480"/>
              </a:spcAft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</a:rPr>
              <a:t>&lt; </a:t>
            </a:r>
            <a:r>
              <a:rPr lang="en-GB" sz="2000" b="1" dirty="0" smtClean="0">
                <a:solidFill>
                  <a:srgbClr val="485C3D"/>
                </a:solidFill>
              </a:rPr>
              <a:t>1980</a:t>
            </a:r>
            <a:r>
              <a:rPr lang="en-GB" sz="2000" b="1" dirty="0">
                <a:solidFill>
                  <a:srgbClr val="485C3D"/>
                </a:solidFill>
              </a:rPr>
              <a:t>: RWM </a:t>
            </a:r>
            <a:r>
              <a:rPr lang="en-GB" sz="2000" b="1" dirty="0" smtClean="0">
                <a:solidFill>
                  <a:srgbClr val="485C3D"/>
                </a:solidFill>
              </a:rPr>
              <a:t>taken care of by SCK</a:t>
            </a:r>
            <a:r>
              <a:rPr lang="en-GB" sz="2000" b="1" dirty="0" smtClean="0">
                <a:solidFill>
                  <a:srgbClr val="485C3D"/>
                </a:solidFill>
                <a:latin typeface="Calibri Light" panose="020F0302020204030204" pitchFamily="34" charset="0"/>
              </a:rPr>
              <a:t>•</a:t>
            </a:r>
            <a:r>
              <a:rPr lang="en-GB" sz="2000" b="1" dirty="0" smtClean="0">
                <a:solidFill>
                  <a:srgbClr val="485C3D"/>
                </a:solidFill>
              </a:rPr>
              <a:t>CEN 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(Belgian Nuclear Research Centre) on its own 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initiative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b="1" dirty="0">
                <a:solidFill>
                  <a:srgbClr val="485C3D"/>
                </a:solidFill>
              </a:rPr>
              <a:t>1980: creation of ONDRAF/NIRAS</a:t>
            </a:r>
            <a:br>
              <a:rPr lang="en-GB" sz="2000" b="1" dirty="0">
                <a:solidFill>
                  <a:srgbClr val="485C3D"/>
                </a:solidFill>
              </a:rPr>
            </a:br>
            <a:r>
              <a:rPr lang="en-GB" sz="2000" dirty="0">
                <a:solidFill>
                  <a:srgbClr val="485C3D"/>
                </a:solidFill>
              </a:rPr>
              <a:t>= public agency</a:t>
            </a:r>
            <a:br>
              <a:rPr lang="en-GB" sz="2000" dirty="0">
                <a:solidFill>
                  <a:srgbClr val="485C3D"/>
                </a:solidFill>
              </a:rPr>
            </a:br>
            <a:r>
              <a:rPr lang="en-GB" sz="2000" dirty="0">
                <a:solidFill>
                  <a:srgbClr val="485C3D"/>
                </a:solidFill>
              </a:rPr>
              <a:t>   in charge of the management of all RW</a:t>
            </a:r>
            <a:br>
              <a:rPr lang="en-GB" sz="2000" dirty="0">
                <a:solidFill>
                  <a:srgbClr val="485C3D"/>
                </a:solidFill>
              </a:rPr>
            </a:br>
            <a:r>
              <a:rPr lang="en-GB" sz="2000" dirty="0">
                <a:solidFill>
                  <a:srgbClr val="485C3D"/>
                </a:solidFill>
              </a:rPr>
              <a:t>   from Belgian origin (including SF declared as waste</a:t>
            </a:r>
            <a:r>
              <a:rPr lang="en-GB" sz="2000" dirty="0" smtClean="0">
                <a:solidFill>
                  <a:srgbClr val="485C3D"/>
                </a:solidFill>
              </a:rPr>
              <a:t>)</a:t>
            </a:r>
            <a:endParaRPr lang="en-GB" sz="2000" dirty="0">
              <a:solidFill>
                <a:srgbClr val="485C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05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101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Final considerations</a:t>
            </a:r>
            <a:endParaRPr lang="en-GB" sz="1400" b="1" dirty="0" smtClean="0">
              <a:solidFill>
                <a:srgbClr val="A0AF00"/>
              </a:solidFill>
              <a:latin typeface="Verdana" pitchFamily="34" charset="0"/>
            </a:endParaRPr>
          </a:p>
        </p:txBody>
      </p:sp>
      <p:sp>
        <p:nvSpPr>
          <p:cNvPr id="8194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58775" lvl="1" indent="-358775" eaLnBrk="1" hangingPunct="1">
              <a:spcAft>
                <a:spcPts val="480"/>
              </a:spcAft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IKM supported by interconnected IMS(s)</a:t>
            </a:r>
            <a:b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</a:b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= way to maximise the chances that</a:t>
            </a:r>
            <a:b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</a:br>
            <a:r>
              <a:rPr lang="en-GB" sz="2000" b="1" i="1" dirty="0" smtClean="0">
                <a:solidFill>
                  <a:srgbClr val="485C3D"/>
                </a:solidFill>
                <a:latin typeface="Verdana" pitchFamily="34" charset="0"/>
              </a:rPr>
              <a:t>knowledge managed = knowledge needed</a:t>
            </a:r>
            <a:endParaRPr lang="en-GB" sz="2000" b="1" dirty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</a:rPr>
              <a:t>Input </a:t>
            </a:r>
            <a:r>
              <a:rPr lang="en-GB" sz="2000" b="1" dirty="0">
                <a:solidFill>
                  <a:srgbClr val="485C3D"/>
                </a:solidFill>
              </a:rPr>
              <a:t>of stakeholders necessary </a:t>
            </a:r>
            <a:r>
              <a:rPr lang="en-GB" sz="2000" dirty="0" smtClean="0">
                <a:solidFill>
                  <a:srgbClr val="485C3D"/>
                </a:solidFill>
              </a:rPr>
              <a:t>for</a:t>
            </a:r>
          </a:p>
          <a:p>
            <a:pPr marL="720725" lvl="2" indent="-366713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defining </a:t>
            </a:r>
            <a:r>
              <a:rPr lang="en-GB" sz="2000" dirty="0" smtClean="0">
                <a:solidFill>
                  <a:srgbClr val="485C3D"/>
                </a:solidFill>
              </a:rPr>
              <a:t>and justifying the </a:t>
            </a:r>
            <a:r>
              <a:rPr lang="en-GB" sz="2000" dirty="0" smtClean="0">
                <a:solidFill>
                  <a:srgbClr val="485C3D"/>
                </a:solidFill>
              </a:rPr>
              <a:t>scope of the necessary knowledge</a:t>
            </a:r>
          </a:p>
          <a:p>
            <a:pPr marL="720725" lvl="2" indent="-360000" eaLnBrk="1" hangingPunct="1">
              <a:spcAft>
                <a:spcPts val="480"/>
              </a:spcAft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examining how to acquire it 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Knowledge to be transferred to future generations</a:t>
            </a:r>
          </a:p>
          <a:p>
            <a:pPr marL="720725" lvl="2" indent="-366713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at least until the end of the institutional control period</a:t>
            </a:r>
          </a:p>
          <a:p>
            <a:pPr marL="720725" lvl="2" indent="-360000" eaLnBrk="1" hangingPunct="1">
              <a:spcAft>
                <a:spcPts val="480"/>
              </a:spcAft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without compromising the possibility to transfer the memory of the site beyond that </a:t>
            </a:r>
            <a:endParaRPr lang="en-GB" sz="2000" dirty="0">
              <a:solidFill>
                <a:srgbClr val="485C3D"/>
              </a:solidFill>
              <a:latin typeface="Verdana" pitchFamily="34" charset="0"/>
            </a:endParaRP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b="1" dirty="0">
                <a:solidFill>
                  <a:srgbClr val="485C3D"/>
                </a:solidFill>
              </a:rPr>
              <a:t>Getting producers and actors to provide</a:t>
            </a:r>
            <a:br>
              <a:rPr lang="en-GB" sz="2000" b="1" dirty="0">
                <a:solidFill>
                  <a:srgbClr val="485C3D"/>
                </a:solidFill>
              </a:rPr>
            </a:br>
            <a:r>
              <a:rPr lang="en-GB" sz="2000" b="1" dirty="0">
                <a:solidFill>
                  <a:srgbClr val="485C3D"/>
                </a:solidFill>
              </a:rPr>
              <a:t>a very broad spectrum of information</a:t>
            </a:r>
            <a:br>
              <a:rPr lang="en-GB" sz="2000" b="1" dirty="0">
                <a:solidFill>
                  <a:srgbClr val="485C3D"/>
                </a:solidFill>
              </a:rPr>
            </a:br>
            <a:r>
              <a:rPr lang="en-GB" sz="2000" b="1" dirty="0">
                <a:solidFill>
                  <a:srgbClr val="485C3D"/>
                </a:solidFill>
              </a:rPr>
              <a:t>requires in-depth explanation</a:t>
            </a: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b="1" dirty="0" smtClean="0">
              <a:solidFill>
                <a:srgbClr val="485C3D"/>
              </a:solidFill>
              <a:latin typeface="Verdana" pitchFamily="34" charset="0"/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b="1" dirty="0" smtClean="0">
              <a:solidFill>
                <a:srgbClr val="485C3D"/>
              </a:solidFill>
              <a:latin typeface="Verdana" pitchFamily="34" charset="0"/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b="1" dirty="0" smtClean="0">
              <a:solidFill>
                <a:srgbClr val="485C3D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80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101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ONDRAF/N</a:t>
            </a:r>
            <a:r>
              <a:rPr lang="en-GB" sz="2300" dirty="0" smtClean="0"/>
              <a:t>IRAS’</a:t>
            </a: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 waste management system</a:t>
            </a:r>
            <a:b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</a:b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is built around the waste acceptance system</a:t>
            </a:r>
            <a:endParaRPr lang="en-GB" sz="1400" b="1" dirty="0" smtClean="0">
              <a:solidFill>
                <a:srgbClr val="A0AF00"/>
              </a:solidFill>
              <a:latin typeface="Verdana" pitchFamily="34" charset="0"/>
            </a:endParaRPr>
          </a:p>
        </p:txBody>
      </p:sp>
      <p:sp>
        <p:nvSpPr>
          <p:cNvPr id="8194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980000" y="1413000"/>
            <a:ext cx="7776000" cy="1089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lvl="1" eaLnBrk="1" hangingPunct="1"/>
            <a:r>
              <a:rPr lang="en-GB" sz="1600" b="1" dirty="0" smtClean="0">
                <a:solidFill>
                  <a:srgbClr val="A0AF00"/>
                </a:solidFill>
              </a:rPr>
              <a:t>which aims to ensure that, at each management step,</a:t>
            </a:r>
            <a:br>
              <a:rPr lang="en-GB" sz="1600" b="1" dirty="0" smtClean="0">
                <a:solidFill>
                  <a:srgbClr val="A0AF00"/>
                </a:solidFill>
              </a:rPr>
            </a:br>
            <a:r>
              <a:rPr lang="en-GB" sz="1600" b="1" dirty="0" smtClean="0">
                <a:solidFill>
                  <a:srgbClr val="A0AF00"/>
                </a:solidFill>
              </a:rPr>
              <a:t>          RW has characteristics that are deemed compatible</a:t>
            </a:r>
            <a:br>
              <a:rPr lang="en-GB" sz="1600" b="1" dirty="0" smtClean="0">
                <a:solidFill>
                  <a:srgbClr val="A0AF00"/>
                </a:solidFill>
              </a:rPr>
            </a:br>
            <a:r>
              <a:rPr lang="en-GB" sz="1600" b="1" dirty="0" smtClean="0">
                <a:solidFill>
                  <a:srgbClr val="A0AF00"/>
                </a:solidFill>
              </a:rPr>
              <a:t>                    with the requirements ensuing from</a:t>
            </a:r>
            <a:br>
              <a:rPr lang="en-GB" sz="1600" b="1" dirty="0" smtClean="0">
                <a:solidFill>
                  <a:srgbClr val="A0AF00"/>
                </a:solidFill>
              </a:rPr>
            </a:br>
            <a:r>
              <a:rPr lang="en-GB" sz="1600" b="1" dirty="0" smtClean="0">
                <a:solidFill>
                  <a:srgbClr val="A0AF00"/>
                </a:solidFill>
              </a:rPr>
              <a:t>                              the </a:t>
            </a:r>
            <a:r>
              <a:rPr lang="en-GB" sz="1600" b="1" i="1" dirty="0" smtClean="0">
                <a:solidFill>
                  <a:srgbClr val="A0AF00"/>
                </a:solidFill>
              </a:rPr>
              <a:t>subsequent management steps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0" y="1438020"/>
            <a:ext cx="8110865" cy="531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56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101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However, the </a:t>
            </a:r>
            <a:r>
              <a:rPr lang="en-GB" sz="2300" b="1" i="1" dirty="0" smtClean="0">
                <a:solidFill>
                  <a:srgbClr val="A0AF00"/>
                </a:solidFill>
                <a:latin typeface="Verdana" pitchFamily="34" charset="0"/>
              </a:rPr>
              <a:t>last</a:t>
            </a: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 management </a:t>
            </a: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steps, </a:t>
            </a: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/>
            </a:r>
            <a:b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</a:b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final disposal, </a:t>
            </a: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are </a:t>
            </a:r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not yet (fully) defined </a:t>
            </a:r>
            <a:b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</a:br>
            <a:endParaRPr lang="en-GB" sz="1400" b="1" dirty="0" smtClean="0">
              <a:solidFill>
                <a:srgbClr val="A0AF00"/>
              </a:solidFill>
              <a:latin typeface="Verdana" pitchFamily="34" charset="0"/>
            </a:endParaRPr>
          </a:p>
        </p:txBody>
      </p:sp>
      <p:sp>
        <p:nvSpPr>
          <p:cNvPr id="8194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7993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lvl="1" eaLnBrk="1" hangingPunct="1"/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For LLW 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nuclear licence application 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for surface disposal currently </a:t>
            </a: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under review </a:t>
            </a:r>
            <a:r>
              <a:rPr lang="en-GB" sz="2000" dirty="0" smtClean="0">
                <a:solidFill>
                  <a:srgbClr val="485C3D"/>
                </a:solidFill>
                <a:latin typeface="Verdana" pitchFamily="34" charset="0"/>
              </a:rPr>
              <a:t>by the safety authority</a:t>
            </a:r>
          </a:p>
          <a:p>
            <a:pPr marL="358775" lvl="1" eaLnBrk="1" hangingPunct="1"/>
            <a:r>
              <a:rPr lang="en-GB" sz="2000" dirty="0" smtClean="0">
                <a:solidFill>
                  <a:srgbClr val="485C3D"/>
                </a:solidFill>
                <a:sym typeface="Symbol" panose="05050102010706020507" pitchFamily="18" charset="2"/>
              </a:rPr>
              <a:t> management system still</a:t>
            </a:r>
            <a:br>
              <a:rPr lang="en-GB" sz="2000" dirty="0" smtClean="0">
                <a:solidFill>
                  <a:srgbClr val="485C3D"/>
                </a:solidFill>
                <a:sym typeface="Symbol" panose="05050102010706020507" pitchFamily="18" charset="2"/>
              </a:rPr>
            </a:br>
            <a:r>
              <a:rPr lang="en-GB" sz="2000" dirty="0" smtClean="0">
                <a:solidFill>
                  <a:srgbClr val="485C3D"/>
                </a:solidFill>
                <a:sym typeface="Symbol" panose="05050102010706020507" pitchFamily="18" charset="2"/>
              </a:rPr>
              <a:t>    liable </a:t>
            </a:r>
            <a:r>
              <a:rPr lang="en-GB" sz="2000" dirty="0">
                <a:solidFill>
                  <a:srgbClr val="485C3D"/>
                </a:solidFill>
                <a:sym typeface="Symbol" panose="05050102010706020507" pitchFamily="18" charset="2"/>
              </a:rPr>
              <a:t>to </a:t>
            </a:r>
            <a:r>
              <a:rPr lang="en-GB" sz="2000" dirty="0" smtClean="0">
                <a:solidFill>
                  <a:srgbClr val="485C3D"/>
                </a:solidFill>
                <a:sym typeface="Symbol" panose="05050102010706020507" pitchFamily="18" charset="2"/>
              </a:rPr>
              <a:t>licence-related evolutions</a:t>
            </a:r>
            <a:endParaRPr lang="en-GB" sz="2000" dirty="0" smtClean="0">
              <a:solidFill>
                <a:srgbClr val="485C3D"/>
              </a:solidFill>
              <a:latin typeface="Verdana" pitchFamily="34" charset="0"/>
            </a:endParaRPr>
          </a:p>
          <a:p>
            <a:pPr marL="0" lvl="1" eaLnBrk="1" hangingPunct="1"/>
            <a:endParaRPr lang="en-GB" sz="2000" b="1" dirty="0" smtClean="0">
              <a:solidFill>
                <a:srgbClr val="485C3D"/>
              </a:solidFill>
            </a:endParaRPr>
          </a:p>
          <a:p>
            <a:pPr marL="0" lvl="1" eaLnBrk="1" hangingPunct="1"/>
            <a:r>
              <a:rPr lang="en-GB" sz="2000" b="1" dirty="0" smtClean="0">
                <a:solidFill>
                  <a:srgbClr val="485C3D"/>
                </a:solidFill>
              </a:rPr>
              <a:t>For MLW and HLW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  <a:latin typeface="Verdana" pitchFamily="34" charset="0"/>
              </a:rPr>
              <a:t>no national policy for long-term management</a:t>
            </a:r>
          </a:p>
          <a:p>
            <a:pPr marL="358775" lvl="1" eaLnBrk="1" hangingPunct="1"/>
            <a:r>
              <a:rPr lang="en-GB" sz="2000" dirty="0">
                <a:solidFill>
                  <a:srgbClr val="485C3D"/>
                </a:solidFill>
                <a:sym typeface="Symbol" panose="05050102010706020507" pitchFamily="18" charset="2"/>
              </a:rPr>
              <a:t> management system </a:t>
            </a:r>
            <a:r>
              <a:rPr lang="en-GB" sz="2000" dirty="0" smtClean="0">
                <a:solidFill>
                  <a:srgbClr val="485C3D"/>
                </a:solidFill>
                <a:sym typeface="Symbol" panose="05050102010706020507" pitchFamily="18" charset="2"/>
              </a:rPr>
              <a:t>entirely based on</a:t>
            </a:r>
            <a:br>
              <a:rPr lang="en-GB" sz="2000" dirty="0" smtClean="0">
                <a:solidFill>
                  <a:srgbClr val="485C3D"/>
                </a:solidFill>
                <a:sym typeface="Symbol" panose="05050102010706020507" pitchFamily="18" charset="2"/>
              </a:rPr>
            </a:br>
            <a:r>
              <a:rPr lang="en-GB" sz="2000" dirty="0">
                <a:solidFill>
                  <a:srgbClr val="485C3D"/>
                </a:solidFill>
                <a:sym typeface="Symbol" panose="05050102010706020507" pitchFamily="18" charset="2"/>
              </a:rPr>
              <a:t> </a:t>
            </a:r>
            <a:r>
              <a:rPr lang="en-GB" sz="2000" dirty="0" smtClean="0">
                <a:solidFill>
                  <a:srgbClr val="485C3D"/>
                </a:solidFill>
                <a:sym typeface="Symbol" panose="05050102010706020507" pitchFamily="18" charset="2"/>
              </a:rPr>
              <a:t>   an </a:t>
            </a:r>
            <a:r>
              <a:rPr lang="en-GB" sz="2000" dirty="0">
                <a:solidFill>
                  <a:srgbClr val="485C3D"/>
                </a:solidFill>
                <a:sym typeface="Symbol" panose="05050102010706020507" pitchFamily="18" charset="2"/>
              </a:rPr>
              <a:t>assumption as </a:t>
            </a:r>
            <a:r>
              <a:rPr lang="en-GB" sz="2000" dirty="0" smtClean="0">
                <a:solidFill>
                  <a:srgbClr val="485C3D"/>
                </a:solidFill>
                <a:sym typeface="Symbol" panose="05050102010706020507" pitchFamily="18" charset="2"/>
              </a:rPr>
              <a:t>regards the type of disposal solution</a:t>
            </a:r>
            <a:br>
              <a:rPr lang="en-GB" sz="2000" dirty="0" smtClean="0">
                <a:solidFill>
                  <a:srgbClr val="485C3D"/>
                </a:solidFill>
                <a:sym typeface="Symbol" panose="05050102010706020507" pitchFamily="18" charset="2"/>
              </a:rPr>
            </a:br>
            <a:r>
              <a:rPr lang="en-GB" sz="2000" dirty="0" smtClean="0">
                <a:solidFill>
                  <a:srgbClr val="485C3D"/>
                </a:solidFill>
                <a:sym typeface="Symbol" panose="05050102010706020507" pitchFamily="18" charset="2"/>
              </a:rPr>
              <a:t>    (= geological disposal in poorly-indurated clay)</a:t>
            </a:r>
            <a:endParaRPr lang="en-GB" sz="2000" dirty="0">
              <a:solidFill>
                <a:srgbClr val="485C3D"/>
              </a:solidFill>
              <a:sym typeface="Symbol" panose="05050102010706020507" pitchFamily="18" charset="2"/>
            </a:endParaRP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  <a:sym typeface="Symbol" panose="05050102010706020507" pitchFamily="18" charset="2"/>
              </a:rPr>
              <a:t>dedicated legal/regulatory framework</a:t>
            </a:r>
            <a:br>
              <a:rPr lang="en-GB" sz="2000" b="1" dirty="0" smtClean="0">
                <a:solidFill>
                  <a:srgbClr val="485C3D"/>
                </a:solidFill>
                <a:sym typeface="Symbol" panose="05050102010706020507" pitchFamily="18" charset="2"/>
              </a:rPr>
            </a:br>
            <a:r>
              <a:rPr lang="en-GB" sz="2000" b="1" dirty="0" smtClean="0">
                <a:solidFill>
                  <a:srgbClr val="485C3D"/>
                </a:solidFill>
                <a:sym typeface="Symbol" panose="05050102010706020507" pitchFamily="18" charset="2"/>
              </a:rPr>
              <a:t>still </a:t>
            </a:r>
            <a:r>
              <a:rPr lang="en-GB" sz="2000" b="1" dirty="0" smtClean="0">
                <a:solidFill>
                  <a:srgbClr val="485C3D"/>
                </a:solidFill>
                <a:sym typeface="Symbol" panose="05050102010706020507" pitchFamily="18" charset="2"/>
              </a:rPr>
              <a:t>to be complemented</a:t>
            </a:r>
            <a:endParaRPr lang="en-GB" sz="2000" b="1" dirty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b="1" dirty="0" smtClean="0">
              <a:solidFill>
                <a:srgbClr val="485C3D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80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101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GB" sz="2300" b="1" dirty="0" smtClean="0">
                <a:solidFill>
                  <a:srgbClr val="A0AF00"/>
                </a:solidFill>
              </a:rPr>
              <a:t>Return of experience: need to improve</a:t>
            </a:r>
            <a:r>
              <a:rPr lang="en-GB" sz="2300" dirty="0" smtClean="0"/>
              <a:t> knowledge of both waste and decisions</a:t>
            </a:r>
            <a:endParaRPr lang="en-GB" sz="1400" dirty="0"/>
          </a:p>
        </p:txBody>
      </p:sp>
      <p:sp>
        <p:nvSpPr>
          <p:cNvPr id="8194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lvl="1" eaLnBrk="1" hangingPunct="1">
              <a:spcAft>
                <a:spcPts val="480"/>
              </a:spcAft>
            </a:pPr>
            <a:r>
              <a:rPr lang="en-GB" sz="2000" b="1" dirty="0" smtClean="0">
                <a:solidFill>
                  <a:srgbClr val="485C3D"/>
                </a:solidFill>
              </a:rPr>
              <a:t>Two key knowledge domains: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knowledge of the </a:t>
            </a:r>
            <a:r>
              <a:rPr lang="en-GB" sz="2000" b="1" dirty="0" smtClean="0">
                <a:solidFill>
                  <a:srgbClr val="485C3D"/>
                </a:solidFill>
              </a:rPr>
              <a:t>waste throughout the successive management steps </a:t>
            </a:r>
            <a:r>
              <a:rPr lang="en-GB" sz="2000" dirty="0" smtClean="0">
                <a:solidFill>
                  <a:srgbClr val="485C3D"/>
                </a:solidFill>
              </a:rPr>
              <a:t>from generation to disposal</a:t>
            </a:r>
          </a:p>
          <a:p>
            <a:pPr marL="358775" lvl="1" eaLnBrk="1" hangingPunct="1"/>
            <a:r>
              <a:rPr lang="en-GB" sz="2000" dirty="0" smtClean="0">
                <a:solidFill>
                  <a:srgbClr val="485C3D"/>
                </a:solidFill>
              </a:rPr>
              <a:t>Justified because most RWM activities still lay ahead</a:t>
            </a:r>
          </a:p>
          <a:p>
            <a:pPr marL="720725" lvl="2" indent="-366713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no operational disposal solutions yet</a:t>
            </a:r>
          </a:p>
          <a:p>
            <a:pPr marL="720725" lvl="2" indent="-360000" eaLnBrk="1" hangingPunct="1">
              <a:spcAft>
                <a:spcPts val="480"/>
              </a:spcAft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&gt; 70% vol. of total RW inventory still to be produced</a:t>
            </a:r>
            <a:endParaRPr lang="en-GB" sz="2000" dirty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traceability of the </a:t>
            </a:r>
            <a:r>
              <a:rPr lang="en-GB" sz="2000" b="1" dirty="0" smtClean="0">
                <a:solidFill>
                  <a:srgbClr val="485C3D"/>
                </a:solidFill>
              </a:rPr>
              <a:t>rationale behind </a:t>
            </a:r>
            <a:r>
              <a:rPr lang="en-GB" sz="2000" b="1" dirty="0" smtClean="0">
                <a:solidFill>
                  <a:srgbClr val="485C3D"/>
                </a:solidFill>
              </a:rPr>
              <a:t>all ‘important</a:t>
            </a:r>
            <a:r>
              <a:rPr lang="en-GB" sz="2000" b="1" dirty="0" smtClean="0">
                <a:solidFill>
                  <a:srgbClr val="485C3D"/>
                </a:solidFill>
              </a:rPr>
              <a:t>’</a:t>
            </a:r>
            <a:br>
              <a:rPr lang="en-GB" sz="2000" b="1" dirty="0" smtClean="0">
                <a:solidFill>
                  <a:srgbClr val="485C3D"/>
                </a:solidFill>
              </a:rPr>
            </a:br>
            <a:r>
              <a:rPr lang="en-GB" sz="2000" b="1" dirty="0" smtClean="0">
                <a:solidFill>
                  <a:srgbClr val="485C3D"/>
                </a:solidFill>
              </a:rPr>
              <a:t>decisions </a:t>
            </a:r>
            <a:r>
              <a:rPr lang="en-GB" sz="2000" b="1" dirty="0" smtClean="0">
                <a:solidFill>
                  <a:srgbClr val="485C3D"/>
                </a:solidFill>
              </a:rPr>
              <a:t>and choices</a:t>
            </a:r>
            <a:endParaRPr lang="en-GB" sz="2000" dirty="0" smtClean="0">
              <a:solidFill>
                <a:srgbClr val="485C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6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texte 2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None/>
            </a:pPr>
            <a:endParaRPr lang="fr-BE" sz="2000" dirty="0">
              <a:solidFill>
                <a:srgbClr val="485C3D"/>
              </a:solidFill>
              <a:latin typeface="Verdana" pitchFamily="34" charset="0"/>
            </a:endParaRPr>
          </a:p>
          <a:p>
            <a:pPr marL="0" indent="0" eaLnBrk="1" hangingPunct="1">
              <a:buNone/>
            </a:pPr>
            <a:endParaRPr lang="fr-BE" sz="2000" dirty="0">
              <a:solidFill>
                <a:srgbClr val="485C3D"/>
              </a:solidFill>
              <a:latin typeface="Verdana" pitchFamily="34" charset="0"/>
            </a:endParaRPr>
          </a:p>
        </p:txBody>
      </p:sp>
      <p:grpSp>
        <p:nvGrpSpPr>
          <p:cNvPr id="5" name="Groupe 4"/>
          <p:cNvGrpSpPr/>
          <p:nvPr/>
        </p:nvGrpSpPr>
        <p:grpSpPr>
          <a:xfrm>
            <a:off x="396000" y="407418"/>
            <a:ext cx="8568000" cy="6318278"/>
            <a:chOff x="396000" y="407418"/>
            <a:chExt cx="8568000" cy="6318278"/>
          </a:xfrm>
        </p:grpSpPr>
        <p:sp>
          <p:nvSpPr>
            <p:cNvPr id="41" name="Rectangle 40"/>
            <p:cNvSpPr/>
            <p:nvPr/>
          </p:nvSpPr>
          <p:spPr>
            <a:xfrm>
              <a:off x="2872946" y="4500031"/>
              <a:ext cx="6091054" cy="184230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300"/>
                </a:spcAft>
              </a:pPr>
              <a:r>
                <a:rPr lang="en-GB" sz="1400" dirty="0" smtClean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Knowledge of producers / other actors</a:t>
              </a:r>
            </a:p>
            <a:p>
              <a:pPr marL="450850" indent="-450850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	</a:t>
              </a:r>
              <a:r>
                <a:rPr lang="en-GB" sz="1400" dirty="0" smtClean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available and requested by O/N, though perhaps not needed</a:t>
              </a:r>
            </a:p>
            <a:p>
              <a:pPr marL="450850" indent="-450850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	</a:t>
              </a:r>
              <a:r>
                <a:rPr lang="en-GB" sz="1400" dirty="0" smtClean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available, not requested by O/N, though later needed</a:t>
              </a:r>
            </a:p>
            <a:p>
              <a:pPr marL="450850" indent="-450850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 smtClean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	available, </a:t>
              </a:r>
              <a:r>
                <a:rPr lang="en-GB" sz="1400" dirty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requested by </a:t>
              </a:r>
              <a:r>
                <a:rPr lang="en-GB" sz="1400" dirty="0" smtClean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O/N, but later unusable or lost</a:t>
              </a:r>
            </a:p>
            <a:p>
              <a:pPr marL="450850" indent="-450850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	</a:t>
              </a:r>
              <a:r>
                <a:rPr lang="en-GB" sz="1400" dirty="0" smtClean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not available, not requested by O/N, </a:t>
              </a:r>
              <a:r>
                <a:rPr lang="en-GB" sz="1400" dirty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though </a:t>
              </a:r>
              <a:r>
                <a:rPr lang="en-GB" sz="1400" dirty="0" smtClean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later needed</a:t>
              </a:r>
            </a:p>
            <a:p>
              <a:pPr marL="450850" indent="-450850">
                <a:lnSpc>
                  <a:spcPct val="1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1400" dirty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	</a:t>
              </a:r>
              <a:r>
                <a:rPr lang="en-GB" sz="1400" dirty="0" smtClean="0">
                  <a:solidFill>
                    <a:srgbClr val="485C3D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available but not needed by O/N</a:t>
              </a:r>
            </a:p>
            <a:p>
              <a:endParaRPr lang="en-GB" sz="1400" dirty="0">
                <a:solidFill>
                  <a:srgbClr val="485C3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grpSp>
          <p:nvGrpSpPr>
            <p:cNvPr id="4" name="Groupe 3"/>
            <p:cNvGrpSpPr/>
            <p:nvPr/>
          </p:nvGrpSpPr>
          <p:grpSpPr>
            <a:xfrm>
              <a:off x="2951855" y="4899073"/>
              <a:ext cx="360000" cy="1826623"/>
              <a:chOff x="3455002" y="4846482"/>
              <a:chExt cx="360000" cy="1826623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3455002" y="5215630"/>
                <a:ext cx="360000" cy="360000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3455002" y="5953926"/>
                <a:ext cx="360000" cy="360000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4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458348" y="5584778"/>
                <a:ext cx="356653" cy="360000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3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455002" y="4846482"/>
                <a:ext cx="360000" cy="360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3458348" y="6313105"/>
                <a:ext cx="356654" cy="36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5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  <p:grpSp>
          <p:nvGrpSpPr>
            <p:cNvPr id="3" name="Groupe 2"/>
            <p:cNvGrpSpPr/>
            <p:nvPr/>
          </p:nvGrpSpPr>
          <p:grpSpPr>
            <a:xfrm>
              <a:off x="396000" y="407418"/>
              <a:ext cx="7253440" cy="5292522"/>
              <a:chOff x="674287" y="512479"/>
              <a:chExt cx="7253440" cy="5292522"/>
            </a:xfrm>
          </p:grpSpPr>
          <p:sp>
            <p:nvSpPr>
              <p:cNvPr id="2" name="Flèche droite 1"/>
              <p:cNvSpPr/>
              <p:nvPr/>
            </p:nvSpPr>
            <p:spPr>
              <a:xfrm>
                <a:off x="674287" y="2000208"/>
                <a:ext cx="7253440" cy="2520000"/>
              </a:xfrm>
              <a:prstGeom prst="rightArrow">
                <a:avLst/>
              </a:prstGeom>
              <a:solidFill>
                <a:srgbClr val="A0AF00"/>
              </a:solidFill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r"/>
                <a:r>
                  <a:rPr lang="en-GB" sz="1400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Waste acceptance system O/N</a:t>
                </a:r>
              </a:p>
              <a:p>
                <a:pPr algn="r"/>
                <a:endParaRPr lang="en-GB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algn="r"/>
                <a:r>
                  <a:rPr lang="en-GB" sz="1400" b="1" i="1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Knowledge necessary</a:t>
                </a:r>
              </a:p>
              <a:p>
                <a:pPr algn="r"/>
                <a:r>
                  <a:rPr lang="en-GB" sz="1400" b="1" i="1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 safe disposal</a:t>
                </a:r>
                <a:endParaRPr lang="en-GB" sz="1400" b="1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1" name="Flèche vers le bas 10"/>
              <p:cNvSpPr/>
              <p:nvPr/>
            </p:nvSpPr>
            <p:spPr>
              <a:xfrm>
                <a:off x="674287" y="512479"/>
                <a:ext cx="2520000" cy="5292522"/>
              </a:xfrm>
              <a:prstGeom prst="downArrow">
                <a:avLst/>
              </a:prstGeom>
              <a:solidFill>
                <a:srgbClr val="EC6B10"/>
              </a:solidFill>
              <a:ln w="381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lIns="72000" tIns="180000" rIns="72000" rtlCol="0" anchor="t"/>
              <a:lstStyle/>
              <a:p>
                <a:pPr algn="ctr"/>
                <a:r>
                  <a:rPr lang="en-GB" sz="1400" b="1" i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Knowledge </a:t>
                </a:r>
                <a:r>
                  <a:rPr lang="en-GB" sz="1400" b="1" i="1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of</a:t>
                </a:r>
              </a:p>
              <a:p>
                <a:pPr algn="ctr"/>
                <a:r>
                  <a:rPr lang="en-GB" sz="1400" b="1" i="1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producers</a:t>
                </a:r>
              </a:p>
              <a:p>
                <a:pPr algn="ctr"/>
                <a:r>
                  <a:rPr lang="en-GB" sz="1400" b="1" i="1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+</a:t>
                </a:r>
              </a:p>
              <a:p>
                <a:pPr algn="ctr"/>
                <a:r>
                  <a:rPr lang="en-GB" sz="1400" b="1" i="1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other </a:t>
                </a:r>
                <a:r>
                  <a:rPr lang="en-GB" sz="1400" b="1" i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actors</a:t>
                </a: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1934287" y="2636856"/>
                <a:ext cx="609806" cy="623352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934287" y="3260208"/>
                <a:ext cx="609806" cy="623352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4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1324481" y="3260208"/>
                <a:ext cx="609806" cy="623352"/>
              </a:xfrm>
              <a:prstGeom prst="rect">
                <a:avLst/>
              </a:prstGeom>
              <a:solidFill>
                <a:srgbClr val="FFC000"/>
              </a:solid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3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324481" y="2636856"/>
                <a:ext cx="609806" cy="623352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1321922" y="3881543"/>
                <a:ext cx="1219612" cy="26745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rgbClr val="485C3D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5</a:t>
                </a:r>
                <a:endParaRPr lang="en-GB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</p:grpSp>
      <p:sp>
        <p:nvSpPr>
          <p:cNvPr id="19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2556000" y="539750"/>
            <a:ext cx="6588000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Up to now, ONDRAF/NIRAS has requested a fraction of the knowledge that can be provided at the source</a:t>
            </a:r>
            <a:endParaRPr lang="en-GB" sz="1400" b="1" dirty="0" smtClean="0">
              <a:solidFill>
                <a:srgbClr val="A0AF00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0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101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BE" sz="2300" b="1" dirty="0" smtClean="0">
                <a:solidFill>
                  <a:srgbClr val="A0AF00"/>
                </a:solidFill>
                <a:latin typeface="Verdana" pitchFamily="34" charset="0"/>
              </a:rPr>
              <a:t>I</a:t>
            </a:r>
            <a:r>
              <a:rPr lang="en-US" sz="2300" dirty="0" err="1" smtClean="0"/>
              <a:t>nsufficient</a:t>
            </a:r>
            <a:r>
              <a:rPr lang="en-US" sz="2300" dirty="0" smtClean="0"/>
              <a:t> </a:t>
            </a:r>
            <a:r>
              <a:rPr lang="en-US" sz="2300" dirty="0"/>
              <a:t>waste </a:t>
            </a:r>
            <a:r>
              <a:rPr lang="en-US" sz="2300" dirty="0" smtClean="0"/>
              <a:t>knowledge</a:t>
            </a:r>
            <a:br>
              <a:rPr lang="en-US" sz="2300" dirty="0" smtClean="0"/>
            </a:br>
            <a:r>
              <a:rPr lang="en-US" sz="2300" dirty="0" smtClean="0"/>
              <a:t>= problem </a:t>
            </a:r>
            <a:r>
              <a:rPr lang="en-US" sz="2300" dirty="0"/>
              <a:t>in a variety of situations</a:t>
            </a:r>
            <a:endParaRPr lang="en-GB" sz="1400" b="1" dirty="0" smtClean="0">
              <a:solidFill>
                <a:srgbClr val="A0AF00"/>
              </a:solidFill>
              <a:latin typeface="Verdana" pitchFamily="34" charset="0"/>
            </a:endParaRPr>
          </a:p>
        </p:txBody>
      </p:sp>
      <p:sp>
        <p:nvSpPr>
          <p:cNvPr id="8194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</a:rPr>
              <a:t>unexpected </a:t>
            </a:r>
            <a:r>
              <a:rPr lang="en-GB" sz="2000" b="1" dirty="0">
                <a:solidFill>
                  <a:srgbClr val="485C3D"/>
                </a:solidFill>
              </a:rPr>
              <a:t>waste degradation during </a:t>
            </a:r>
            <a:r>
              <a:rPr lang="en-GB" sz="2000" b="1" dirty="0" smtClean="0">
                <a:solidFill>
                  <a:srgbClr val="485C3D"/>
                </a:solidFill>
              </a:rPr>
              <a:t>storage</a:t>
            </a:r>
            <a:r>
              <a:rPr lang="en-GB" sz="2000" dirty="0">
                <a:solidFill>
                  <a:srgbClr val="485C3D"/>
                </a:solidFill>
              </a:rPr>
              <a:t/>
            </a:r>
            <a:br>
              <a:rPr lang="en-GB" sz="2000" dirty="0">
                <a:solidFill>
                  <a:srgbClr val="485C3D"/>
                </a:solidFill>
              </a:rPr>
            </a:br>
            <a:r>
              <a:rPr lang="en-GB" sz="2000" dirty="0" smtClean="0">
                <a:solidFill>
                  <a:srgbClr val="485C3D"/>
                </a:solidFill>
                <a:sym typeface="Symbol" panose="05050102010706020507" pitchFamily="18" charset="2"/>
              </a:rPr>
              <a:t></a:t>
            </a:r>
            <a:r>
              <a:rPr lang="en-GB" sz="2000" dirty="0" smtClean="0">
                <a:solidFill>
                  <a:srgbClr val="485C3D"/>
                </a:solidFill>
              </a:rPr>
              <a:t> </a:t>
            </a:r>
            <a:r>
              <a:rPr lang="en-GB" sz="2000" dirty="0">
                <a:solidFill>
                  <a:srgbClr val="485C3D"/>
                </a:solidFill>
              </a:rPr>
              <a:t>adequate remedial actions</a:t>
            </a:r>
            <a:r>
              <a:rPr lang="en-GB" sz="2000" dirty="0" smtClean="0">
                <a:solidFill>
                  <a:srgbClr val="485C3D"/>
                </a:solidFill>
              </a:rPr>
              <a:t>?</a:t>
            </a: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>
              <a:solidFill>
                <a:srgbClr val="485C3D"/>
              </a:solidFill>
            </a:endParaRPr>
          </a:p>
          <a:p>
            <a:pPr marL="815975" lvl="2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  <a:latin typeface="Verdana" pitchFamily="34" charset="0"/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b="1" dirty="0" smtClean="0">
              <a:solidFill>
                <a:srgbClr val="485C3D"/>
              </a:solidFill>
              <a:latin typeface="Verdana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988" y="2552861"/>
            <a:ext cx="4081406" cy="3061055"/>
          </a:xfrm>
          <a:prstGeom prst="rect">
            <a:avLst/>
          </a:prstGeom>
        </p:spPr>
      </p:pic>
      <p:sp>
        <p:nvSpPr>
          <p:cNvPr id="5" name="Espace réservé du texte 2"/>
          <p:cNvSpPr txBox="1">
            <a:spLocks/>
          </p:cNvSpPr>
          <p:nvPr/>
        </p:nvSpPr>
        <p:spPr bwMode="auto">
          <a:xfrm>
            <a:off x="4572000" y="5733000"/>
            <a:ext cx="3648000" cy="1019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b="1" i="0" kern="1200" baseline="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eaLnBrk="1" hangingPunct="1"/>
            <a:r>
              <a:rPr lang="en-GB" sz="1600" dirty="0" smtClean="0">
                <a:solidFill>
                  <a:srgbClr val="485C3D"/>
                </a:solidFill>
              </a:rPr>
              <a:t>LLW packages with gel formation (ASR phenomenon)</a:t>
            </a: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815975" lvl="2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b="1" dirty="0" smtClean="0">
              <a:solidFill>
                <a:srgbClr val="485C3D"/>
              </a:solidFill>
            </a:endParaRPr>
          </a:p>
        </p:txBody>
      </p:sp>
      <p:pic>
        <p:nvPicPr>
          <p:cNvPr id="6" name="Picture 9" descr="Z:\UB\RO\BG\127\bunker 3\20070601_15-13-2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" t="8191" b="900"/>
          <a:stretch/>
        </p:blipFill>
        <p:spPr bwMode="auto">
          <a:xfrm>
            <a:off x="428560" y="2553261"/>
            <a:ext cx="3919822" cy="3061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texte 2"/>
          <p:cNvSpPr txBox="1">
            <a:spLocks/>
          </p:cNvSpPr>
          <p:nvPr/>
        </p:nvSpPr>
        <p:spPr bwMode="auto">
          <a:xfrm>
            <a:off x="337571" y="5733000"/>
            <a:ext cx="3648000" cy="1019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b="1" i="0" kern="1200" baseline="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rgbClr val="31472C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eaLnBrk="1" hangingPunct="1"/>
            <a:r>
              <a:rPr lang="en-GB" sz="1600" dirty="0" smtClean="0">
                <a:solidFill>
                  <a:srgbClr val="485C3D"/>
                </a:solidFill>
              </a:rPr>
              <a:t>LLW packages with swelling bitumen</a:t>
            </a: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815975" lvl="2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b="1" dirty="0" smtClean="0">
              <a:solidFill>
                <a:srgbClr val="485C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27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101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BE" sz="2300" b="1" dirty="0" smtClean="0">
                <a:solidFill>
                  <a:srgbClr val="A0AF00"/>
                </a:solidFill>
                <a:latin typeface="Verdana" pitchFamily="34" charset="0"/>
              </a:rPr>
              <a:t>I</a:t>
            </a:r>
            <a:r>
              <a:rPr lang="en-US" sz="2300" dirty="0" err="1" smtClean="0"/>
              <a:t>nsufficient</a:t>
            </a:r>
            <a:r>
              <a:rPr lang="en-US" sz="2300" dirty="0" smtClean="0"/>
              <a:t> </a:t>
            </a:r>
            <a:r>
              <a:rPr lang="en-US" sz="2300" dirty="0"/>
              <a:t>waste </a:t>
            </a:r>
            <a:r>
              <a:rPr lang="en-US" sz="2300" dirty="0" smtClean="0"/>
              <a:t>knowledge</a:t>
            </a:r>
            <a:br>
              <a:rPr lang="en-US" sz="2300" dirty="0" smtClean="0"/>
            </a:br>
            <a:r>
              <a:rPr lang="en-US" sz="2300" dirty="0" smtClean="0"/>
              <a:t>= problem </a:t>
            </a:r>
            <a:r>
              <a:rPr lang="en-US" sz="2300" dirty="0"/>
              <a:t>in a variety of situations</a:t>
            </a:r>
            <a:endParaRPr lang="en-GB" sz="1400" b="1" dirty="0" smtClean="0">
              <a:solidFill>
                <a:srgbClr val="A0AF00"/>
              </a:solidFill>
              <a:latin typeface="Verdana" pitchFamily="34" charset="0"/>
            </a:endParaRPr>
          </a:p>
        </p:txBody>
      </p:sp>
      <p:sp>
        <p:nvSpPr>
          <p:cNvPr id="8194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58775" lvl="1" indent="-358775" eaLnBrk="1" hangingPunct="1">
              <a:spcAft>
                <a:spcPts val="480"/>
              </a:spcAft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</a:rPr>
              <a:t>new </a:t>
            </a:r>
            <a:r>
              <a:rPr lang="en-GB" sz="2000" b="1" dirty="0">
                <a:solidFill>
                  <a:srgbClr val="485C3D"/>
                </a:solidFill>
              </a:rPr>
              <a:t>developments in scientific knowledge or in legal/regulatory framework</a:t>
            </a:r>
            <a:br>
              <a:rPr lang="en-GB" sz="2000" b="1" dirty="0">
                <a:solidFill>
                  <a:srgbClr val="485C3D"/>
                </a:solidFill>
              </a:rPr>
            </a:br>
            <a:r>
              <a:rPr lang="en-GB" sz="2000" dirty="0">
                <a:solidFill>
                  <a:srgbClr val="485C3D"/>
                </a:solidFill>
                <a:sym typeface="Symbol" panose="05050102010706020507" pitchFamily="18" charset="2"/>
              </a:rPr>
              <a:t></a:t>
            </a:r>
            <a:r>
              <a:rPr lang="en-GB" sz="2000" dirty="0" smtClean="0">
                <a:solidFill>
                  <a:srgbClr val="485C3D"/>
                </a:solidFill>
              </a:rPr>
              <a:t> </a:t>
            </a:r>
            <a:r>
              <a:rPr lang="en-GB" sz="2000" dirty="0">
                <a:solidFill>
                  <a:srgbClr val="485C3D"/>
                </a:solidFill>
              </a:rPr>
              <a:t>how </a:t>
            </a:r>
            <a:r>
              <a:rPr lang="en-GB" sz="2000" dirty="0" smtClean="0">
                <a:solidFill>
                  <a:srgbClr val="485C3D"/>
                </a:solidFill>
              </a:rPr>
              <a:t>can they be </a:t>
            </a:r>
            <a:r>
              <a:rPr lang="en-GB" sz="2000" dirty="0">
                <a:solidFill>
                  <a:srgbClr val="485C3D"/>
                </a:solidFill>
              </a:rPr>
              <a:t>adequately taken into </a:t>
            </a:r>
            <a:r>
              <a:rPr lang="en-GB" sz="2000" dirty="0">
                <a:solidFill>
                  <a:srgbClr val="485C3D"/>
                </a:solidFill>
              </a:rPr>
              <a:t>account?</a:t>
            </a:r>
          </a:p>
          <a:p>
            <a:pPr marL="358775" lvl="1" indent="-358775" eaLnBrk="1" hangingPunct="1">
              <a:spcAft>
                <a:spcPts val="480"/>
              </a:spcAft>
              <a:buFont typeface="Arial" charset="0"/>
              <a:buChar char="•"/>
            </a:pPr>
            <a:r>
              <a:rPr lang="en-GB" sz="2000" b="1" dirty="0">
                <a:solidFill>
                  <a:srgbClr val="485C3D"/>
                </a:solidFill>
              </a:rPr>
              <a:t>requests from the safety </a:t>
            </a:r>
            <a:r>
              <a:rPr lang="en-GB" sz="2000" b="1" dirty="0" smtClean="0">
                <a:solidFill>
                  <a:srgbClr val="485C3D"/>
                </a:solidFill>
              </a:rPr>
              <a:t>authority</a:t>
            </a:r>
            <a:r>
              <a:rPr lang="en-GB" sz="2000" dirty="0" smtClean="0">
                <a:solidFill>
                  <a:srgbClr val="485C3D"/>
                </a:solidFill>
              </a:rPr>
              <a:t>, e.g. </a:t>
            </a:r>
            <a:r>
              <a:rPr lang="en-GB" sz="2000" dirty="0">
                <a:solidFill>
                  <a:srgbClr val="485C3D"/>
                </a:solidFill>
              </a:rPr>
              <a:t>for more detailed </a:t>
            </a:r>
            <a:r>
              <a:rPr lang="en-GB" sz="2000" dirty="0" smtClean="0">
                <a:solidFill>
                  <a:srgbClr val="485C3D"/>
                </a:solidFill>
              </a:rPr>
              <a:t>radionuclide </a:t>
            </a:r>
            <a:r>
              <a:rPr lang="en-GB" sz="2000" dirty="0">
                <a:solidFill>
                  <a:srgbClr val="485C3D"/>
                </a:solidFill>
              </a:rPr>
              <a:t>inventories than </a:t>
            </a:r>
            <a:r>
              <a:rPr lang="en-GB" sz="2000" dirty="0" smtClean="0">
                <a:solidFill>
                  <a:srgbClr val="485C3D"/>
                </a:solidFill>
              </a:rPr>
              <a:t>expected (and available)</a:t>
            </a:r>
            <a:endParaRPr lang="en-GB" sz="2000" dirty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…</a:t>
            </a:r>
            <a:endParaRPr lang="en-GB" sz="2000" dirty="0">
              <a:solidFill>
                <a:srgbClr val="485C3D"/>
              </a:solidFill>
            </a:endParaRPr>
          </a:p>
          <a:p>
            <a:pPr marL="815975" lvl="2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dirty="0" smtClean="0">
              <a:solidFill>
                <a:srgbClr val="485C3D"/>
              </a:solidFill>
              <a:latin typeface="Verdana" pitchFamily="34" charset="0"/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b="1" dirty="0" smtClean="0">
              <a:solidFill>
                <a:srgbClr val="485C3D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8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Espace réservé du texte 1"/>
          <p:cNvSpPr>
            <a:spLocks noGrp="1"/>
          </p:cNvSpPr>
          <p:nvPr>
            <p:ph type="body" sz="quarter" idx="10"/>
          </p:nvPr>
        </p:nvSpPr>
        <p:spPr bwMode="auto">
          <a:xfrm>
            <a:off x="1042988" y="539750"/>
            <a:ext cx="8101012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GB" sz="2300" b="1" dirty="0" smtClean="0">
                <a:solidFill>
                  <a:srgbClr val="A0AF00"/>
                </a:solidFill>
                <a:latin typeface="Verdana" pitchFamily="34" charset="0"/>
              </a:rPr>
              <a:t>The need to obtain waste-related information after the facts should be minimised</a:t>
            </a:r>
            <a:endParaRPr lang="en-GB" sz="1400" b="1" dirty="0" smtClean="0">
              <a:solidFill>
                <a:srgbClr val="A0AF00"/>
              </a:solidFill>
              <a:latin typeface="Verdana" pitchFamily="34" charset="0"/>
            </a:endParaRPr>
          </a:p>
        </p:txBody>
      </p:sp>
      <p:sp>
        <p:nvSpPr>
          <p:cNvPr id="8194" name="Espace réservé du texte 2"/>
          <p:cNvSpPr>
            <a:spLocks noGrp="1"/>
          </p:cNvSpPr>
          <p:nvPr>
            <p:ph type="body" sz="quarter" idx="11"/>
          </p:nvPr>
        </p:nvSpPr>
        <p:spPr bwMode="auto">
          <a:xfrm>
            <a:off x="1042988" y="1619250"/>
            <a:ext cx="810101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lvl="1" eaLnBrk="1" hangingPunct="1"/>
            <a:r>
              <a:rPr lang="en-GB" sz="2000" b="1" dirty="0" smtClean="0">
                <a:solidFill>
                  <a:srgbClr val="485C3D"/>
                </a:solidFill>
              </a:rPr>
              <a:t>Obtaining it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is </a:t>
            </a:r>
            <a:r>
              <a:rPr lang="en-GB" sz="2000" b="1" dirty="0" smtClean="0">
                <a:solidFill>
                  <a:srgbClr val="485C3D"/>
                </a:solidFill>
              </a:rPr>
              <a:t>not always possible</a:t>
            </a:r>
          </a:p>
          <a:p>
            <a:pPr marL="358775" lvl="1" indent="-358775" eaLnBrk="1" hangingPunct="1">
              <a:buFont typeface="Arial" charset="0"/>
              <a:buChar char="•"/>
            </a:pPr>
            <a:r>
              <a:rPr lang="en-GB" sz="2000" b="1" dirty="0" smtClean="0">
                <a:solidFill>
                  <a:srgbClr val="485C3D"/>
                </a:solidFill>
              </a:rPr>
              <a:t>if it is</a:t>
            </a:r>
            <a:r>
              <a:rPr lang="en-GB" sz="2000" dirty="0" smtClean="0">
                <a:solidFill>
                  <a:srgbClr val="485C3D"/>
                </a:solidFill>
              </a:rPr>
              <a:t>,</a:t>
            </a:r>
          </a:p>
          <a:p>
            <a:pPr marL="715963" lvl="2" indent="-357188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it is </a:t>
            </a:r>
            <a:r>
              <a:rPr lang="en-GB" sz="2000" b="1" dirty="0" smtClean="0">
                <a:solidFill>
                  <a:srgbClr val="485C3D"/>
                </a:solidFill>
              </a:rPr>
              <a:t>time-consuming</a:t>
            </a:r>
          </a:p>
          <a:p>
            <a:pPr marL="715963" lvl="2" indent="-357188" eaLnBrk="1" hangingPunct="1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485C3D"/>
                </a:solidFill>
              </a:rPr>
              <a:t>it is more </a:t>
            </a:r>
            <a:r>
              <a:rPr lang="en-GB" sz="2000" b="1" dirty="0" smtClean="0">
                <a:solidFill>
                  <a:srgbClr val="485C3D"/>
                </a:solidFill>
              </a:rPr>
              <a:t>expensive</a:t>
            </a:r>
            <a:r>
              <a:rPr lang="en-GB" sz="2000" dirty="0" smtClean="0">
                <a:solidFill>
                  <a:srgbClr val="485C3D"/>
                </a:solidFill>
              </a:rPr>
              <a:t> </a:t>
            </a:r>
          </a:p>
          <a:p>
            <a:pPr marL="1074738" lvl="3" indent="-358775" eaLnBrk="1" hangingPunct="1"/>
            <a:r>
              <a:rPr lang="en-GB" sz="2000" dirty="0" smtClean="0">
                <a:solidFill>
                  <a:srgbClr val="485C3D"/>
                </a:solidFill>
              </a:rPr>
              <a:t>– 	in </a:t>
            </a:r>
            <a:r>
              <a:rPr lang="en-GB" sz="2000" b="1" dirty="0" smtClean="0">
                <a:solidFill>
                  <a:srgbClr val="485C3D"/>
                </a:solidFill>
              </a:rPr>
              <a:t>financial terms</a:t>
            </a:r>
          </a:p>
          <a:p>
            <a:pPr marL="1074738" lvl="3" indent="-358775" eaLnBrk="1" hangingPunct="1"/>
            <a:r>
              <a:rPr lang="en-GB" sz="2000" dirty="0">
                <a:solidFill>
                  <a:srgbClr val="485C3D"/>
                </a:solidFill>
              </a:rPr>
              <a:t>– 	sometimes </a:t>
            </a:r>
            <a:r>
              <a:rPr lang="en-GB" sz="2000" dirty="0" smtClean="0">
                <a:solidFill>
                  <a:srgbClr val="485C3D"/>
                </a:solidFill>
              </a:rPr>
              <a:t>in terms of </a:t>
            </a:r>
            <a:r>
              <a:rPr lang="en-GB" sz="2000" b="1" dirty="0" smtClean="0">
                <a:solidFill>
                  <a:srgbClr val="485C3D"/>
                </a:solidFill>
              </a:rPr>
              <a:t>radiation doses </a:t>
            </a:r>
            <a:r>
              <a:rPr lang="en-GB" sz="2000" dirty="0" smtClean="0">
                <a:solidFill>
                  <a:srgbClr val="485C3D"/>
                </a:solidFill>
              </a:rPr>
              <a:t>to operators</a:t>
            </a:r>
          </a:p>
          <a:p>
            <a:pPr marL="715963" lvl="3" eaLnBrk="1" hangingPunct="1"/>
            <a:r>
              <a:rPr lang="en-GB" sz="2000" dirty="0">
                <a:solidFill>
                  <a:srgbClr val="485C3D"/>
                </a:solidFill>
              </a:rPr>
              <a:t>than it would have been to </a:t>
            </a:r>
            <a:r>
              <a:rPr lang="en-GB" sz="2000" dirty="0" smtClean="0">
                <a:solidFill>
                  <a:srgbClr val="485C3D"/>
                </a:solidFill>
              </a:rPr>
              <a:t>obtain it </a:t>
            </a:r>
            <a:r>
              <a:rPr lang="en-GB" sz="2000" dirty="0">
                <a:solidFill>
                  <a:srgbClr val="485C3D"/>
                </a:solidFill>
              </a:rPr>
              <a:t>when it was relatively easy to generate or even readily </a:t>
            </a:r>
            <a:r>
              <a:rPr lang="en-GB" sz="2000" dirty="0" smtClean="0">
                <a:solidFill>
                  <a:srgbClr val="485C3D"/>
                </a:solidFill>
              </a:rPr>
              <a:t>available</a:t>
            </a:r>
            <a:endParaRPr lang="en-GB" sz="2000" dirty="0">
              <a:solidFill>
                <a:srgbClr val="485C3D"/>
              </a:solidFill>
            </a:endParaRPr>
          </a:p>
          <a:p>
            <a:pPr marL="358775" lvl="1" indent="-358775" eaLnBrk="1" hangingPunct="1">
              <a:buFont typeface="Arial" charset="0"/>
              <a:buChar char="•"/>
            </a:pPr>
            <a:endParaRPr lang="en-GB" sz="2000" b="1" dirty="0" smtClean="0">
              <a:solidFill>
                <a:srgbClr val="485C3D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61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ientation Paysage (FR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38100">
          <a:solidFill>
            <a:srgbClr val="EC6B10"/>
          </a:solidFill>
        </a:ln>
        <a:effectLst>
          <a:outerShdw blurRad="88900" dist="38100" dir="5400000" sx="103000" sy="103000" rotWithShape="0">
            <a:srgbClr val="000000">
              <a:alpha val="30000"/>
            </a:srgbClr>
          </a:outerShdw>
        </a:effectLst>
      </a:spPr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3966</TotalTime>
  <Words>682</Words>
  <Application>Microsoft Office PowerPoint</Application>
  <PresentationFormat>Affichage à l'écran (4:3)</PresentationFormat>
  <Paragraphs>183</Paragraphs>
  <Slides>20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Symbol</vt:lpstr>
      <vt:lpstr>Verdana</vt:lpstr>
      <vt:lpstr>Orientation Paysage (FR)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Ondraf-Niras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G31Master</dc:creator>
  <cp:lastModifiedBy>Brigitte Cornelis</cp:lastModifiedBy>
  <cp:revision>257</cp:revision>
  <cp:lastPrinted>2015-10-20T08:40:20Z</cp:lastPrinted>
  <dcterms:created xsi:type="dcterms:W3CDTF">2012-10-10T08:39:58Z</dcterms:created>
  <dcterms:modified xsi:type="dcterms:W3CDTF">2015-10-20T08:51:38Z</dcterms:modified>
</cp:coreProperties>
</file>