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Lst>
  <p:notesMasterIdLst>
    <p:notesMasterId r:id="rId26"/>
  </p:notesMasterIdLst>
  <p:handoutMasterIdLst>
    <p:handoutMasterId r:id="rId27"/>
  </p:handoutMasterIdLst>
  <p:sldIdLst>
    <p:sldId id="455" r:id="rId2"/>
    <p:sldId id="503" r:id="rId3"/>
    <p:sldId id="598" r:id="rId4"/>
    <p:sldId id="595" r:id="rId5"/>
    <p:sldId id="597" r:id="rId6"/>
    <p:sldId id="558" r:id="rId7"/>
    <p:sldId id="581" r:id="rId8"/>
    <p:sldId id="554" r:id="rId9"/>
    <p:sldId id="557" r:id="rId10"/>
    <p:sldId id="591" r:id="rId11"/>
    <p:sldId id="579" r:id="rId12"/>
    <p:sldId id="556" r:id="rId13"/>
    <p:sldId id="577" r:id="rId14"/>
    <p:sldId id="592" r:id="rId15"/>
    <p:sldId id="590" r:id="rId16"/>
    <p:sldId id="566" r:id="rId17"/>
    <p:sldId id="567" r:id="rId18"/>
    <p:sldId id="568" r:id="rId19"/>
    <p:sldId id="569" r:id="rId20"/>
    <p:sldId id="570" r:id="rId21"/>
    <p:sldId id="571" r:id="rId22"/>
    <p:sldId id="593" r:id="rId23"/>
    <p:sldId id="572" r:id="rId24"/>
    <p:sldId id="594" r:id="rId25"/>
  </p:sldIdLst>
  <p:sldSz cx="9144000" cy="6858000" type="screen4x3"/>
  <p:notesSz cx="7010400" cy="9296400"/>
  <p:defaultTextStyle>
    <a:defPPr>
      <a:defRPr lang="en-US"/>
    </a:defPPr>
    <a:lvl1pPr algn="l" rtl="0" fontAlgn="base">
      <a:spcBef>
        <a:spcPct val="0"/>
      </a:spcBef>
      <a:spcAft>
        <a:spcPct val="0"/>
      </a:spcAft>
      <a:buFont typeface="Arial" charset="0"/>
      <a:defRPr kern="1200">
        <a:solidFill>
          <a:schemeClr val="tx1"/>
        </a:solidFill>
        <a:latin typeface="Arial" charset="0"/>
        <a:ea typeface="+mn-ea"/>
        <a:cs typeface="+mn-cs"/>
      </a:defRPr>
    </a:lvl1pPr>
    <a:lvl2pPr marL="457200" algn="l" rtl="0" fontAlgn="base">
      <a:spcBef>
        <a:spcPct val="0"/>
      </a:spcBef>
      <a:spcAft>
        <a:spcPct val="0"/>
      </a:spcAft>
      <a:buFont typeface="Arial" charset="0"/>
      <a:defRPr kern="1200">
        <a:solidFill>
          <a:schemeClr val="tx1"/>
        </a:solidFill>
        <a:latin typeface="Arial" charset="0"/>
        <a:ea typeface="+mn-ea"/>
        <a:cs typeface="+mn-cs"/>
      </a:defRPr>
    </a:lvl2pPr>
    <a:lvl3pPr marL="914400" algn="l" rtl="0" fontAlgn="base">
      <a:spcBef>
        <a:spcPct val="0"/>
      </a:spcBef>
      <a:spcAft>
        <a:spcPct val="0"/>
      </a:spcAft>
      <a:buFont typeface="Arial" charset="0"/>
      <a:defRPr kern="1200">
        <a:solidFill>
          <a:schemeClr val="tx1"/>
        </a:solidFill>
        <a:latin typeface="Arial" charset="0"/>
        <a:ea typeface="+mn-ea"/>
        <a:cs typeface="+mn-cs"/>
      </a:defRPr>
    </a:lvl3pPr>
    <a:lvl4pPr marL="1371600" algn="l" rtl="0" fontAlgn="base">
      <a:spcBef>
        <a:spcPct val="0"/>
      </a:spcBef>
      <a:spcAft>
        <a:spcPct val="0"/>
      </a:spcAft>
      <a:buFont typeface="Arial" charset="0"/>
      <a:defRPr kern="1200">
        <a:solidFill>
          <a:schemeClr val="tx1"/>
        </a:solidFill>
        <a:latin typeface="Arial" charset="0"/>
        <a:ea typeface="+mn-ea"/>
        <a:cs typeface="+mn-cs"/>
      </a:defRPr>
    </a:lvl4pPr>
    <a:lvl5pPr marL="1828800" algn="l" rtl="0" fontAlgn="base">
      <a:spcBef>
        <a:spcPct val="0"/>
      </a:spcBef>
      <a:spcAft>
        <a:spcPct val="0"/>
      </a:spcAft>
      <a:buFont typeface="Arial" charset="0"/>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99FF"/>
    <a:srgbClr val="00FF99"/>
    <a:srgbClr val="006600"/>
    <a:srgbClr val="FF99FF"/>
    <a:srgbClr val="66CCFF"/>
    <a:srgbClr val="CC3300"/>
    <a:srgbClr val="CCFF99"/>
    <a:srgbClr val="FFFF66"/>
    <a:srgbClr val="FFFF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767" autoAdjust="0"/>
  </p:normalViewPr>
  <p:slideViewPr>
    <p:cSldViewPr>
      <p:cViewPr varScale="1">
        <p:scale>
          <a:sx n="47" d="100"/>
          <a:sy n="47" d="100"/>
        </p:scale>
        <p:origin x="-1286" y="-86"/>
      </p:cViewPr>
      <p:guideLst>
        <p:guide orient="horz" pos="2160"/>
        <p:guide pos="2880"/>
      </p:guideLst>
    </p:cSldViewPr>
  </p:slideViewPr>
  <p:outlineViewPr>
    <p:cViewPr>
      <p:scale>
        <a:sx n="33" d="100"/>
        <a:sy n="33" d="100"/>
      </p:scale>
      <p:origin x="0" y="123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DBC12250-C559-4106-97EA-B31C0DAA0902}" type="datetimeFigureOut">
              <a:rPr lang="id-ID" smtClean="0"/>
              <a:pPr/>
              <a:t>29/10/2015</a:t>
            </a:fld>
            <a:endParaRPr lang="id-ID"/>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9F36B82D-C425-4328-8E43-1427DE2495BC}" type="slidenum">
              <a:rPr lang="id-ID" smtClean="0"/>
              <a:pPr/>
              <a:t>‹#›</a:t>
            </a:fld>
            <a:endParaRPr lang="id-ID"/>
          </a:p>
        </p:txBody>
      </p:sp>
    </p:spTree>
    <p:extLst>
      <p:ext uri="{BB962C8B-B14F-4D97-AF65-F5344CB8AC3E}">
        <p14:creationId xmlns="" xmlns:p14="http://schemas.microsoft.com/office/powerpoint/2010/main" val="4649588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038475" cy="463550"/>
          </a:xfrm>
          <a:prstGeom prst="rect">
            <a:avLst/>
          </a:prstGeom>
          <a:noFill/>
          <a:ln w="9525">
            <a:noFill/>
            <a:miter lim="800000"/>
            <a:headEnd/>
            <a:tailEnd/>
          </a:ln>
        </p:spPr>
        <p:txBody>
          <a:bodyPr vert="horz" wrap="square" lIns="93174" tIns="46587" rIns="93174" bIns="46587" numCol="1" anchor="t" anchorCtr="0" compatLnSpc="1">
            <a:prstTxWarp prst="textNoShape">
              <a:avLst/>
            </a:prstTxWarp>
          </a:bodyPr>
          <a:lstStyle>
            <a:lvl1pPr defTabSz="931863">
              <a:buFont typeface="Arial" pitchFamily="34" charset="0"/>
              <a:buNone/>
              <a:defRPr sz="1200" smtClean="0">
                <a:latin typeface="Arial" pitchFamily="34" charset="0"/>
                <a:ea typeface="MS PGothic" pitchFamily="34" charset="-128"/>
              </a:defRPr>
            </a:lvl1pPr>
          </a:lstStyle>
          <a:p>
            <a:pPr>
              <a:defRPr/>
            </a:pPr>
            <a:endParaRPr lang="en-US"/>
          </a:p>
        </p:txBody>
      </p:sp>
      <p:sp>
        <p:nvSpPr>
          <p:cNvPr id="2051" name="Rectangle 3"/>
          <p:cNvSpPr>
            <a:spLocks noGrp="1" noChangeArrowheads="1"/>
          </p:cNvSpPr>
          <p:nvPr>
            <p:ph type="dt" idx="1"/>
          </p:nvPr>
        </p:nvSpPr>
        <p:spPr bwMode="auto">
          <a:xfrm>
            <a:off x="3970338" y="0"/>
            <a:ext cx="3038475" cy="463550"/>
          </a:xfrm>
          <a:prstGeom prst="rect">
            <a:avLst/>
          </a:prstGeom>
          <a:noFill/>
          <a:ln w="9525">
            <a:noFill/>
            <a:miter lim="800000"/>
            <a:headEnd/>
            <a:tailEnd/>
          </a:ln>
        </p:spPr>
        <p:txBody>
          <a:bodyPr vert="horz" wrap="square" lIns="93174" tIns="46587" rIns="93174" bIns="46587" numCol="1" anchor="t" anchorCtr="0" compatLnSpc="1">
            <a:prstTxWarp prst="textNoShape">
              <a:avLst/>
            </a:prstTxWarp>
          </a:bodyPr>
          <a:lstStyle>
            <a:lvl1pPr algn="r" defTabSz="931863">
              <a:buFont typeface="Arial" pitchFamily="34" charset="0"/>
              <a:buNone/>
              <a:defRPr sz="1200" smtClean="0">
                <a:latin typeface="Arial" pitchFamily="34" charset="0"/>
                <a:ea typeface="MS PGothic" pitchFamily="34" charset="-128"/>
              </a:defRPr>
            </a:lvl1pPr>
          </a:lstStyle>
          <a:p>
            <a:pPr>
              <a:defRPr/>
            </a:pPr>
            <a:endParaRPr lang="en-US"/>
          </a:p>
        </p:txBody>
      </p:sp>
      <p:sp>
        <p:nvSpPr>
          <p:cNvPr id="34820" name="Rectangle 4"/>
          <p:cNvSpPr>
            <a:spLocks noGrp="1" noRot="1" noChangeAspect="1" noChangeArrowheads="1"/>
          </p:cNvSpPr>
          <p:nvPr>
            <p:ph type="sldImg" idx="2"/>
          </p:nvPr>
        </p:nvSpPr>
        <p:spPr bwMode="auto">
          <a:xfrm>
            <a:off x="1182688" y="698500"/>
            <a:ext cx="4645025" cy="3484563"/>
          </a:xfrm>
          <a:prstGeom prst="rect">
            <a:avLst/>
          </a:prstGeom>
          <a:noFill/>
          <a:ln w="9525">
            <a:noFill/>
            <a:miter lim="800000"/>
            <a:headEnd/>
            <a:tailEnd/>
          </a:ln>
        </p:spPr>
      </p:sp>
      <p:sp>
        <p:nvSpPr>
          <p:cNvPr id="2053" name="Rectangle 5"/>
          <p:cNvSpPr>
            <a:spLocks noGrp="1" noChangeArrowheads="1"/>
          </p:cNvSpPr>
          <p:nvPr>
            <p:ph type="body" sz="quarter" idx="3"/>
          </p:nvPr>
        </p:nvSpPr>
        <p:spPr bwMode="auto">
          <a:xfrm>
            <a:off x="700088" y="4414838"/>
            <a:ext cx="5610225" cy="4183062"/>
          </a:xfrm>
          <a:prstGeom prst="rect">
            <a:avLst/>
          </a:prstGeom>
          <a:noFill/>
          <a:ln w="9525" cmpd="sng">
            <a:noFill/>
            <a:miter lim="800000"/>
            <a:headEnd/>
            <a:tailEnd/>
          </a:ln>
        </p:spPr>
        <p:txBody>
          <a:bodyPr vert="horz" wrap="square" lIns="93174" tIns="46587" rIns="93174" bIns="46587" numCol="1" anchor="ctr"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p:spPr>
        <p:txBody>
          <a:bodyPr vert="horz" wrap="square" lIns="93174" tIns="46587" rIns="93174" bIns="46587" numCol="1" anchor="b" anchorCtr="0" compatLnSpc="1">
            <a:prstTxWarp prst="textNoShape">
              <a:avLst/>
            </a:prstTxWarp>
          </a:bodyPr>
          <a:lstStyle>
            <a:lvl1pPr defTabSz="931863">
              <a:buFont typeface="Arial" pitchFamily="34" charset="0"/>
              <a:buNone/>
              <a:defRPr sz="1200" smtClean="0">
                <a:latin typeface="Arial" pitchFamily="34" charset="0"/>
                <a:ea typeface="MS PGothic" pitchFamily="34" charset="-128"/>
              </a:defRPr>
            </a:lvl1pPr>
          </a:lstStyle>
          <a:p>
            <a:pPr>
              <a:defRPr/>
            </a:pPr>
            <a:endParaRPr lang="en-US"/>
          </a:p>
        </p:txBody>
      </p:sp>
      <p:sp>
        <p:nvSpPr>
          <p:cNvPr id="2055" name="Rectangle 7"/>
          <p:cNvSpPr>
            <a:spLocks noGrp="1" noChangeArrowheads="1"/>
          </p:cNvSpPr>
          <p:nvPr>
            <p:ph type="sldNum" sz="quarter" idx="5"/>
          </p:nvPr>
        </p:nvSpPr>
        <p:spPr bwMode="auto">
          <a:xfrm>
            <a:off x="3970338" y="8831263"/>
            <a:ext cx="3038475" cy="463550"/>
          </a:xfrm>
          <a:prstGeom prst="rect">
            <a:avLst/>
          </a:prstGeom>
          <a:noFill/>
          <a:ln w="9525">
            <a:noFill/>
            <a:miter lim="800000"/>
            <a:headEnd/>
            <a:tailEnd/>
          </a:ln>
        </p:spPr>
        <p:txBody>
          <a:bodyPr vert="horz" wrap="square" lIns="93174" tIns="46587" rIns="93174" bIns="46587" numCol="1" anchor="b" anchorCtr="0" compatLnSpc="1">
            <a:prstTxWarp prst="textNoShape">
              <a:avLst/>
            </a:prstTxWarp>
          </a:bodyPr>
          <a:lstStyle>
            <a:lvl1pPr algn="r" defTabSz="931863">
              <a:buFont typeface="Arial" pitchFamily="34" charset="0"/>
              <a:buNone/>
              <a:defRPr sz="1200" smtClean="0">
                <a:latin typeface="Arial" pitchFamily="34" charset="0"/>
              </a:defRPr>
            </a:lvl1pPr>
          </a:lstStyle>
          <a:p>
            <a:pPr>
              <a:defRPr/>
            </a:pPr>
            <a:fld id="{77EFA9BA-0C50-4693-BE8F-1CDF088C97FA}" type="slidenum">
              <a:rPr lang="ja-JP" altLang="en-US"/>
              <a:pPr>
                <a:defRPr/>
              </a:pPr>
              <a:t>‹#›</a:t>
            </a:fld>
            <a:endParaRPr lang="en-US">
              <a:ea typeface="MS PGothic" pitchFamily="34" charset="-128"/>
            </a:endParaRPr>
          </a:p>
        </p:txBody>
      </p:sp>
    </p:spTree>
    <p:extLst>
      <p:ext uri="{BB962C8B-B14F-4D97-AF65-F5344CB8AC3E}">
        <p14:creationId xmlns="" xmlns:p14="http://schemas.microsoft.com/office/powerpoint/2010/main" val="2303941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57066" indent="-291179" eaLnBrk="0" hangingPunct="0">
              <a:defRPr>
                <a:solidFill>
                  <a:schemeClr val="tx1"/>
                </a:solidFill>
                <a:latin typeface="Arial" pitchFamily="34" charset="0"/>
                <a:ea typeface="ＭＳ Ｐゴシック" pitchFamily="34" charset="-128"/>
              </a:defRPr>
            </a:lvl2pPr>
            <a:lvl3pPr marL="1164717" indent="-232943" eaLnBrk="0" hangingPunct="0">
              <a:defRPr>
                <a:solidFill>
                  <a:schemeClr val="tx1"/>
                </a:solidFill>
                <a:latin typeface="Arial" pitchFamily="34" charset="0"/>
                <a:ea typeface="ＭＳ Ｐゴシック" pitchFamily="34" charset="-128"/>
              </a:defRPr>
            </a:lvl3pPr>
            <a:lvl4pPr marL="1630604" indent="-232943" eaLnBrk="0" hangingPunct="0">
              <a:defRPr>
                <a:solidFill>
                  <a:schemeClr val="tx1"/>
                </a:solidFill>
                <a:latin typeface="Arial" pitchFamily="34" charset="0"/>
                <a:ea typeface="ＭＳ Ｐゴシック" pitchFamily="34" charset="-128"/>
              </a:defRPr>
            </a:lvl4pPr>
            <a:lvl5pPr marL="2096491" indent="-232943" eaLnBrk="0" hangingPunct="0">
              <a:defRPr>
                <a:solidFill>
                  <a:schemeClr val="tx1"/>
                </a:solidFill>
                <a:latin typeface="Arial" pitchFamily="34" charset="0"/>
                <a:ea typeface="ＭＳ Ｐゴシック" pitchFamily="34" charset="-128"/>
              </a:defRPr>
            </a:lvl5pPr>
            <a:lvl6pPr marL="2562377" indent="-232943" algn="ctr" eaLnBrk="0" fontAlgn="base" hangingPunct="0">
              <a:spcBef>
                <a:spcPct val="0"/>
              </a:spcBef>
              <a:spcAft>
                <a:spcPct val="0"/>
              </a:spcAft>
              <a:defRPr>
                <a:solidFill>
                  <a:schemeClr val="tx1"/>
                </a:solidFill>
                <a:latin typeface="Arial" pitchFamily="34" charset="0"/>
                <a:ea typeface="ＭＳ Ｐゴシック" pitchFamily="34" charset="-128"/>
              </a:defRPr>
            </a:lvl6pPr>
            <a:lvl7pPr marL="3028264" indent="-232943" algn="ctr" eaLnBrk="0" fontAlgn="base" hangingPunct="0">
              <a:spcBef>
                <a:spcPct val="0"/>
              </a:spcBef>
              <a:spcAft>
                <a:spcPct val="0"/>
              </a:spcAft>
              <a:defRPr>
                <a:solidFill>
                  <a:schemeClr val="tx1"/>
                </a:solidFill>
                <a:latin typeface="Arial" pitchFamily="34" charset="0"/>
                <a:ea typeface="ＭＳ Ｐゴシック" pitchFamily="34" charset="-128"/>
              </a:defRPr>
            </a:lvl7pPr>
            <a:lvl8pPr marL="3494151" indent="-232943" algn="ctr" eaLnBrk="0" fontAlgn="base" hangingPunct="0">
              <a:spcBef>
                <a:spcPct val="0"/>
              </a:spcBef>
              <a:spcAft>
                <a:spcPct val="0"/>
              </a:spcAft>
              <a:defRPr>
                <a:solidFill>
                  <a:schemeClr val="tx1"/>
                </a:solidFill>
                <a:latin typeface="Arial" pitchFamily="34" charset="0"/>
                <a:ea typeface="ＭＳ Ｐゴシック" pitchFamily="34" charset="-128"/>
              </a:defRPr>
            </a:lvl8pPr>
            <a:lvl9pPr marL="3960038" indent="-232943" algn="ctr"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89C119B9-BAF3-4381-A272-58A84561FDB2}" type="slidenum">
              <a:rPr lang="en-US" altLang="id-ID"/>
              <a:pPr eaLnBrk="1" hangingPunct="1"/>
              <a:t>4</a:t>
            </a:fld>
            <a:endParaRPr lang="en-US" altLang="id-ID"/>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id-ID" dirty="0" smtClean="0">
              <a:latin typeface="Arial" pitchFamily="34" charset="0"/>
              <a:ea typeface="ＭＳ Ｐゴシック" pitchFamily="34" charset="-128"/>
              <a:cs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57066" indent="-291179" eaLnBrk="0" hangingPunct="0">
              <a:defRPr>
                <a:solidFill>
                  <a:schemeClr val="tx1"/>
                </a:solidFill>
                <a:latin typeface="Arial" pitchFamily="34" charset="0"/>
                <a:ea typeface="ＭＳ Ｐゴシック" pitchFamily="34" charset="-128"/>
              </a:defRPr>
            </a:lvl2pPr>
            <a:lvl3pPr marL="1164717" indent="-232943" eaLnBrk="0" hangingPunct="0">
              <a:defRPr>
                <a:solidFill>
                  <a:schemeClr val="tx1"/>
                </a:solidFill>
                <a:latin typeface="Arial" pitchFamily="34" charset="0"/>
                <a:ea typeface="ＭＳ Ｐゴシック" pitchFamily="34" charset="-128"/>
              </a:defRPr>
            </a:lvl3pPr>
            <a:lvl4pPr marL="1630604" indent="-232943" eaLnBrk="0" hangingPunct="0">
              <a:defRPr>
                <a:solidFill>
                  <a:schemeClr val="tx1"/>
                </a:solidFill>
                <a:latin typeface="Arial" pitchFamily="34" charset="0"/>
                <a:ea typeface="ＭＳ Ｐゴシック" pitchFamily="34" charset="-128"/>
              </a:defRPr>
            </a:lvl4pPr>
            <a:lvl5pPr marL="2096491" indent="-232943" eaLnBrk="0" hangingPunct="0">
              <a:defRPr>
                <a:solidFill>
                  <a:schemeClr val="tx1"/>
                </a:solidFill>
                <a:latin typeface="Arial" pitchFamily="34" charset="0"/>
                <a:ea typeface="ＭＳ Ｐゴシック" pitchFamily="34" charset="-128"/>
              </a:defRPr>
            </a:lvl5pPr>
            <a:lvl6pPr marL="2562377" indent="-232943" algn="ctr" eaLnBrk="0" fontAlgn="base" hangingPunct="0">
              <a:spcBef>
                <a:spcPct val="0"/>
              </a:spcBef>
              <a:spcAft>
                <a:spcPct val="0"/>
              </a:spcAft>
              <a:defRPr>
                <a:solidFill>
                  <a:schemeClr val="tx1"/>
                </a:solidFill>
                <a:latin typeface="Arial" pitchFamily="34" charset="0"/>
                <a:ea typeface="ＭＳ Ｐゴシック" pitchFamily="34" charset="-128"/>
              </a:defRPr>
            </a:lvl6pPr>
            <a:lvl7pPr marL="3028264" indent="-232943" algn="ctr" eaLnBrk="0" fontAlgn="base" hangingPunct="0">
              <a:spcBef>
                <a:spcPct val="0"/>
              </a:spcBef>
              <a:spcAft>
                <a:spcPct val="0"/>
              </a:spcAft>
              <a:defRPr>
                <a:solidFill>
                  <a:schemeClr val="tx1"/>
                </a:solidFill>
                <a:latin typeface="Arial" pitchFamily="34" charset="0"/>
                <a:ea typeface="ＭＳ Ｐゴシック" pitchFamily="34" charset="-128"/>
              </a:defRPr>
            </a:lvl7pPr>
            <a:lvl8pPr marL="3494151" indent="-232943" algn="ctr" eaLnBrk="0" fontAlgn="base" hangingPunct="0">
              <a:spcBef>
                <a:spcPct val="0"/>
              </a:spcBef>
              <a:spcAft>
                <a:spcPct val="0"/>
              </a:spcAft>
              <a:defRPr>
                <a:solidFill>
                  <a:schemeClr val="tx1"/>
                </a:solidFill>
                <a:latin typeface="Arial" pitchFamily="34" charset="0"/>
                <a:ea typeface="ＭＳ Ｐゴシック" pitchFamily="34" charset="-128"/>
              </a:defRPr>
            </a:lvl8pPr>
            <a:lvl9pPr marL="3960038" indent="-232943" algn="ctr"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731A86BC-1B68-432A-9891-451FB38B52FF}" type="slidenum">
              <a:rPr lang="en-US" altLang="id-ID"/>
              <a:pPr eaLnBrk="1" hangingPunct="1"/>
              <a:t>5</a:t>
            </a:fld>
            <a:endParaRPr lang="en-US" altLang="id-ID"/>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id-ID" dirty="0" smtClean="0">
              <a:latin typeface="Arial" pitchFamily="34" charset="0"/>
              <a:ea typeface="ＭＳ Ｐゴシック" pitchFamily="34" charset="-128"/>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6627" name="Slide Number Placeholder 3"/>
          <p:cNvSpPr>
            <a:spLocks noGrp="1"/>
          </p:cNvSpPr>
          <p:nvPr>
            <p:ph type="sldNum" sz="quarter" idx="5"/>
          </p:nvPr>
        </p:nvSpPr>
        <p:spPr bwMode="auto">
          <a:noFill/>
          <a:ln>
            <a:miter lim="800000"/>
            <a:headEnd/>
            <a:tailEnd/>
          </a:ln>
        </p:spPr>
        <p:txBody>
          <a:bodyPr/>
          <a:lstStyle/>
          <a:p>
            <a:fld id="{A49F6217-03E8-461A-9046-498AA4947747}" type="slidenum">
              <a:rPr lang="en-US"/>
              <a:pPr/>
              <a:t>16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8675" name="Slide Number Placeholder 3"/>
          <p:cNvSpPr>
            <a:spLocks noGrp="1"/>
          </p:cNvSpPr>
          <p:nvPr>
            <p:ph type="sldNum" sz="quarter" idx="5"/>
          </p:nvPr>
        </p:nvSpPr>
        <p:spPr bwMode="auto">
          <a:noFill/>
          <a:ln>
            <a:miter lim="800000"/>
            <a:headEnd/>
            <a:tailEnd/>
          </a:ln>
        </p:spPr>
        <p:txBody>
          <a:bodyPr/>
          <a:lstStyle/>
          <a:p>
            <a:fld id="{A20B392C-FBE9-4051-A57C-0934D8968D73}" type="slidenum">
              <a:rPr lang="en-US"/>
              <a:pPr/>
              <a:t>17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30723" name="Slide Number Placeholder 3"/>
          <p:cNvSpPr>
            <a:spLocks noGrp="1"/>
          </p:cNvSpPr>
          <p:nvPr>
            <p:ph type="sldNum" sz="quarter" idx="5"/>
          </p:nvPr>
        </p:nvSpPr>
        <p:spPr bwMode="auto">
          <a:noFill/>
          <a:ln>
            <a:miter lim="800000"/>
            <a:headEnd/>
            <a:tailEnd/>
          </a:ln>
        </p:spPr>
        <p:txBody>
          <a:bodyPr/>
          <a:lstStyle/>
          <a:p>
            <a:fld id="{FC301761-6AFB-4C3A-BC02-7C6999174FEE}" type="slidenum">
              <a:rPr lang="en-US"/>
              <a:pPr/>
              <a:t>18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2771" name="Slide Number Placeholder 3"/>
          <p:cNvSpPr>
            <a:spLocks noGrp="1"/>
          </p:cNvSpPr>
          <p:nvPr>
            <p:ph type="sldNum" sz="quarter" idx="5"/>
          </p:nvPr>
        </p:nvSpPr>
        <p:spPr bwMode="auto">
          <a:noFill/>
          <a:ln>
            <a:miter lim="800000"/>
            <a:headEnd/>
            <a:tailEnd/>
          </a:ln>
        </p:spPr>
        <p:txBody>
          <a:bodyPr/>
          <a:lstStyle/>
          <a:p>
            <a:fld id="{FA253967-363C-4DC9-A917-25FE431DEF33}" type="slidenum">
              <a:rPr lang="en-US"/>
              <a:pPr/>
              <a:t>19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4819" name="Slide Number Placeholder 3"/>
          <p:cNvSpPr>
            <a:spLocks noGrp="1"/>
          </p:cNvSpPr>
          <p:nvPr>
            <p:ph type="sldNum" sz="quarter" idx="5"/>
          </p:nvPr>
        </p:nvSpPr>
        <p:spPr bwMode="auto">
          <a:noFill/>
          <a:ln>
            <a:miter lim="800000"/>
            <a:headEnd/>
            <a:tailEnd/>
          </a:ln>
        </p:spPr>
        <p:txBody>
          <a:bodyPr/>
          <a:lstStyle/>
          <a:p>
            <a:fld id="{A051B289-F00A-4771-BD23-C9EE5EFB475E}" type="slidenum">
              <a:rPr lang="en-US"/>
              <a:pPr/>
              <a:t>20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6867" name="Slide Number Placeholder 3"/>
          <p:cNvSpPr>
            <a:spLocks noGrp="1"/>
          </p:cNvSpPr>
          <p:nvPr>
            <p:ph type="sldNum" sz="quarter" idx="5"/>
          </p:nvPr>
        </p:nvSpPr>
        <p:spPr bwMode="auto">
          <a:noFill/>
          <a:ln>
            <a:miter lim="800000"/>
            <a:headEnd/>
            <a:tailEnd/>
          </a:ln>
        </p:spPr>
        <p:txBody>
          <a:bodyPr/>
          <a:lstStyle/>
          <a:p>
            <a:fld id="{BB5349AF-03AD-4C79-B21F-5D1E664E30F0}" type="slidenum">
              <a:rPr lang="en-US"/>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412AA8F-6334-401C-B3D7-5D80C9A86FDC}" type="slidenum">
              <a:rPr lang="ja-JP" alt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E170A5D-5CA0-4597-B51D-5C3F24F60870}" type="slidenum">
              <a:rPr lang="ja-JP" alt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0BCEEED-012A-468D-9401-2E56A341E56F}" type="slidenum">
              <a:rPr lang="ja-JP" alt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blank">
  <p:cSld name="Prázdný">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p:txBody>
          <a:bodyPr/>
          <a:lstStyle>
            <a:lvl1pPr>
              <a:defRPr smtClean="0"/>
            </a:lvl1pPr>
          </a:lstStyle>
          <a:p>
            <a:pPr>
              <a:defRPr/>
            </a:pPr>
            <a:fld id="{78FE27E8-8CD9-4543-B068-18B25300C863}" type="slidenum">
              <a:rPr lang="en-US"/>
              <a:pPr>
                <a:defRPr/>
              </a:pPr>
              <a:t>‹#›</a:t>
            </a:fld>
            <a:endParaRPr lang="en-US"/>
          </a:p>
        </p:txBody>
      </p:sp>
      <p:pic>
        <p:nvPicPr>
          <p:cNvPr id="7" name="Picture 6"/>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228600" y="156559"/>
            <a:ext cx="789683" cy="787050"/>
          </a:xfrm>
          <a:prstGeom prst="rect">
            <a:avLst/>
          </a:prstGeom>
        </p:spPr>
      </p:pic>
    </p:spTree>
    <p:extLst>
      <p:ext uri="{BB962C8B-B14F-4D97-AF65-F5344CB8AC3E}">
        <p14:creationId xmlns:p14="http://schemas.microsoft.com/office/powerpoint/2010/main" xmlns="" val="900030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1295BBC-729A-4EAE-9F02-F4B766427485}" type="slidenum">
              <a:rPr lang="ja-JP" alt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CC31D44-EDB3-4F23-A412-BEC8571D2C02}" type="slidenum">
              <a:rPr lang="ja-JP" alt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B5698A4-4EAB-45AF-B610-D8E2B6748D96}" type="slidenum">
              <a:rPr lang="ja-JP" alt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FD0DEAE-5399-46BA-A2A2-1F787CE34107}" type="slidenum">
              <a:rPr lang="ja-JP" alt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5057641-447A-4B81-8754-67D54C7ED78C}" type="slidenum">
              <a:rPr lang="ja-JP" alt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8A7D16B-A325-46BB-AC98-93FA4F849B55}" type="slidenum">
              <a:rPr lang="ja-JP" altLang="en-US"/>
              <a:pPr>
                <a:defRPr/>
              </a:pPr>
              <a:t>‹#›</a:t>
            </a:fld>
            <a:endParaRPr lang="en-US"/>
          </a:p>
        </p:txBody>
      </p:sp>
      <p:pic>
        <p:nvPicPr>
          <p:cNvPr id="6" name="Picture 5"/>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228600" y="156559"/>
            <a:ext cx="789683" cy="78705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BAD78B0-D32D-4E40-829A-B2358245F309}" type="slidenum">
              <a:rPr lang="ja-JP" alt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92E3792-6E56-4339-8A87-5EFE3788B868}" type="slidenum">
              <a:rPr lang="ja-JP" alt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buFont typeface="Arial" pitchFamily="34" charset="0"/>
              <a:buNone/>
              <a:defRPr sz="1400" smtClean="0">
                <a:latin typeface="Arial" pitchFamily="34" charset="0"/>
                <a:ea typeface="MS PGothic" pitchFamily="34" charset="-128"/>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buFont typeface="Arial" pitchFamily="34" charset="0"/>
              <a:buNone/>
              <a:defRPr sz="1400" smtClean="0">
                <a:latin typeface="Arial" pitchFamily="34" charset="0"/>
                <a:ea typeface="MS PGothic" pitchFamily="34" charset="-128"/>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buFont typeface="Arial" pitchFamily="34" charset="0"/>
              <a:buNone/>
              <a:defRPr sz="1400" smtClean="0">
                <a:latin typeface="Arial" pitchFamily="34" charset="0"/>
                <a:ea typeface="MS PGothic" pitchFamily="34" charset="-128"/>
              </a:defRPr>
            </a:lvl1pPr>
          </a:lstStyle>
          <a:p>
            <a:pPr>
              <a:defRPr/>
            </a:pPr>
            <a:fld id="{4EEC081D-FDC3-4E11-AE54-844D928C816B}" type="slidenum">
              <a:rPr lang="ja-JP" alt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eaLnBrk="0" fontAlgn="base" hangingPunct="0">
        <a:spcBef>
          <a:spcPct val="0"/>
        </a:spcBef>
        <a:spcAft>
          <a:spcPct val="0"/>
        </a:spcAft>
        <a:defRPr sz="4400">
          <a:solidFill>
            <a:schemeClr val="tx2"/>
          </a:solidFill>
          <a:latin typeface="Arial" pitchFamily="34" charset="0"/>
        </a:defRPr>
      </a:lvl6pPr>
      <a:lvl7pPr marL="914400" algn="ctr" rtl="0" eaLnBrk="0" fontAlgn="base" hangingPunct="0">
        <a:spcBef>
          <a:spcPct val="0"/>
        </a:spcBef>
        <a:spcAft>
          <a:spcPct val="0"/>
        </a:spcAft>
        <a:defRPr sz="4400">
          <a:solidFill>
            <a:schemeClr val="tx2"/>
          </a:solidFill>
          <a:latin typeface="Arial" pitchFamily="34" charset="0"/>
        </a:defRPr>
      </a:lvl7pPr>
      <a:lvl8pPr marL="1371600" algn="ctr" rtl="0" eaLnBrk="0" fontAlgn="base" hangingPunct="0">
        <a:spcBef>
          <a:spcPct val="0"/>
        </a:spcBef>
        <a:spcAft>
          <a:spcPct val="0"/>
        </a:spcAft>
        <a:defRPr sz="4400">
          <a:solidFill>
            <a:schemeClr val="tx2"/>
          </a:solidFill>
          <a:latin typeface="Arial" pitchFamily="34" charset="0"/>
        </a:defRPr>
      </a:lvl8pPr>
      <a:lvl9pPr marL="1828800" algn="ctr" rtl="0" eaLnBrk="0" fontAlgn="base" hangingPunct="0">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5"/>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A87BE44D-15F4-4AF9-BC80-C32BE9F000C4}" type="slidenum">
              <a:rPr lang="ja-JP" altLang="en-US" sz="1400">
                <a:ea typeface="MS PGothic" pitchFamily="34" charset="-128"/>
              </a:rPr>
              <a:pPr algn="r"/>
              <a:t>1</a:t>
            </a:fld>
            <a:endParaRPr lang="en-US" sz="1400">
              <a:ea typeface="MS PGothic" pitchFamily="34" charset="-128"/>
            </a:endParaRPr>
          </a:p>
        </p:txBody>
      </p:sp>
      <p:sp>
        <p:nvSpPr>
          <p:cNvPr id="3075" name="Rectangle 2"/>
          <p:cNvSpPr>
            <a:spLocks noChangeArrowheads="1"/>
          </p:cNvSpPr>
          <p:nvPr/>
        </p:nvSpPr>
        <p:spPr bwMode="auto">
          <a:xfrm>
            <a:off x="533400" y="1447800"/>
            <a:ext cx="8077200" cy="1600200"/>
          </a:xfrm>
          <a:prstGeom prst="rect">
            <a:avLst/>
          </a:prstGeom>
          <a:noFill/>
          <a:ln w="9525">
            <a:noFill/>
            <a:miter lim="800000"/>
            <a:headEnd/>
            <a:tailEnd/>
          </a:ln>
        </p:spPr>
        <p:txBody>
          <a:bodyPr/>
          <a:lstStyle/>
          <a:p>
            <a:pPr>
              <a:buFont typeface="Arial" pitchFamily="34" charset="0"/>
              <a:buNone/>
              <a:defRPr/>
            </a:pPr>
            <a:r>
              <a:rPr lang="en-US" altLang="en-US" sz="3600" b="1" dirty="0" smtClean="0">
                <a:latin typeface="Calibri" pitchFamily="34" charset="0"/>
                <a:cs typeface="Calibri" pitchFamily="34" charset="0"/>
              </a:rPr>
              <a:t>Knowledge Management of Regulatory Practices in BAPETEN</a:t>
            </a:r>
            <a:endParaRPr lang="en-US" sz="3600" b="1" dirty="0">
              <a:effectLst>
                <a:outerShdw blurRad="38100" dist="38100" dir="2700000" algn="tl">
                  <a:srgbClr val="C0C0C0"/>
                </a:outerShdw>
              </a:effectLst>
              <a:latin typeface="Calibri" pitchFamily="34" charset="0"/>
              <a:ea typeface="MS PGothic" pitchFamily="34" charset="-128"/>
              <a:cs typeface="Calibri" pitchFamily="34" charset="0"/>
            </a:endParaRPr>
          </a:p>
        </p:txBody>
      </p:sp>
      <p:sp>
        <p:nvSpPr>
          <p:cNvPr id="2052" name="Text Box 4"/>
          <p:cNvSpPr txBox="1">
            <a:spLocks noChangeArrowheads="1"/>
          </p:cNvSpPr>
          <p:nvPr/>
        </p:nvSpPr>
        <p:spPr bwMode="auto">
          <a:xfrm>
            <a:off x="609600" y="3124200"/>
            <a:ext cx="5867400" cy="2077492"/>
          </a:xfrm>
          <a:prstGeom prst="rect">
            <a:avLst/>
          </a:prstGeom>
          <a:noFill/>
          <a:ln w="9525">
            <a:noFill/>
            <a:miter lim="800000"/>
            <a:headEnd/>
            <a:tailEnd/>
          </a:ln>
        </p:spPr>
        <p:txBody>
          <a:bodyPr wrap="square">
            <a:spAutoFit/>
          </a:bodyPr>
          <a:lstStyle/>
          <a:p>
            <a:pPr>
              <a:spcAft>
                <a:spcPts val="600"/>
              </a:spcAft>
            </a:pPr>
            <a:r>
              <a:rPr lang="id-ID" altLang="en-US" sz="2400" b="1" dirty="0" smtClean="0">
                <a:effectLst>
                  <a:outerShdw blurRad="38100" dist="38100" dir="2700000" algn="tl">
                    <a:srgbClr val="000000">
                      <a:alpha val="43137"/>
                    </a:srgbClr>
                  </a:outerShdw>
                </a:effectLst>
                <a:latin typeface="Calibri" pitchFamily="34" charset="0"/>
                <a:cs typeface="Calibri" pitchFamily="34" charset="0"/>
              </a:rPr>
              <a:t>Dr. </a:t>
            </a:r>
            <a:r>
              <a:rPr lang="en-US" altLang="en-US" sz="2400" b="1" dirty="0" err="1" smtClean="0">
                <a:effectLst>
                  <a:outerShdw blurRad="38100" dist="38100" dir="2700000" algn="tl">
                    <a:srgbClr val="000000">
                      <a:alpha val="43137"/>
                    </a:srgbClr>
                  </a:outerShdw>
                </a:effectLst>
                <a:latin typeface="Calibri" pitchFamily="34" charset="0"/>
                <a:cs typeface="Calibri" pitchFamily="34" charset="0"/>
              </a:rPr>
              <a:t>Khoirul</a:t>
            </a:r>
            <a:r>
              <a:rPr lang="en-US" altLang="en-US" sz="2400" b="1" dirty="0" smtClean="0">
                <a:effectLst>
                  <a:outerShdw blurRad="38100" dist="38100" dir="2700000" algn="tl">
                    <a:srgbClr val="000000">
                      <a:alpha val="43137"/>
                    </a:srgbClr>
                  </a:outerShdw>
                </a:effectLst>
                <a:latin typeface="Calibri" pitchFamily="34" charset="0"/>
                <a:cs typeface="Calibri" pitchFamily="34" charset="0"/>
              </a:rPr>
              <a:t> Huda</a:t>
            </a:r>
          </a:p>
          <a:p>
            <a:r>
              <a:rPr lang="en-US" altLang="en-US" sz="2000" dirty="0" smtClean="0">
                <a:latin typeface="Calibri" pitchFamily="34" charset="0"/>
                <a:cs typeface="Calibri" pitchFamily="34" charset="0"/>
              </a:rPr>
              <a:t>Deputy Chairman,</a:t>
            </a:r>
          </a:p>
          <a:p>
            <a:r>
              <a:rPr lang="en-US" altLang="en-US" sz="2000" dirty="0" smtClean="0">
                <a:effectLst>
                  <a:outerShdw blurRad="38100" dist="38100" dir="2700000" algn="tl">
                    <a:srgbClr val="000000">
                      <a:alpha val="43137"/>
                    </a:srgbClr>
                  </a:outerShdw>
                </a:effectLst>
                <a:latin typeface="Calibri" pitchFamily="34" charset="0"/>
                <a:cs typeface="Calibri" pitchFamily="34" charset="0"/>
              </a:rPr>
              <a:t>Nuclear Energy Regulatory Agency (BAPETEN)</a:t>
            </a:r>
          </a:p>
          <a:p>
            <a:r>
              <a:rPr lang="en-US" altLang="en-US" sz="2000" dirty="0" smtClean="0">
                <a:latin typeface="Calibri" pitchFamily="34" charset="0"/>
                <a:cs typeface="Calibri" pitchFamily="34" charset="0"/>
              </a:rPr>
              <a:t>Jl. Gajah </a:t>
            </a:r>
            <a:r>
              <a:rPr lang="en-US" altLang="en-US" sz="2000" dirty="0" err="1" smtClean="0">
                <a:latin typeface="Calibri" pitchFamily="34" charset="0"/>
                <a:cs typeface="Calibri" pitchFamily="34" charset="0"/>
              </a:rPr>
              <a:t>Mada</a:t>
            </a:r>
            <a:r>
              <a:rPr lang="en-US" altLang="en-US" sz="2000" dirty="0" smtClean="0">
                <a:latin typeface="Calibri" pitchFamily="34" charset="0"/>
                <a:cs typeface="Calibri" pitchFamily="34" charset="0"/>
              </a:rPr>
              <a:t> 8 Jakarta</a:t>
            </a:r>
          </a:p>
          <a:p>
            <a:r>
              <a:rPr lang="en-US" altLang="en-US" sz="2000" b="1" dirty="0" smtClean="0">
                <a:effectLst>
                  <a:outerShdw blurRad="38100" dist="38100" dir="2700000" algn="tl">
                    <a:srgbClr val="000000">
                      <a:alpha val="43137"/>
                    </a:srgbClr>
                  </a:outerShdw>
                </a:effectLst>
                <a:latin typeface="Calibri" pitchFamily="34" charset="0"/>
                <a:cs typeface="Calibri" pitchFamily="34" charset="0"/>
              </a:rPr>
              <a:t>Indonesia </a:t>
            </a:r>
          </a:p>
          <a:p>
            <a:endParaRPr lang="en-US" sz="2000" dirty="0">
              <a:solidFill>
                <a:srgbClr val="000000"/>
              </a:solidFill>
              <a:latin typeface="Calibri" pitchFamily="34" charset="0"/>
              <a:ea typeface="MS PGothic" pitchFamily="34" charset="-128"/>
              <a:cs typeface="Calibri" pitchFamily="34" charset="0"/>
            </a:endParaRPr>
          </a:p>
        </p:txBody>
      </p:sp>
      <p:sp>
        <p:nvSpPr>
          <p:cNvPr id="2053" name="Text Box 5"/>
          <p:cNvSpPr txBox="1">
            <a:spLocks noChangeArrowheads="1"/>
          </p:cNvSpPr>
          <p:nvPr/>
        </p:nvSpPr>
        <p:spPr bwMode="auto">
          <a:xfrm>
            <a:off x="609600" y="5464175"/>
            <a:ext cx="6096000" cy="830997"/>
          </a:xfrm>
          <a:prstGeom prst="rect">
            <a:avLst/>
          </a:prstGeom>
          <a:noFill/>
          <a:ln w="9525">
            <a:noFill/>
            <a:miter lim="800000"/>
            <a:headEnd/>
            <a:tailEnd/>
          </a:ln>
        </p:spPr>
        <p:txBody>
          <a:bodyPr wrap="square">
            <a:spAutoFit/>
          </a:bodyPr>
          <a:lstStyle/>
          <a:p>
            <a:r>
              <a:rPr lang="en-US" altLang="en-US" sz="1600" dirty="0" smtClean="0">
                <a:effectLst>
                  <a:outerShdw blurRad="38100" dist="38100" dir="2700000" algn="tl">
                    <a:srgbClr val="000000">
                      <a:alpha val="43137"/>
                    </a:srgbClr>
                  </a:outerShdw>
                </a:effectLst>
                <a:latin typeface="Calibri" pitchFamily="34" charset="0"/>
                <a:cs typeface="Calibri" pitchFamily="34" charset="0"/>
              </a:rPr>
              <a:t>4</a:t>
            </a:r>
            <a:r>
              <a:rPr lang="en-US" altLang="en-US" sz="1600" baseline="30000" dirty="0" smtClean="0">
                <a:effectLst>
                  <a:outerShdw blurRad="38100" dist="38100" dir="2700000" algn="tl">
                    <a:srgbClr val="000000">
                      <a:alpha val="43137"/>
                    </a:srgbClr>
                  </a:outerShdw>
                </a:effectLst>
                <a:latin typeface="Calibri" pitchFamily="34" charset="0"/>
                <a:cs typeface="Calibri" pitchFamily="34" charset="0"/>
              </a:rPr>
              <a:t>th</a:t>
            </a:r>
            <a:r>
              <a:rPr lang="en-US" altLang="en-US" sz="1600" dirty="0" smtClean="0">
                <a:effectLst>
                  <a:outerShdw blurRad="38100" dist="38100" dir="2700000" algn="tl">
                    <a:srgbClr val="000000">
                      <a:alpha val="43137"/>
                    </a:srgbClr>
                  </a:outerShdw>
                </a:effectLst>
                <a:latin typeface="Calibri" pitchFamily="34" charset="0"/>
                <a:cs typeface="Calibri" pitchFamily="34" charset="0"/>
              </a:rPr>
              <a:t> ASEM Seminar on Nuclear Safety</a:t>
            </a:r>
          </a:p>
          <a:p>
            <a:r>
              <a:rPr lang="en-US" altLang="en-US" sz="1600" i="1" dirty="0" smtClean="0">
                <a:latin typeface="Calibri" pitchFamily="34" charset="0"/>
                <a:cs typeface="Calibri" pitchFamily="34" charset="0"/>
              </a:rPr>
              <a:t>“Knowledge Management to Enhance Nuclear Safety”</a:t>
            </a:r>
          </a:p>
          <a:p>
            <a:r>
              <a:rPr lang="en-US" altLang="en-US" sz="1600" dirty="0" smtClean="0">
                <a:latin typeface="Calibri" pitchFamily="34" charset="0"/>
                <a:cs typeface="Calibri" pitchFamily="34" charset="0"/>
              </a:rPr>
              <a:t>Madrid, Spain, 29-30 October </a:t>
            </a:r>
            <a:r>
              <a:rPr lang="en-US" altLang="en-US" sz="1600" dirty="0">
                <a:latin typeface="Calibri" pitchFamily="34" charset="0"/>
                <a:cs typeface="Calibri" pitchFamily="34" charset="0"/>
              </a:rPr>
              <a:t>2015 </a:t>
            </a:r>
            <a:endParaRPr lang="en-US" sz="1600" dirty="0">
              <a:latin typeface="Calibri" pitchFamily="34" charset="0"/>
              <a:ea typeface="MS PGothic" pitchFamily="34" charset="-128"/>
              <a:cs typeface="Calibri" pitchFamily="34" charset="0"/>
            </a:endParaRPr>
          </a:p>
        </p:txBody>
      </p:sp>
      <p:pic>
        <p:nvPicPr>
          <p:cNvPr id="2055" name="Picture 7"/>
          <p:cNvPicPr>
            <a:picLocks noChangeAspect="1" noChangeArrowheads="1"/>
          </p:cNvPicPr>
          <p:nvPr/>
        </p:nvPicPr>
        <p:blipFill>
          <a:blip r:embed="rId2"/>
          <a:srcRect/>
          <a:stretch>
            <a:fillRect/>
          </a:stretch>
        </p:blipFill>
        <p:spPr bwMode="auto">
          <a:xfrm>
            <a:off x="6972300" y="3429000"/>
            <a:ext cx="1714500" cy="2714625"/>
          </a:xfrm>
          <a:prstGeom prst="rect">
            <a:avLst/>
          </a:prstGeom>
          <a:noFill/>
          <a:ln w="9525">
            <a:noFill/>
            <a:miter lim="800000"/>
            <a:headEnd/>
            <a:tailEnd/>
          </a:ln>
        </p:spPr>
      </p:pic>
      <p:pic>
        <p:nvPicPr>
          <p:cNvPr id="8" name="Picture 5"/>
          <p:cNvPicPr>
            <a:picLocks noChangeAspect="1" noChangeArrowheads="1"/>
          </p:cNvPicPr>
          <p:nvPr/>
        </p:nvPicPr>
        <p:blipFill>
          <a:blip r:embed="rId3"/>
          <a:srcRect/>
          <a:stretch>
            <a:fillRect/>
          </a:stretch>
        </p:blipFill>
        <p:spPr bwMode="auto">
          <a:xfrm>
            <a:off x="0" y="0"/>
            <a:ext cx="9144000" cy="914400"/>
          </a:xfrm>
          <a:prstGeom prst="rect">
            <a:avLst/>
          </a:prstGeom>
          <a:noFill/>
          <a:ln w="9525">
            <a:noFill/>
            <a:round/>
            <a:headEnd/>
            <a:tailEnd/>
          </a:ln>
        </p:spPr>
      </p:pic>
      <p:cxnSp>
        <p:nvCxnSpPr>
          <p:cNvPr id="9" name="Straight Connector 8"/>
          <p:cNvCxnSpPr>
            <a:cxnSpLocks noChangeShapeType="1"/>
          </p:cNvCxnSpPr>
          <p:nvPr/>
        </p:nvCxnSpPr>
        <p:spPr bwMode="auto">
          <a:xfrm>
            <a:off x="0" y="914400"/>
            <a:ext cx="9144000" cy="1588"/>
          </a:xfrm>
          <a:prstGeom prst="line">
            <a:avLst/>
          </a:prstGeom>
          <a:noFill/>
          <a:ln w="38100">
            <a:solidFill>
              <a:srgbClr val="FF0000"/>
            </a:solidFill>
            <a:round/>
            <a:headEnd/>
            <a:tailEnd/>
          </a:ln>
        </p:spPr>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10</a:t>
            </a:fld>
            <a:endParaRPr lang="en-US" sz="1400">
              <a:ea typeface="MS PGothic" pitchFamily="34" charset="-128"/>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8" name="Slide Number Placeholder 1"/>
          <p:cNvSpPr>
            <a:spLocks noGrp="1"/>
          </p:cNvSpPr>
          <p:nvPr>
            <p:ph type="sldNum" sz="quarter" idx="12"/>
          </p:nvPr>
        </p:nvSpPr>
        <p:spPr>
          <a:xfrm>
            <a:off x="6553200" y="6245225"/>
            <a:ext cx="2133600" cy="476250"/>
          </a:xfr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140D1FCF-5366-4999-8B89-0A705A14B21D}" type="slidenum">
              <a:rPr lang="en-US" altLang="zh-CN"/>
              <a:pPr>
                <a:buFontTx/>
                <a:buNone/>
              </a:pPr>
              <a:t>10</a:t>
            </a:fld>
            <a:endParaRPr lang="en-US" altLang="zh-CN"/>
          </a:p>
        </p:txBody>
      </p:sp>
      <p:sp>
        <p:nvSpPr>
          <p:cNvPr id="9" name="Title 1"/>
          <p:cNvSpPr txBox="1">
            <a:spLocks/>
          </p:cNvSpPr>
          <p:nvPr/>
        </p:nvSpPr>
        <p:spPr>
          <a:xfrm>
            <a:off x="2124075" y="260350"/>
            <a:ext cx="6562725" cy="582613"/>
          </a:xfrm>
          <a:prstGeom prst="rect">
            <a:avLst/>
          </a:prstGeom>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FF0000"/>
                </a:solidFill>
                <a:effectLst/>
                <a:uLnTx/>
                <a:uFillTx/>
                <a:latin typeface="Calibri" pitchFamily="34" charset="0"/>
                <a:ea typeface="Tahoma" pitchFamily="34" charset="0"/>
                <a:cs typeface="Calibri" pitchFamily="34" charset="0"/>
              </a:rPr>
              <a:t>GENERAL</a:t>
            </a:r>
          </a:p>
        </p:txBody>
      </p:sp>
      <p:sp>
        <p:nvSpPr>
          <p:cNvPr id="10" name="Rectangle 9"/>
          <p:cNvSpPr/>
          <p:nvPr/>
        </p:nvSpPr>
        <p:spPr>
          <a:xfrm>
            <a:off x="838200" y="2133600"/>
            <a:ext cx="7620000" cy="2985433"/>
          </a:xfrm>
          <a:prstGeom prst="rect">
            <a:avLst/>
          </a:prstGeom>
        </p:spPr>
        <p:txBody>
          <a:bodyPr wrap="square">
            <a:spAutoFit/>
          </a:bodyPr>
          <a:lstStyle/>
          <a:p>
            <a:pPr marL="342900" indent="-342900">
              <a:spcAft>
                <a:spcPts val="1200"/>
              </a:spcAft>
              <a:buFont typeface="Wingdings" pitchFamily="2" charset="2"/>
              <a:buChar char="Ø"/>
            </a:pPr>
            <a:r>
              <a:rPr lang="en-US" sz="2800" dirty="0" smtClean="0">
                <a:solidFill>
                  <a:srgbClr val="002060"/>
                </a:solidFill>
                <a:latin typeface="Calibri" pitchFamily="34" charset="0"/>
                <a:cs typeface="Calibri" pitchFamily="34" charset="0"/>
              </a:rPr>
              <a:t>Knowledge </a:t>
            </a:r>
            <a:r>
              <a:rPr lang="en-US" sz="2800" dirty="0" err="1" smtClean="0">
                <a:solidFill>
                  <a:srgbClr val="002060"/>
                </a:solidFill>
                <a:latin typeface="Calibri" pitchFamily="34" charset="0"/>
                <a:cs typeface="Calibri" pitchFamily="34" charset="0"/>
              </a:rPr>
              <a:t>Menagament</a:t>
            </a:r>
            <a:r>
              <a:rPr lang="en-US" sz="2800" dirty="0" smtClean="0">
                <a:solidFill>
                  <a:srgbClr val="002060"/>
                </a:solidFill>
                <a:latin typeface="Calibri" pitchFamily="34" charset="0"/>
                <a:cs typeface="Calibri" pitchFamily="34" charset="0"/>
              </a:rPr>
              <a:t> (KM) is not really new to any organization;</a:t>
            </a:r>
          </a:p>
          <a:p>
            <a:pPr marL="342900" indent="-342900">
              <a:spcAft>
                <a:spcPts val="1200"/>
              </a:spcAft>
              <a:buFont typeface="Wingdings" pitchFamily="2" charset="2"/>
              <a:buChar char="Ø"/>
            </a:pPr>
            <a:r>
              <a:rPr lang="en-US" sz="2800" dirty="0" smtClean="0">
                <a:solidFill>
                  <a:srgbClr val="002060"/>
                </a:solidFill>
                <a:latin typeface="Calibri" pitchFamily="34" charset="0"/>
                <a:cs typeface="Calibri" pitchFamily="34" charset="0"/>
              </a:rPr>
              <a:t>BAPETEN has performed </a:t>
            </a:r>
            <a:r>
              <a:rPr lang="id-ID" sz="2800" dirty="0" smtClean="0">
                <a:solidFill>
                  <a:srgbClr val="002060"/>
                </a:solidFill>
                <a:latin typeface="Calibri" pitchFamily="34" charset="0"/>
                <a:cs typeface="Calibri" pitchFamily="34" charset="0"/>
              </a:rPr>
              <a:t>activities of </a:t>
            </a:r>
            <a:r>
              <a:rPr lang="en-US" sz="2800" dirty="0" smtClean="0">
                <a:solidFill>
                  <a:srgbClr val="002060"/>
                </a:solidFill>
                <a:latin typeface="Calibri" pitchFamily="34" charset="0"/>
                <a:cs typeface="Calibri" pitchFamily="34" charset="0"/>
              </a:rPr>
              <a:t>K</a:t>
            </a:r>
            <a:r>
              <a:rPr lang="id-ID" sz="2800" dirty="0" smtClean="0">
                <a:solidFill>
                  <a:srgbClr val="002060"/>
                </a:solidFill>
                <a:latin typeface="Calibri" pitchFamily="34" charset="0"/>
                <a:cs typeface="Calibri" pitchFamily="34" charset="0"/>
              </a:rPr>
              <a:t>nowledge </a:t>
            </a:r>
            <a:r>
              <a:rPr lang="en-US" sz="2800" dirty="0" smtClean="0">
                <a:solidFill>
                  <a:srgbClr val="002060"/>
                </a:solidFill>
                <a:latin typeface="Calibri" pitchFamily="34" charset="0"/>
                <a:cs typeface="Calibri" pitchFamily="34" charset="0"/>
              </a:rPr>
              <a:t>M</a:t>
            </a:r>
            <a:r>
              <a:rPr lang="id-ID" sz="2800" dirty="0" smtClean="0">
                <a:solidFill>
                  <a:srgbClr val="002060"/>
                </a:solidFill>
                <a:latin typeface="Calibri" pitchFamily="34" charset="0"/>
                <a:cs typeface="Calibri" pitchFamily="34" charset="0"/>
              </a:rPr>
              <a:t>anagement</a:t>
            </a:r>
            <a:r>
              <a:rPr lang="en-US" sz="2800" dirty="0" smtClean="0">
                <a:solidFill>
                  <a:srgbClr val="002060"/>
                </a:solidFill>
                <a:latin typeface="Calibri" pitchFamily="34" charset="0"/>
                <a:cs typeface="Calibri" pitchFamily="34" charset="0"/>
              </a:rPr>
              <a:t>. We just</a:t>
            </a:r>
            <a:r>
              <a:rPr lang="id-ID" sz="2800" dirty="0" smtClean="0">
                <a:solidFill>
                  <a:srgbClr val="002060"/>
                </a:solidFill>
                <a:latin typeface="Calibri" pitchFamily="34" charset="0"/>
                <a:cs typeface="Calibri" pitchFamily="34" charset="0"/>
              </a:rPr>
              <a:t> </a:t>
            </a:r>
            <a:r>
              <a:rPr lang="en-US" sz="2800" dirty="0" smtClean="0">
                <a:solidFill>
                  <a:srgbClr val="002060"/>
                </a:solidFill>
                <a:latin typeface="Calibri" pitchFamily="34" charset="0"/>
                <a:cs typeface="Calibri" pitchFamily="34" charset="0"/>
              </a:rPr>
              <a:t>didn’t </a:t>
            </a:r>
            <a:r>
              <a:rPr lang="en-US" sz="2800" dirty="0">
                <a:solidFill>
                  <a:srgbClr val="002060"/>
                </a:solidFill>
                <a:latin typeface="Calibri" pitchFamily="34" charset="0"/>
                <a:cs typeface="Calibri" pitchFamily="34" charset="0"/>
              </a:rPr>
              <a:t>perform </a:t>
            </a:r>
            <a:r>
              <a:rPr lang="en-US" sz="2800" dirty="0" smtClean="0">
                <a:solidFill>
                  <a:srgbClr val="002060"/>
                </a:solidFill>
                <a:latin typeface="Calibri" pitchFamily="34" charset="0"/>
                <a:cs typeface="Calibri" pitchFamily="34" charset="0"/>
              </a:rPr>
              <a:t>it systematically;</a:t>
            </a:r>
          </a:p>
          <a:p>
            <a:pPr marL="342900" indent="-342900">
              <a:spcAft>
                <a:spcPts val="1200"/>
              </a:spcAft>
              <a:buFont typeface="Wingdings" pitchFamily="2" charset="2"/>
              <a:buChar char="Ø"/>
            </a:pPr>
            <a:r>
              <a:rPr lang="en-US" sz="2800" dirty="0" smtClean="0">
                <a:solidFill>
                  <a:srgbClr val="002060"/>
                </a:solidFill>
                <a:latin typeface="Calibri" pitchFamily="34" charset="0"/>
                <a:cs typeface="Calibri" pitchFamily="34" charset="0"/>
              </a:rPr>
              <a:t>And we didn</a:t>
            </a:r>
            <a:r>
              <a:rPr lang="en-US" altLang="en-US" sz="2800" dirty="0" smtClean="0">
                <a:solidFill>
                  <a:srgbClr val="002060"/>
                </a:solidFill>
                <a:latin typeface="Calibri" pitchFamily="34" charset="0"/>
                <a:cs typeface="Calibri" pitchFamily="34" charset="0"/>
              </a:rPr>
              <a:t>’</a:t>
            </a:r>
            <a:r>
              <a:rPr lang="en-US" sz="2800" dirty="0" smtClean="0">
                <a:solidFill>
                  <a:srgbClr val="002060"/>
                </a:solidFill>
                <a:latin typeface="Calibri" pitchFamily="34" charset="0"/>
                <a:cs typeface="Calibri" pitchFamily="34" charset="0"/>
              </a:rPr>
              <a:t>t call it </a:t>
            </a:r>
            <a:r>
              <a:rPr lang="en-US" sz="2800" i="1" dirty="0" smtClean="0">
                <a:solidFill>
                  <a:srgbClr val="002060"/>
                </a:solidFill>
                <a:latin typeface="Calibri" pitchFamily="34" charset="0"/>
                <a:cs typeface="Calibri" pitchFamily="34" charset="0"/>
              </a:rPr>
              <a:t>“Knowledge Management”</a:t>
            </a:r>
            <a:r>
              <a:rPr lang="en-US" sz="2800" dirty="0" smtClean="0">
                <a:solidFill>
                  <a:srgbClr val="002060"/>
                </a:solidFill>
                <a:latin typeface="Calibri" pitchFamily="34" charset="0"/>
                <a:cs typeface="Calibri" pitchFamily="34" charset="0"/>
              </a:rPr>
              <a:t>.</a:t>
            </a:r>
            <a:endParaRPr lang="en-US" sz="2800" dirty="0">
              <a:solidFill>
                <a:srgbClr val="002060"/>
              </a:solidFill>
              <a:latin typeface="Calibri" pitchFamily="34" charset="0"/>
              <a:cs typeface="Calibri" pitchFamily="34" charset="0"/>
            </a:endParaRPr>
          </a:p>
        </p:txBody>
      </p:sp>
    </p:spTree>
    <p:extLst>
      <p:ext uri="{BB962C8B-B14F-4D97-AF65-F5344CB8AC3E}">
        <p14:creationId xmlns="" xmlns:p14="http://schemas.microsoft.com/office/powerpoint/2010/main" val="27617491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381750"/>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11</a:t>
            </a:fld>
            <a:endParaRPr lang="en-US" sz="1400" dirty="0">
              <a:ea typeface="MS PGothic" pitchFamily="34" charset="-128"/>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9" name="Title 1"/>
          <p:cNvSpPr txBox="1">
            <a:spLocks/>
          </p:cNvSpPr>
          <p:nvPr/>
        </p:nvSpPr>
        <p:spPr>
          <a:xfrm>
            <a:off x="2124075" y="260350"/>
            <a:ext cx="6562725" cy="582613"/>
          </a:xfrm>
          <a:prstGeom prst="rect">
            <a:avLst/>
          </a:prstGeom>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FF0000"/>
                </a:solidFill>
                <a:effectLst/>
                <a:uLnTx/>
                <a:uFillTx/>
                <a:latin typeface="Calibri" pitchFamily="34" charset="0"/>
                <a:ea typeface="Tahoma" pitchFamily="34" charset="0"/>
                <a:cs typeface="Calibri" pitchFamily="34" charset="0"/>
              </a:rPr>
              <a:t>KM DEFINITION</a:t>
            </a:r>
          </a:p>
        </p:txBody>
      </p:sp>
      <p:sp>
        <p:nvSpPr>
          <p:cNvPr id="8" name="CustomShape 2"/>
          <p:cNvSpPr/>
          <p:nvPr/>
        </p:nvSpPr>
        <p:spPr>
          <a:xfrm>
            <a:off x="3657600" y="1295400"/>
            <a:ext cx="5181600" cy="488787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lstStyle/>
          <a:p>
            <a:r>
              <a:rPr lang="id-ID" sz="2000" b="1" dirty="0">
                <a:solidFill>
                  <a:srgbClr val="000000"/>
                </a:solidFill>
                <a:latin typeface="Calibri" panose="020F0502020204030204" pitchFamily="34" charset="0"/>
                <a:ea typeface="MS PGothic"/>
              </a:rPr>
              <a:t>IAEA  Knowledge Management: </a:t>
            </a:r>
            <a:endParaRPr lang="en-US" sz="2000" b="1" dirty="0" smtClean="0">
              <a:solidFill>
                <a:srgbClr val="000000"/>
              </a:solidFill>
              <a:latin typeface="Calibri" panose="020F0502020204030204" pitchFamily="34" charset="0"/>
              <a:ea typeface="MS PGothic"/>
            </a:endParaRPr>
          </a:p>
          <a:p>
            <a:r>
              <a:rPr lang="id-ID" sz="2000" i="1" dirty="0" smtClean="0">
                <a:solidFill>
                  <a:srgbClr val="000000"/>
                </a:solidFill>
                <a:latin typeface="Calibri" panose="020F0502020204030204" pitchFamily="34" charset="0"/>
                <a:ea typeface="MS PGothic"/>
              </a:rPr>
              <a:t>“</a:t>
            </a:r>
            <a:r>
              <a:rPr lang="id-ID" sz="2000" i="1" dirty="0">
                <a:solidFill>
                  <a:srgbClr val="000000"/>
                </a:solidFill>
                <a:latin typeface="Calibri" panose="020F0502020204030204" pitchFamily="34" charset="0"/>
                <a:ea typeface="MS PGothic"/>
              </a:rPr>
              <a:t>An integrated, systematic approach to identifying, acquiring, transforming, developing, disseminating, using, sharing, and preserving knowledge, relevant to achieving specified objectives</a:t>
            </a:r>
            <a:r>
              <a:rPr lang="id-ID" sz="2000" i="1" dirty="0" smtClean="0">
                <a:solidFill>
                  <a:srgbClr val="000000"/>
                </a:solidFill>
                <a:latin typeface="Calibri" panose="020F0502020204030204" pitchFamily="34" charset="0"/>
                <a:ea typeface="MS PGothic"/>
              </a:rPr>
              <a:t>. </a:t>
            </a:r>
          </a:p>
          <a:p>
            <a:endParaRPr lang="en-US" dirty="0" smtClean="0">
              <a:latin typeface="Calibri" panose="020F0502020204030204" pitchFamily="34" charset="0"/>
            </a:endParaRPr>
          </a:p>
          <a:p>
            <a:endParaRPr dirty="0">
              <a:latin typeface="Calibri" panose="020F0502020204030204" pitchFamily="34" charset="0"/>
            </a:endParaRPr>
          </a:p>
          <a:p>
            <a:r>
              <a:rPr lang="id-ID" sz="2000" b="1" i="1" dirty="0">
                <a:solidFill>
                  <a:srgbClr val="000000"/>
                </a:solidFill>
                <a:latin typeface="Calibri" panose="020F0502020204030204" pitchFamily="34" charset="0"/>
                <a:ea typeface="MS PGothic"/>
              </a:rPr>
              <a:t>BAPETEN</a:t>
            </a:r>
            <a:r>
              <a:rPr lang="id-ID" sz="2000" i="1" dirty="0">
                <a:solidFill>
                  <a:srgbClr val="000000"/>
                </a:solidFill>
                <a:latin typeface="Calibri" panose="020F0502020204030204" pitchFamily="34" charset="0"/>
                <a:ea typeface="MS PGothic"/>
              </a:rPr>
              <a:t> Knowledge Management: </a:t>
            </a:r>
            <a:endParaRPr lang="en-US" sz="2000" i="1" dirty="0" smtClean="0">
              <a:solidFill>
                <a:srgbClr val="000000"/>
              </a:solidFill>
              <a:latin typeface="Calibri" panose="020F0502020204030204" pitchFamily="34" charset="0"/>
              <a:ea typeface="MS PGothic"/>
            </a:endParaRPr>
          </a:p>
          <a:p>
            <a:r>
              <a:rPr lang="id-ID" sz="2000" i="1" dirty="0" smtClean="0">
                <a:solidFill>
                  <a:srgbClr val="000000"/>
                </a:solidFill>
                <a:latin typeface="Calibri" panose="020F0502020204030204" pitchFamily="34" charset="0"/>
                <a:ea typeface="MS PGothic"/>
              </a:rPr>
              <a:t>“An </a:t>
            </a:r>
            <a:r>
              <a:rPr lang="id-ID" sz="2000" dirty="0">
                <a:solidFill>
                  <a:srgbClr val="000000"/>
                </a:solidFill>
                <a:latin typeface="Calibri" panose="020F0502020204030204" pitchFamily="34" charset="0"/>
                <a:ea typeface="MS PGothic"/>
              </a:rPr>
              <a:t>Integrated  systematic  approach  to manage organizational knowledge assets (collecting, storing and </a:t>
            </a:r>
            <a:r>
              <a:rPr lang="id-ID" sz="2000" dirty="0" smtClean="0">
                <a:solidFill>
                  <a:srgbClr val="000000"/>
                </a:solidFill>
                <a:latin typeface="Calibri" panose="020F0502020204030204" pitchFamily="34" charset="0"/>
                <a:ea typeface="MS PGothic"/>
              </a:rPr>
              <a:t>disseminating/ </a:t>
            </a:r>
            <a:r>
              <a:rPr lang="id-ID" sz="2000" dirty="0">
                <a:solidFill>
                  <a:srgbClr val="000000"/>
                </a:solidFill>
                <a:latin typeface="Calibri" panose="020F0502020204030204" pitchFamily="34" charset="0"/>
                <a:ea typeface="MS PGothic"/>
              </a:rPr>
              <a:t>sharing), to improve </a:t>
            </a:r>
            <a:r>
              <a:rPr lang="id-ID" sz="2000" dirty="0" smtClean="0">
                <a:solidFill>
                  <a:srgbClr val="000000"/>
                </a:solidFill>
                <a:latin typeface="Calibri" panose="020F0502020204030204" pitchFamily="34" charset="0"/>
                <a:ea typeface="MS PGothic"/>
              </a:rPr>
              <a:t>product </a:t>
            </a:r>
            <a:r>
              <a:rPr lang="id-ID" sz="2000" dirty="0">
                <a:solidFill>
                  <a:srgbClr val="000000"/>
                </a:solidFill>
                <a:latin typeface="Calibri" panose="020F0502020204030204" pitchFamily="34" charset="0"/>
                <a:ea typeface="MS PGothic"/>
              </a:rPr>
              <a:t>inovation and performance effectiveness  of </a:t>
            </a:r>
            <a:r>
              <a:rPr lang="id-ID" sz="2000" dirty="0" smtClean="0">
                <a:solidFill>
                  <a:srgbClr val="000000"/>
                </a:solidFill>
                <a:latin typeface="Calibri" panose="020F0502020204030204" pitchFamily="34" charset="0"/>
                <a:ea typeface="MS PGothic"/>
              </a:rPr>
              <a:t>nuclear </a:t>
            </a:r>
            <a:r>
              <a:rPr lang="id-ID" sz="2000" dirty="0">
                <a:solidFill>
                  <a:srgbClr val="000000"/>
                </a:solidFill>
                <a:latin typeface="Calibri" panose="020F0502020204030204" pitchFamily="34" charset="0"/>
                <a:ea typeface="MS PGothic"/>
              </a:rPr>
              <a:t>energy  regulatory activity </a:t>
            </a:r>
            <a:r>
              <a:rPr lang="id-ID" sz="2000" dirty="0" smtClean="0">
                <a:solidFill>
                  <a:srgbClr val="000000"/>
                </a:solidFill>
                <a:latin typeface="Calibri" panose="020F0502020204030204" pitchFamily="34" charset="0"/>
                <a:ea typeface="MS PGothic"/>
              </a:rPr>
              <a:t>continually </a:t>
            </a:r>
            <a:r>
              <a:rPr lang="id-ID" sz="2000" dirty="0">
                <a:solidFill>
                  <a:srgbClr val="000000"/>
                </a:solidFill>
                <a:latin typeface="Calibri" panose="020F0502020204030204" pitchFamily="34" charset="0"/>
                <a:ea typeface="MS PGothic"/>
              </a:rPr>
              <a:t>“.</a:t>
            </a:r>
            <a:endParaRPr dirty="0">
              <a:latin typeface="Calibri" panose="020F0502020204030204" pitchFamily="34" charset="0"/>
            </a:endParaRPr>
          </a:p>
          <a:p>
            <a:pPr>
              <a:lnSpc>
                <a:spcPct val="100000"/>
              </a:lnSpc>
            </a:pPr>
            <a:endParaRPr dirty="0">
              <a:latin typeface="Calibri" panose="020F0502020204030204" pitchFamily="34" charset="0"/>
            </a:endParaRPr>
          </a:p>
        </p:txBody>
      </p:sp>
      <p:pic>
        <p:nvPicPr>
          <p:cNvPr id="10" name="Diagram 6"/>
          <p:cNvPicPr/>
          <p:nvPr/>
        </p:nvPicPr>
        <p:blipFill>
          <a:blip r:embed="rId2"/>
          <a:stretch/>
        </p:blipFill>
        <p:spPr>
          <a:xfrm>
            <a:off x="436680" y="1216080"/>
            <a:ext cx="2992320" cy="2212920"/>
          </a:xfrm>
          <a:prstGeom prst="rect">
            <a:avLst/>
          </a:prstGeom>
          <a:ln>
            <a:noFill/>
          </a:ln>
        </p:spPr>
      </p:pic>
      <p:pic>
        <p:nvPicPr>
          <p:cNvPr id="11" name="Picture 2"/>
          <p:cNvPicPr/>
          <p:nvPr/>
        </p:nvPicPr>
        <p:blipFill>
          <a:blip r:embed="rId3"/>
          <a:srcRect t="-197" b="-395"/>
          <a:stretch/>
        </p:blipFill>
        <p:spPr>
          <a:xfrm>
            <a:off x="207840" y="3578400"/>
            <a:ext cx="3068760" cy="2670000"/>
          </a:xfrm>
          <a:prstGeom prst="rect">
            <a:avLst/>
          </a:prstGeom>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12</a:t>
            </a:fld>
            <a:endParaRPr lang="en-US" sz="1400">
              <a:ea typeface="MS PGothic" pitchFamily="34" charset="-128"/>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7" name="Rectangle 20"/>
          <p:cNvSpPr>
            <a:spLocks noGrp="1" noChangeArrowheads="1"/>
          </p:cNvSpPr>
          <p:nvPr/>
        </p:nvSpPr>
        <p:spPr bwMode="auto">
          <a:xfrm>
            <a:off x="838200" y="1447800"/>
            <a:ext cx="7772400" cy="449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465138" indent="-465138">
              <a:spcBef>
                <a:spcPts val="0"/>
              </a:spcBef>
              <a:spcAft>
                <a:spcPts val="600"/>
              </a:spcAft>
              <a:buFont typeface="Arial" pitchFamily="34" charset="0"/>
              <a:buAutoNum type="arabicPeriod"/>
            </a:pPr>
            <a:r>
              <a:rPr lang="en-US" sz="2000" dirty="0" smtClean="0">
                <a:latin typeface="Calibri" pitchFamily="34" charset="0"/>
                <a:cs typeface="Calibri" pitchFamily="34" charset="0"/>
              </a:rPr>
              <a:t>Sharing knowledge </a:t>
            </a:r>
            <a:r>
              <a:rPr lang="en-US" sz="2000" dirty="0">
                <a:latin typeface="Calibri" pitchFamily="34" charset="0"/>
                <a:cs typeface="Calibri" pitchFamily="34" charset="0"/>
              </a:rPr>
              <a:t>at </a:t>
            </a:r>
            <a:r>
              <a:rPr lang="en-US" sz="2000" dirty="0" smtClean="0">
                <a:latin typeface="Calibri" pitchFamily="34" charset="0"/>
                <a:cs typeface="Calibri" pitchFamily="34" charset="0"/>
              </a:rPr>
              <a:t>coordination &amp; technical meeting,  seminar, and other scientific </a:t>
            </a:r>
            <a:r>
              <a:rPr lang="en-US" sz="2000" dirty="0" err="1" smtClean="0">
                <a:latin typeface="Calibri" pitchFamily="34" charset="0"/>
                <a:cs typeface="Calibri" pitchFamily="34" charset="0"/>
              </a:rPr>
              <a:t>fora</a:t>
            </a:r>
            <a:r>
              <a:rPr lang="en-US" sz="2000" dirty="0" smtClean="0">
                <a:latin typeface="Calibri" pitchFamily="34" charset="0"/>
                <a:cs typeface="Calibri" pitchFamily="34" charset="0"/>
              </a:rPr>
              <a:t>. </a:t>
            </a:r>
          </a:p>
          <a:p>
            <a:pPr marL="465138" indent="-465138">
              <a:spcBef>
                <a:spcPts val="0"/>
              </a:spcBef>
              <a:spcAft>
                <a:spcPts val="600"/>
              </a:spcAft>
              <a:buFont typeface="Arial" pitchFamily="34" charset="0"/>
              <a:buAutoNum type="arabicPeriod"/>
            </a:pPr>
            <a:r>
              <a:rPr lang="en-US" sz="2000" dirty="0" smtClean="0">
                <a:latin typeface="Calibri" pitchFamily="34" charset="0"/>
                <a:cs typeface="Calibri" pitchFamily="34" charset="0"/>
              </a:rPr>
              <a:t>In-house training and workshops by using expertise of senior  and experienced staffs.</a:t>
            </a:r>
          </a:p>
          <a:p>
            <a:pPr marL="465138" indent="-465138">
              <a:spcBef>
                <a:spcPts val="0"/>
              </a:spcBef>
              <a:spcAft>
                <a:spcPts val="600"/>
              </a:spcAft>
              <a:buFont typeface="Arial" pitchFamily="34" charset="0"/>
              <a:buAutoNum type="arabicPeriod"/>
            </a:pPr>
            <a:r>
              <a:rPr lang="en-US" sz="2000" dirty="0" smtClean="0">
                <a:latin typeface="Calibri" pitchFamily="34" charset="0"/>
                <a:cs typeface="Calibri" pitchFamily="34" charset="0"/>
              </a:rPr>
              <a:t>On-the-job-training with a more experienced employees.</a:t>
            </a:r>
          </a:p>
          <a:p>
            <a:pPr marL="465138" indent="-465138">
              <a:spcBef>
                <a:spcPts val="0"/>
              </a:spcBef>
              <a:spcAft>
                <a:spcPts val="600"/>
              </a:spcAft>
              <a:buFont typeface="Arial" pitchFamily="34" charset="0"/>
              <a:buAutoNum type="arabicPeriod"/>
            </a:pPr>
            <a:r>
              <a:rPr lang="en-US" sz="2000" dirty="0" smtClean="0">
                <a:latin typeface="Calibri" pitchFamily="34" charset="0"/>
                <a:cs typeface="Calibri" pitchFamily="34" charset="0"/>
              </a:rPr>
              <a:t>Conduct knowledge mapping, capturing &amp; documenting.</a:t>
            </a:r>
            <a:endParaRPr lang="id-ID" sz="2000" dirty="0" smtClean="0">
              <a:latin typeface="Calibri" pitchFamily="34" charset="0"/>
              <a:cs typeface="Calibri" pitchFamily="34" charset="0"/>
            </a:endParaRPr>
          </a:p>
          <a:p>
            <a:pPr marL="465138" indent="-465138">
              <a:spcBef>
                <a:spcPts val="0"/>
              </a:spcBef>
              <a:spcAft>
                <a:spcPts val="600"/>
              </a:spcAft>
              <a:buFont typeface="Arial" pitchFamily="34" charset="0"/>
              <a:buAutoNum type="arabicPeriod"/>
            </a:pPr>
            <a:r>
              <a:rPr lang="en-US" sz="2000" dirty="0">
                <a:latin typeface="Calibri" pitchFamily="34" charset="0"/>
                <a:cs typeface="Calibri" pitchFamily="34" charset="0"/>
              </a:rPr>
              <a:t>Nurturing ‘</a:t>
            </a:r>
            <a:r>
              <a:rPr lang="en-US" sz="2000" i="1" dirty="0">
                <a:latin typeface="Calibri" pitchFamily="34" charset="0"/>
                <a:cs typeface="Calibri" pitchFamily="34" charset="0"/>
              </a:rPr>
              <a:t>sharing culture</a:t>
            </a:r>
            <a:r>
              <a:rPr lang="en-US" sz="2000" dirty="0">
                <a:latin typeface="Calibri" pitchFamily="34" charset="0"/>
                <a:cs typeface="Calibri" pitchFamily="34" charset="0"/>
              </a:rPr>
              <a:t>’ among staffs and motivate them to become Smart Knowledge Worker.</a:t>
            </a:r>
          </a:p>
          <a:p>
            <a:pPr marL="465138" indent="-465138">
              <a:spcBef>
                <a:spcPts val="0"/>
              </a:spcBef>
              <a:spcAft>
                <a:spcPts val="600"/>
              </a:spcAft>
              <a:buFont typeface="Arial" pitchFamily="34" charset="0"/>
              <a:buAutoNum type="arabicPeriod"/>
            </a:pPr>
            <a:r>
              <a:rPr lang="en-US" sz="2000" dirty="0">
                <a:latin typeface="Calibri" pitchFamily="34" charset="0"/>
                <a:cs typeface="Calibri" pitchFamily="34" charset="0"/>
              </a:rPr>
              <a:t>Develop Knowledge Repository System (Document, Report, Record and Files) and collaboration system to support knowledge sharing activities</a:t>
            </a:r>
            <a:r>
              <a:rPr lang="en-US" sz="2000" dirty="0" smtClean="0">
                <a:latin typeface="Calibri" pitchFamily="34" charset="0"/>
                <a:cs typeface="Calibri" pitchFamily="34" charset="0"/>
              </a:rPr>
              <a:t>.</a:t>
            </a:r>
          </a:p>
          <a:p>
            <a:pPr marL="465138" indent="-465138">
              <a:spcBef>
                <a:spcPts val="0"/>
              </a:spcBef>
              <a:spcAft>
                <a:spcPts val="600"/>
              </a:spcAft>
              <a:buFont typeface="Arial" pitchFamily="34" charset="0"/>
              <a:buAutoNum type="arabicPeriod"/>
            </a:pPr>
            <a:r>
              <a:rPr lang="id-ID" sz="2000" dirty="0" smtClean="0">
                <a:solidFill>
                  <a:srgbClr val="002060"/>
                </a:solidFill>
                <a:latin typeface="Calibri" pitchFamily="34" charset="0"/>
                <a:cs typeface="Calibri" pitchFamily="34" charset="0"/>
              </a:rPr>
              <a:t>Developing</a:t>
            </a:r>
            <a:r>
              <a:rPr lang="en-US" sz="2000" dirty="0" smtClean="0">
                <a:solidFill>
                  <a:srgbClr val="002060"/>
                </a:solidFill>
                <a:latin typeface="Calibri" pitchFamily="34" charset="0"/>
                <a:cs typeface="Calibri" pitchFamily="34" charset="0"/>
              </a:rPr>
              <a:t> </a:t>
            </a:r>
            <a:r>
              <a:rPr lang="en-US" sz="2000" b="1" dirty="0" smtClean="0">
                <a:solidFill>
                  <a:srgbClr val="002060"/>
                </a:solidFill>
                <a:effectLst>
                  <a:outerShdw blurRad="38100" dist="38100" dir="2700000" algn="tl">
                    <a:srgbClr val="000000">
                      <a:alpha val="43137"/>
                    </a:srgbClr>
                  </a:outerShdw>
                </a:effectLst>
                <a:latin typeface="Calibri" pitchFamily="34" charset="0"/>
                <a:cs typeface="Calibri" pitchFamily="34" charset="0"/>
              </a:rPr>
              <a:t>KM Road Map </a:t>
            </a:r>
            <a:r>
              <a:rPr lang="id-ID" sz="2000" dirty="0" smtClean="0">
                <a:solidFill>
                  <a:srgbClr val="002060"/>
                </a:solidFill>
                <a:latin typeface="Calibri" pitchFamily="34" charset="0"/>
                <a:cs typeface="Calibri" pitchFamily="34" charset="0"/>
              </a:rPr>
              <a:t>and </a:t>
            </a:r>
            <a:r>
              <a:rPr lang="id-ID" sz="2000" b="1" dirty="0" smtClean="0">
                <a:solidFill>
                  <a:srgbClr val="002060"/>
                </a:solidFill>
                <a:effectLst>
                  <a:outerShdw blurRad="38100" dist="38100" dir="2700000" algn="tl">
                    <a:srgbClr val="000000">
                      <a:alpha val="43137"/>
                    </a:srgbClr>
                  </a:outerShdw>
                </a:effectLst>
                <a:latin typeface="Calibri" pitchFamily="34" charset="0"/>
                <a:cs typeface="Calibri" pitchFamily="34" charset="0"/>
              </a:rPr>
              <a:t>KM</a:t>
            </a:r>
            <a:r>
              <a:rPr lang="id-ID" sz="2000" dirty="0" smtClean="0">
                <a:solidFill>
                  <a:srgbClr val="002060"/>
                </a:solidFill>
                <a:latin typeface="Calibri" pitchFamily="34" charset="0"/>
                <a:cs typeface="Calibri" pitchFamily="34" charset="0"/>
              </a:rPr>
              <a:t> </a:t>
            </a:r>
            <a:r>
              <a:rPr lang="id-ID" sz="2000" b="1" dirty="0" smtClean="0">
                <a:solidFill>
                  <a:srgbClr val="002060"/>
                </a:solidFill>
                <a:effectLst>
                  <a:outerShdw blurRad="38100" dist="38100" dir="2700000" algn="tl">
                    <a:srgbClr val="000000">
                      <a:alpha val="43137"/>
                    </a:srgbClr>
                  </a:outerShdw>
                </a:effectLst>
                <a:latin typeface="Calibri" pitchFamily="34" charset="0"/>
                <a:cs typeface="Calibri" pitchFamily="34" charset="0"/>
              </a:rPr>
              <a:t>G</a:t>
            </a:r>
            <a:r>
              <a:rPr lang="en-US" sz="2000" b="1" dirty="0" err="1" smtClean="0">
                <a:solidFill>
                  <a:srgbClr val="002060"/>
                </a:solidFill>
                <a:effectLst>
                  <a:outerShdw blurRad="38100" dist="38100" dir="2700000" algn="tl">
                    <a:srgbClr val="000000">
                      <a:alpha val="43137"/>
                    </a:srgbClr>
                  </a:outerShdw>
                </a:effectLst>
                <a:latin typeface="Calibri" pitchFamily="34" charset="0"/>
                <a:cs typeface="Calibri" pitchFamily="34" charset="0"/>
              </a:rPr>
              <a:t>uid</a:t>
            </a:r>
            <a:r>
              <a:rPr lang="id-ID" sz="2000" b="1" dirty="0" smtClean="0">
                <a:solidFill>
                  <a:srgbClr val="002060"/>
                </a:solidFill>
                <a:effectLst>
                  <a:outerShdw blurRad="38100" dist="38100" dir="2700000" algn="tl">
                    <a:srgbClr val="000000">
                      <a:alpha val="43137"/>
                    </a:srgbClr>
                  </a:outerShdw>
                </a:effectLst>
                <a:latin typeface="Calibri" pitchFamily="34" charset="0"/>
                <a:cs typeface="Calibri" pitchFamily="34" charset="0"/>
              </a:rPr>
              <a:t>elines</a:t>
            </a:r>
            <a:r>
              <a:rPr lang="en-US" sz="2000" b="1" dirty="0" smtClean="0">
                <a:solidFill>
                  <a:srgbClr val="002060"/>
                </a:solidFill>
                <a:effectLst>
                  <a:outerShdw blurRad="38100" dist="38100" dir="2700000" algn="tl">
                    <a:srgbClr val="000000">
                      <a:alpha val="43137"/>
                    </a:srgbClr>
                  </a:outerShdw>
                </a:effectLst>
                <a:latin typeface="Calibri" pitchFamily="34" charset="0"/>
                <a:cs typeface="Calibri" pitchFamily="34" charset="0"/>
              </a:rPr>
              <a:t> </a:t>
            </a:r>
            <a:r>
              <a:rPr lang="en-US" sz="2000" dirty="0" smtClean="0">
                <a:solidFill>
                  <a:srgbClr val="002060"/>
                </a:solidFill>
                <a:latin typeface="Calibri" pitchFamily="34" charset="0"/>
                <a:cs typeface="Calibri" pitchFamily="34" charset="0"/>
              </a:rPr>
              <a:t>for better implementation</a:t>
            </a:r>
            <a:r>
              <a:rPr lang="id-ID" sz="2000" dirty="0" smtClean="0">
                <a:solidFill>
                  <a:srgbClr val="002060"/>
                </a:solidFill>
                <a:latin typeface="Calibri" pitchFamily="34" charset="0"/>
                <a:cs typeface="Calibri" pitchFamily="34" charset="0"/>
              </a:rPr>
              <a:t> in </a:t>
            </a:r>
            <a:r>
              <a:rPr lang="en-US" sz="2000" dirty="0" smtClean="0">
                <a:solidFill>
                  <a:srgbClr val="002060"/>
                </a:solidFill>
                <a:latin typeface="Calibri" pitchFamily="34" charset="0"/>
                <a:cs typeface="Calibri" pitchFamily="34" charset="0"/>
              </a:rPr>
              <a:t>BAPETEN.</a:t>
            </a:r>
          </a:p>
          <a:p>
            <a:pPr lvl="1"/>
            <a:endParaRPr lang="en-US" sz="2400" dirty="0">
              <a:latin typeface="Calibri" pitchFamily="34" charset="0"/>
              <a:ea typeface="MS PGothic" pitchFamily="34" charset="-128"/>
              <a:cs typeface="Calibri" pitchFamily="34" charset="0"/>
            </a:endParaRPr>
          </a:p>
          <a:p>
            <a:pPr lvl="1"/>
            <a:endParaRPr lang="en-US" sz="2400" dirty="0">
              <a:latin typeface="Calibri" pitchFamily="34" charset="0"/>
              <a:ea typeface="MS PGothic" pitchFamily="34" charset="-128"/>
              <a:cs typeface="Calibri" pitchFamily="34" charset="0"/>
            </a:endParaRPr>
          </a:p>
          <a:p>
            <a:pPr lvl="1"/>
            <a:endParaRPr lang="en-US" sz="2400" dirty="0">
              <a:latin typeface="Calibri" pitchFamily="34" charset="0"/>
              <a:ea typeface="MS PGothic" pitchFamily="34" charset="-128"/>
              <a:cs typeface="Calibri" pitchFamily="34" charset="0"/>
            </a:endParaRPr>
          </a:p>
        </p:txBody>
      </p:sp>
      <p:sp>
        <p:nvSpPr>
          <p:cNvPr id="8" name="Slide Number Placeholder 1"/>
          <p:cNvSpPr>
            <a:spLocks noGrp="1"/>
          </p:cNvSpPr>
          <p:nvPr>
            <p:ph type="sldNum" sz="quarter" idx="12"/>
          </p:nvPr>
        </p:nvSpPr>
        <p:spPr>
          <a:xfrm>
            <a:off x="6553200" y="6245225"/>
            <a:ext cx="2133600" cy="476250"/>
          </a:xfr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140D1FCF-5366-4999-8B89-0A705A14B21D}" type="slidenum">
              <a:rPr lang="en-US" altLang="zh-CN"/>
              <a:pPr>
                <a:buFontTx/>
                <a:buNone/>
              </a:pPr>
              <a:t>12</a:t>
            </a:fld>
            <a:endParaRPr lang="en-US" altLang="zh-CN" dirty="0"/>
          </a:p>
        </p:txBody>
      </p:sp>
      <p:sp>
        <p:nvSpPr>
          <p:cNvPr id="9" name="Title 1"/>
          <p:cNvSpPr txBox="1">
            <a:spLocks/>
          </p:cNvSpPr>
          <p:nvPr/>
        </p:nvSpPr>
        <p:spPr>
          <a:xfrm>
            <a:off x="2124075" y="260350"/>
            <a:ext cx="6562725" cy="582613"/>
          </a:xfrm>
          <a:prstGeom prst="rect">
            <a:avLst/>
          </a:prstGeom>
        </p:spPr>
        <p:txBody>
          <a:bodyPr/>
          <a:lstStyle/>
          <a:p>
            <a:pPr algn="r"/>
            <a:r>
              <a:rPr lang="en-US" sz="3200" b="1" dirty="0" smtClean="0">
                <a:solidFill>
                  <a:srgbClr val="FF0000"/>
                </a:solidFill>
                <a:latin typeface="Calibri" pitchFamily="34" charset="0"/>
                <a:ea typeface="Tahoma" pitchFamily="34" charset="0"/>
                <a:cs typeface="Calibri" pitchFamily="34" charset="0"/>
              </a:rPr>
              <a:t>WHAT’S TO DO WITH KM</a:t>
            </a:r>
            <a:r>
              <a:rPr lang="id-ID" sz="3200" b="1" dirty="0" smtClean="0">
                <a:solidFill>
                  <a:srgbClr val="FF0000"/>
                </a:solidFill>
                <a:latin typeface="Calibri" pitchFamily="34" charset="0"/>
                <a:ea typeface="Tahoma" pitchFamily="34" charset="0"/>
                <a:cs typeface="Calibri" pitchFamily="34" charset="0"/>
              </a:rPr>
              <a:t> </a:t>
            </a:r>
            <a:endParaRPr lang="en-US" sz="3200" b="1" dirty="0">
              <a:solidFill>
                <a:srgbClr val="FF0000"/>
              </a:solidFill>
              <a:latin typeface="Calibri" pitchFamily="34" charset="0"/>
              <a:ea typeface="Tahoma" pitchFamily="34" charset="0"/>
              <a:cs typeface="Calibri"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13</a:t>
            </a:fld>
            <a:endParaRPr lang="en-US" sz="1400">
              <a:ea typeface="MS PGothic" pitchFamily="34" charset="-128"/>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8" name="Slide Number Placeholder 1"/>
          <p:cNvSpPr>
            <a:spLocks noGrp="1"/>
          </p:cNvSpPr>
          <p:nvPr>
            <p:ph type="sldNum" sz="quarter" idx="12"/>
          </p:nvPr>
        </p:nvSpPr>
        <p:spPr>
          <a:xfrm>
            <a:off x="6553200" y="6245225"/>
            <a:ext cx="2133600" cy="476250"/>
          </a:xfr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140D1FCF-5366-4999-8B89-0A705A14B21D}" type="slidenum">
              <a:rPr lang="en-US" altLang="zh-CN"/>
              <a:pPr>
                <a:buFontTx/>
                <a:buNone/>
              </a:pPr>
              <a:t>13</a:t>
            </a:fld>
            <a:endParaRPr lang="en-US" altLang="zh-CN"/>
          </a:p>
        </p:txBody>
      </p:sp>
      <p:pic>
        <p:nvPicPr>
          <p:cNvPr id="9" name="Picture 1"/>
          <p:cNvPicPr/>
          <p:nvPr/>
        </p:nvPicPr>
        <p:blipFill rotWithShape="1">
          <a:blip r:embed="rId2"/>
          <a:srcRect l="2778" t="7828" r="2951" b="7432"/>
          <a:stretch/>
        </p:blipFill>
        <p:spPr>
          <a:xfrm>
            <a:off x="78058" y="1371600"/>
            <a:ext cx="8920975" cy="5257800"/>
          </a:xfrm>
          <a:prstGeom prst="rect">
            <a:avLst/>
          </a:prstGeom>
          <a:ln>
            <a:noFill/>
          </a:ln>
        </p:spPr>
      </p:pic>
      <p:sp>
        <p:nvSpPr>
          <p:cNvPr id="10" name="Title 1"/>
          <p:cNvSpPr txBox="1">
            <a:spLocks/>
          </p:cNvSpPr>
          <p:nvPr/>
        </p:nvSpPr>
        <p:spPr>
          <a:xfrm>
            <a:off x="1676401" y="260350"/>
            <a:ext cx="7010400" cy="582613"/>
          </a:xfrm>
          <a:prstGeom prst="rect">
            <a:avLst/>
          </a:prstGeom>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FF0000"/>
                </a:solidFill>
                <a:effectLst/>
                <a:uLnTx/>
                <a:uFillTx/>
                <a:latin typeface="Calibri" pitchFamily="34" charset="0"/>
                <a:ea typeface="Tahoma" pitchFamily="34" charset="0"/>
                <a:cs typeface="Calibri" pitchFamily="34" charset="0"/>
              </a:rPr>
              <a:t>KM </a:t>
            </a:r>
            <a:r>
              <a:rPr kumimoji="0" lang="id-ID" sz="3200" b="1" i="0" u="none" strike="noStrike" kern="0" cap="none" spc="0" normalizeH="0" baseline="0" noProof="0" dirty="0" smtClean="0">
                <a:ln>
                  <a:noFill/>
                </a:ln>
                <a:solidFill>
                  <a:srgbClr val="FF0000"/>
                </a:solidFill>
                <a:effectLst/>
                <a:uLnTx/>
                <a:uFillTx/>
                <a:latin typeface="Calibri" pitchFamily="34" charset="0"/>
                <a:ea typeface="Tahoma" pitchFamily="34" charset="0"/>
                <a:cs typeface="Calibri" pitchFamily="34" charset="0"/>
              </a:rPr>
              <a:t>STAGE OF </a:t>
            </a:r>
            <a:r>
              <a:rPr kumimoji="0" lang="en-US" sz="3200" b="1" i="0" u="none" strike="noStrike" kern="0" cap="none" spc="0" normalizeH="0" baseline="0" noProof="0" dirty="0" smtClean="0">
                <a:ln>
                  <a:noFill/>
                </a:ln>
                <a:solidFill>
                  <a:srgbClr val="FF0000"/>
                </a:solidFill>
                <a:effectLst/>
                <a:uLnTx/>
                <a:uFillTx/>
                <a:latin typeface="Calibri" pitchFamily="34" charset="0"/>
                <a:ea typeface="Tahoma" pitchFamily="34" charset="0"/>
                <a:cs typeface="Calibri" pitchFamily="34" charset="0"/>
              </a:rPr>
              <a:t>IMPLEMENTATION</a:t>
            </a:r>
            <a:r>
              <a:rPr kumimoji="0" lang="id-ID" sz="3200" b="1" i="0" u="none" strike="noStrike" kern="0" cap="none" spc="0" normalizeH="0" baseline="0" noProof="0" dirty="0" smtClean="0">
                <a:ln>
                  <a:noFill/>
                </a:ln>
                <a:solidFill>
                  <a:srgbClr val="FF0000"/>
                </a:solidFill>
                <a:effectLst/>
                <a:uLnTx/>
                <a:uFillTx/>
                <a:latin typeface="Calibri" pitchFamily="34" charset="0"/>
                <a:ea typeface="Tahoma" pitchFamily="34" charset="0"/>
                <a:cs typeface="Calibri" pitchFamily="34" charset="0"/>
              </a:rPr>
              <a:t> </a:t>
            </a:r>
            <a:r>
              <a:rPr kumimoji="0" lang="en-US" sz="3200" b="1" i="0" u="none" strike="noStrike" kern="0" cap="none" spc="0" normalizeH="0" baseline="0" noProof="0" dirty="0" smtClean="0">
                <a:ln>
                  <a:noFill/>
                </a:ln>
                <a:solidFill>
                  <a:srgbClr val="FF0000"/>
                </a:solidFill>
                <a:effectLst/>
                <a:uLnTx/>
                <a:uFillTx/>
                <a:latin typeface="Calibri" pitchFamily="34" charset="0"/>
                <a:ea typeface="Tahoma" pitchFamily="34" charset="0"/>
                <a:cs typeface="Calibri" pitchFamily="34" charset="0"/>
              </a:rPr>
              <a:t>|</a:t>
            </a:r>
            <a:r>
              <a:rPr kumimoji="0" lang="id-ID" sz="3200" b="1" i="0" u="none" strike="noStrike" kern="0" cap="none" spc="0" normalizeH="0" baseline="0" noProof="0" dirty="0" smtClean="0">
                <a:ln>
                  <a:noFill/>
                </a:ln>
                <a:solidFill>
                  <a:srgbClr val="FF0000"/>
                </a:solidFill>
                <a:effectLst/>
                <a:uLnTx/>
                <a:uFillTx/>
                <a:latin typeface="Calibri" pitchFamily="34" charset="0"/>
                <a:ea typeface="Tahoma" pitchFamily="34" charset="0"/>
                <a:cs typeface="Calibri" pitchFamily="34" charset="0"/>
              </a:rPr>
              <a:t>2</a:t>
            </a:r>
            <a:endParaRPr kumimoji="0" lang="en-US" sz="3200" b="1" i="0" u="none" strike="noStrike" kern="0" cap="none" spc="0" normalizeH="0" baseline="0" noProof="0" dirty="0" smtClean="0">
              <a:ln>
                <a:noFill/>
              </a:ln>
              <a:solidFill>
                <a:srgbClr val="FF0000"/>
              </a:solidFill>
              <a:effectLst/>
              <a:uLnTx/>
              <a:uFillTx/>
              <a:latin typeface="Calibri" pitchFamily="34" charset="0"/>
              <a:ea typeface="Tahoma" pitchFamily="34" charset="0"/>
              <a:cs typeface="Calibri" pitchFamily="34" charset="0"/>
            </a:endParaRPr>
          </a:p>
        </p:txBody>
      </p:sp>
      <p:sp>
        <p:nvSpPr>
          <p:cNvPr id="11" name="Shape 10"/>
          <p:cNvSpPr/>
          <p:nvPr/>
        </p:nvSpPr>
        <p:spPr>
          <a:xfrm>
            <a:off x="228600" y="1219200"/>
            <a:ext cx="8610600" cy="5257800"/>
          </a:xfrm>
          <a:prstGeom prst="swooshArrow">
            <a:avLst>
              <a:gd name="adj1" fmla="val 25000"/>
              <a:gd name="adj2" fmla="val 25000"/>
            </a:avLst>
          </a:prstGeom>
          <a:solidFill>
            <a:srgbClr val="00B0F0">
              <a:alpha val="19000"/>
            </a:srgbClr>
          </a:solid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14</a:t>
            </a:fld>
            <a:endParaRPr lang="en-US" sz="1400">
              <a:ea typeface="MS PGothic" pitchFamily="34" charset="-128"/>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6" name="Rectangle 2"/>
          <p:cNvSpPr txBox="1">
            <a:spLocks noChangeArrowheads="1"/>
          </p:cNvSpPr>
          <p:nvPr/>
        </p:nvSpPr>
        <p:spPr bwMode="auto">
          <a:xfrm>
            <a:off x="533400" y="3124200"/>
            <a:ext cx="8305696"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eaLnBrk="0" fontAlgn="base" hangingPunct="0">
              <a:spcBef>
                <a:spcPct val="0"/>
              </a:spcBef>
              <a:spcAft>
                <a:spcPct val="0"/>
              </a:spcAft>
              <a:defRPr sz="4400">
                <a:solidFill>
                  <a:schemeClr val="tx2"/>
                </a:solidFill>
                <a:latin typeface="Arial" pitchFamily="34" charset="0"/>
              </a:defRPr>
            </a:lvl6pPr>
            <a:lvl7pPr marL="914400" algn="ctr" rtl="0" eaLnBrk="0" fontAlgn="base" hangingPunct="0">
              <a:spcBef>
                <a:spcPct val="0"/>
              </a:spcBef>
              <a:spcAft>
                <a:spcPct val="0"/>
              </a:spcAft>
              <a:defRPr sz="4400">
                <a:solidFill>
                  <a:schemeClr val="tx2"/>
                </a:solidFill>
                <a:latin typeface="Arial" pitchFamily="34" charset="0"/>
              </a:defRPr>
            </a:lvl7pPr>
            <a:lvl8pPr marL="1371600" algn="ctr" rtl="0" eaLnBrk="0" fontAlgn="base" hangingPunct="0">
              <a:spcBef>
                <a:spcPct val="0"/>
              </a:spcBef>
              <a:spcAft>
                <a:spcPct val="0"/>
              </a:spcAft>
              <a:defRPr sz="4400">
                <a:solidFill>
                  <a:schemeClr val="tx2"/>
                </a:solidFill>
                <a:latin typeface="Arial" pitchFamily="34" charset="0"/>
              </a:defRPr>
            </a:lvl8pPr>
            <a:lvl9pPr marL="1828800" algn="ctr" rtl="0" eaLnBrk="0" fontAlgn="base" hangingPunct="0">
              <a:spcBef>
                <a:spcPct val="0"/>
              </a:spcBef>
              <a:spcAft>
                <a:spcPct val="0"/>
              </a:spcAft>
              <a:defRPr sz="4400">
                <a:solidFill>
                  <a:schemeClr val="tx2"/>
                </a:solidFill>
                <a:latin typeface="Arial" pitchFamily="34" charset="0"/>
              </a:defRPr>
            </a:lvl9pPr>
          </a:lstStyle>
          <a:p>
            <a:pPr eaLnBrk="1" hangingPunct="1">
              <a:buFontTx/>
            </a:pPr>
            <a:r>
              <a:rPr lang="id-ID" sz="3600" b="1" kern="0" dirty="0" smtClean="0">
                <a:solidFill>
                  <a:srgbClr val="006600"/>
                </a:solidFill>
                <a:effectLst>
                  <a:outerShdw blurRad="38100" dist="38100" dir="2700000" algn="tl">
                    <a:srgbClr val="000000">
                      <a:alpha val="43137"/>
                    </a:srgbClr>
                  </a:outerShdw>
                </a:effectLst>
                <a:latin typeface="Book Antiqua" panose="02040602050305030304" pitchFamily="18" charset="0"/>
                <a:ea typeface="Tahoma" pitchFamily="34" charset="0"/>
                <a:cs typeface="Tahoma" pitchFamily="34" charset="0"/>
              </a:rPr>
              <a:t>KM</a:t>
            </a:r>
            <a:r>
              <a:rPr lang="id-ID" sz="3600" b="1" kern="0" dirty="0" smtClean="0">
                <a:solidFill>
                  <a:srgbClr val="006600"/>
                </a:solidFill>
                <a:latin typeface="Book Antiqua" panose="02040602050305030304" pitchFamily="18" charset="0"/>
                <a:ea typeface="Tahoma" pitchFamily="34" charset="0"/>
                <a:cs typeface="Tahoma" pitchFamily="34" charset="0"/>
              </a:rPr>
              <a:t> READINESS SURVEY</a:t>
            </a:r>
            <a:endParaRPr lang="en-US" sz="3600" b="1" kern="0" dirty="0" smtClean="0">
              <a:solidFill>
                <a:srgbClr val="006600"/>
              </a:solidFill>
              <a:latin typeface="Book Antiqua" panose="02040602050305030304" pitchFamily="18" charset="0"/>
              <a:ea typeface="Tahoma" pitchFamily="34" charset="0"/>
              <a:cs typeface="Tahoma" pitchFamily="34" charset="0"/>
            </a:endParaRPr>
          </a:p>
        </p:txBody>
      </p:sp>
    </p:spTree>
    <p:extLst>
      <p:ext uri="{BB962C8B-B14F-4D97-AF65-F5344CB8AC3E}">
        <p14:creationId xmlns="" xmlns:p14="http://schemas.microsoft.com/office/powerpoint/2010/main" val="2303632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15</a:t>
            </a:fld>
            <a:endParaRPr lang="en-US" sz="1400">
              <a:ea typeface="MS PGothic" pitchFamily="34" charset="-128"/>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8" name="Slide Number Placeholder 1"/>
          <p:cNvSpPr>
            <a:spLocks noGrp="1"/>
          </p:cNvSpPr>
          <p:nvPr>
            <p:ph type="sldNum" sz="quarter" idx="12"/>
          </p:nvPr>
        </p:nvSpPr>
        <p:spPr>
          <a:xfrm>
            <a:off x="6553200" y="6245225"/>
            <a:ext cx="2133600" cy="476250"/>
          </a:xfr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140D1FCF-5366-4999-8B89-0A705A14B21D}" type="slidenum">
              <a:rPr lang="en-US" altLang="zh-CN"/>
              <a:pPr>
                <a:buFontTx/>
                <a:buNone/>
              </a:pPr>
              <a:t>15</a:t>
            </a:fld>
            <a:endParaRPr lang="en-US" altLang="zh-CN"/>
          </a:p>
        </p:txBody>
      </p:sp>
      <p:pic>
        <p:nvPicPr>
          <p:cNvPr id="5" name="Picture 31"/>
          <p:cNvPicPr>
            <a:picLocks noChangeAspect="1"/>
          </p:cNvPicPr>
          <p:nvPr/>
        </p:nvPicPr>
        <p:blipFill rotWithShape="1">
          <a:blip r:embed="rId2"/>
          <a:srcRect l="3019" t="19894" r="5087" b="6085"/>
          <a:stretch/>
        </p:blipFill>
        <p:spPr bwMode="auto">
          <a:xfrm>
            <a:off x="722971" y="2137078"/>
            <a:ext cx="7887629" cy="4263722"/>
          </a:xfrm>
          <a:prstGeom prst="rect">
            <a:avLst/>
          </a:prstGeom>
          <a:noFill/>
          <a:ln w="9525">
            <a:noFill/>
            <a:miter lim="800000"/>
            <a:headEnd/>
            <a:tailEnd/>
          </a:ln>
        </p:spPr>
      </p:pic>
      <p:sp>
        <p:nvSpPr>
          <p:cNvPr id="6" name="Title 1"/>
          <p:cNvSpPr txBox="1">
            <a:spLocks/>
          </p:cNvSpPr>
          <p:nvPr/>
        </p:nvSpPr>
        <p:spPr bwMode="auto">
          <a:xfrm>
            <a:off x="2124075" y="254000"/>
            <a:ext cx="6562725" cy="582613"/>
          </a:xfrm>
          <a:prstGeom prst="rect">
            <a:avLst/>
          </a:prstGeom>
          <a:noFill/>
          <a:ln w="9525">
            <a:noFill/>
            <a:miter lim="800000"/>
            <a:headEnd/>
            <a:tailEnd/>
          </a:ln>
        </p:spPr>
        <p:txBody>
          <a:bodyPr/>
          <a:lstStyle/>
          <a:p>
            <a:pPr algn="r"/>
            <a:r>
              <a:rPr lang="en-US" sz="3200" b="1" dirty="0">
                <a:solidFill>
                  <a:srgbClr val="FF0000"/>
                </a:solidFill>
                <a:latin typeface="Calibri" pitchFamily="34" charset="0"/>
                <a:ea typeface="Tahoma" pitchFamily="34" charset="0"/>
                <a:cs typeface="Calibri" pitchFamily="34" charset="0"/>
              </a:rPr>
              <a:t>KM READINESS </a:t>
            </a:r>
            <a:r>
              <a:rPr lang="en-US" sz="3200" b="1" dirty="0" smtClean="0">
                <a:solidFill>
                  <a:srgbClr val="FF0000"/>
                </a:solidFill>
                <a:latin typeface="Calibri" pitchFamily="34" charset="0"/>
                <a:ea typeface="Tahoma" pitchFamily="34" charset="0"/>
                <a:cs typeface="Calibri" pitchFamily="34" charset="0"/>
              </a:rPr>
              <a:t>SURVEY |1</a:t>
            </a:r>
            <a:endParaRPr lang="en-US" sz="3200" b="1" dirty="0">
              <a:solidFill>
                <a:srgbClr val="FF0000"/>
              </a:solidFill>
              <a:latin typeface="Calibri" pitchFamily="34" charset="0"/>
              <a:ea typeface="Tahoma" pitchFamily="34" charset="0"/>
              <a:cs typeface="Calibri" pitchFamily="34" charset="0"/>
            </a:endParaRPr>
          </a:p>
        </p:txBody>
      </p:sp>
      <p:sp>
        <p:nvSpPr>
          <p:cNvPr id="9" name="Rectangle 8"/>
          <p:cNvSpPr/>
          <p:nvPr/>
        </p:nvSpPr>
        <p:spPr>
          <a:xfrm>
            <a:off x="685800" y="1197114"/>
            <a:ext cx="8153400" cy="707886"/>
          </a:xfrm>
          <a:prstGeom prst="rect">
            <a:avLst/>
          </a:prstGeom>
        </p:spPr>
        <p:txBody>
          <a:bodyPr wrap="square">
            <a:spAutoFit/>
          </a:bodyPr>
          <a:lstStyle/>
          <a:p>
            <a:pPr>
              <a:spcAft>
                <a:spcPts val="0"/>
              </a:spcAft>
            </a:pPr>
            <a:r>
              <a:rPr lang="id-ID" sz="2000" dirty="0" smtClean="0">
                <a:latin typeface="Arial Narrow" panose="020B0606020202030204" pitchFamily="34" charset="0"/>
                <a:cs typeface="Calibri" pitchFamily="34" charset="0"/>
              </a:rPr>
              <a:t>Survey has been done with 80 employees (20</a:t>
            </a:r>
            <a:r>
              <a:rPr lang="id-ID" sz="2000" dirty="0">
                <a:latin typeface="Arial Narrow" panose="020B0606020202030204" pitchFamily="34" charset="0"/>
                <a:cs typeface="Calibri" pitchFamily="34" charset="0"/>
              </a:rPr>
              <a:t>%) </a:t>
            </a:r>
            <a:r>
              <a:rPr lang="id-ID" sz="2000" dirty="0" smtClean="0">
                <a:latin typeface="Arial Narrow" panose="020B0606020202030204" pitchFamily="34" charset="0"/>
                <a:cs typeface="Calibri" pitchFamily="34" charset="0"/>
              </a:rPr>
              <a:t>of BAPETEN from various working units to evaluate organization readiness for KM implementation in 3 prespectives: </a:t>
            </a:r>
            <a:endParaRPr lang="en-US" sz="2000" dirty="0">
              <a:latin typeface="Arial Narrow" panose="020B0606020202030204" pitchFamily="34" charset="0"/>
              <a:cs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2"/>
          </p:nvPr>
        </p:nvSpPr>
        <p:spPr>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901E8F24-FA0C-4156-8645-3A48A559D264}" type="slidenum">
              <a:rPr lang="en-US" altLang="zh-CN"/>
              <a:pPr>
                <a:buFontTx/>
                <a:buNone/>
              </a:pPr>
              <a:t>16</a:t>
            </a:fld>
            <a:endParaRPr lang="en-US" altLang="zh-CN"/>
          </a:p>
        </p:txBody>
      </p:sp>
      <p:pic>
        <p:nvPicPr>
          <p:cNvPr id="25603" name="Picture 12"/>
          <p:cNvPicPr>
            <a:picLocks noChangeAspect="1"/>
          </p:cNvPicPr>
          <p:nvPr/>
        </p:nvPicPr>
        <p:blipFill>
          <a:blip r:embed="rId3"/>
          <a:srcRect/>
          <a:stretch>
            <a:fillRect/>
          </a:stretch>
        </p:blipFill>
        <p:spPr bwMode="auto">
          <a:xfrm>
            <a:off x="103188" y="1268413"/>
            <a:ext cx="2055812" cy="1550987"/>
          </a:xfrm>
          <a:prstGeom prst="rect">
            <a:avLst/>
          </a:prstGeom>
          <a:noFill/>
          <a:ln w="9525">
            <a:noFill/>
            <a:miter lim="800000"/>
            <a:headEnd/>
            <a:tailEnd/>
          </a:ln>
        </p:spPr>
      </p:pic>
      <p:pic>
        <p:nvPicPr>
          <p:cNvPr id="25604" name="Picture 1"/>
          <p:cNvPicPr>
            <a:picLocks noChangeAspect="1"/>
          </p:cNvPicPr>
          <p:nvPr/>
        </p:nvPicPr>
        <p:blipFill>
          <a:blip r:embed="rId4"/>
          <a:srcRect l="12993" r="12993"/>
          <a:stretch>
            <a:fillRect/>
          </a:stretch>
        </p:blipFill>
        <p:spPr bwMode="auto">
          <a:xfrm>
            <a:off x="2413000" y="1268413"/>
            <a:ext cx="2041525" cy="1550987"/>
          </a:xfrm>
          <a:prstGeom prst="rect">
            <a:avLst/>
          </a:prstGeom>
          <a:noFill/>
          <a:ln w="9525">
            <a:noFill/>
            <a:miter lim="800000"/>
            <a:headEnd/>
            <a:tailEnd/>
          </a:ln>
        </p:spPr>
      </p:pic>
      <p:pic>
        <p:nvPicPr>
          <p:cNvPr id="25605" name="Picture 7"/>
          <p:cNvPicPr>
            <a:picLocks noChangeAspect="1"/>
          </p:cNvPicPr>
          <p:nvPr/>
        </p:nvPicPr>
        <p:blipFill>
          <a:blip r:embed="rId5"/>
          <a:srcRect l="12993" r="12993"/>
          <a:stretch>
            <a:fillRect/>
          </a:stretch>
        </p:blipFill>
        <p:spPr bwMode="auto">
          <a:xfrm>
            <a:off x="4733925" y="3252788"/>
            <a:ext cx="2016125" cy="1531937"/>
          </a:xfrm>
          <a:prstGeom prst="rect">
            <a:avLst/>
          </a:prstGeom>
          <a:noFill/>
          <a:ln w="9525">
            <a:noFill/>
            <a:miter lim="800000"/>
            <a:headEnd/>
            <a:tailEnd/>
          </a:ln>
        </p:spPr>
      </p:pic>
      <p:pic>
        <p:nvPicPr>
          <p:cNvPr id="25606" name="Picture 8"/>
          <p:cNvPicPr>
            <a:picLocks noChangeAspect="1"/>
          </p:cNvPicPr>
          <p:nvPr/>
        </p:nvPicPr>
        <p:blipFill>
          <a:blip r:embed="rId6"/>
          <a:srcRect l="12993" r="12993"/>
          <a:stretch>
            <a:fillRect/>
          </a:stretch>
        </p:blipFill>
        <p:spPr bwMode="auto">
          <a:xfrm>
            <a:off x="7004050" y="3249613"/>
            <a:ext cx="2017713" cy="1531937"/>
          </a:xfrm>
          <a:prstGeom prst="rect">
            <a:avLst/>
          </a:prstGeom>
          <a:noFill/>
          <a:ln w="9525">
            <a:noFill/>
            <a:miter lim="800000"/>
            <a:headEnd/>
            <a:tailEnd/>
          </a:ln>
        </p:spPr>
      </p:pic>
      <p:pic>
        <p:nvPicPr>
          <p:cNvPr id="25607" name="Picture 9"/>
          <p:cNvPicPr>
            <a:picLocks noChangeAspect="1"/>
          </p:cNvPicPr>
          <p:nvPr/>
        </p:nvPicPr>
        <p:blipFill>
          <a:blip r:embed="rId7" cstate="print"/>
          <a:srcRect l="12993" r="12993"/>
          <a:stretch>
            <a:fillRect/>
          </a:stretch>
        </p:blipFill>
        <p:spPr bwMode="auto">
          <a:xfrm>
            <a:off x="117475" y="5235575"/>
            <a:ext cx="2044700" cy="1554163"/>
          </a:xfrm>
          <a:prstGeom prst="rect">
            <a:avLst/>
          </a:prstGeom>
          <a:noFill/>
          <a:ln w="9525">
            <a:noFill/>
            <a:miter lim="800000"/>
            <a:headEnd/>
            <a:tailEnd/>
          </a:ln>
        </p:spPr>
      </p:pic>
      <p:pic>
        <p:nvPicPr>
          <p:cNvPr id="25608" name="Picture 11"/>
          <p:cNvPicPr>
            <a:picLocks noChangeAspect="1"/>
          </p:cNvPicPr>
          <p:nvPr/>
        </p:nvPicPr>
        <p:blipFill>
          <a:blip r:embed="rId8"/>
          <a:srcRect l="12993" r="12993"/>
          <a:stretch>
            <a:fillRect/>
          </a:stretch>
        </p:blipFill>
        <p:spPr bwMode="auto">
          <a:xfrm>
            <a:off x="2424113" y="5213350"/>
            <a:ext cx="2047875" cy="1555750"/>
          </a:xfrm>
          <a:prstGeom prst="rect">
            <a:avLst/>
          </a:prstGeom>
          <a:noFill/>
          <a:ln w="9525">
            <a:noFill/>
            <a:miter lim="800000"/>
            <a:headEnd/>
            <a:tailEnd/>
          </a:ln>
        </p:spPr>
      </p:pic>
      <p:pic>
        <p:nvPicPr>
          <p:cNvPr id="25609" name="Picture 12"/>
          <p:cNvPicPr>
            <a:picLocks noChangeAspect="1"/>
          </p:cNvPicPr>
          <p:nvPr/>
        </p:nvPicPr>
        <p:blipFill>
          <a:blip r:embed="rId9"/>
          <a:srcRect l="12993" r="12993"/>
          <a:stretch>
            <a:fillRect/>
          </a:stretch>
        </p:blipFill>
        <p:spPr bwMode="auto">
          <a:xfrm>
            <a:off x="7011988" y="5203825"/>
            <a:ext cx="2054225" cy="1560513"/>
          </a:xfrm>
          <a:prstGeom prst="rect">
            <a:avLst/>
          </a:prstGeom>
          <a:noFill/>
          <a:ln w="9525">
            <a:noFill/>
            <a:miter lim="800000"/>
            <a:headEnd/>
            <a:tailEnd/>
          </a:ln>
        </p:spPr>
      </p:pic>
      <p:pic>
        <p:nvPicPr>
          <p:cNvPr id="25610" name="Picture 13"/>
          <p:cNvPicPr>
            <a:picLocks noChangeAspect="1"/>
          </p:cNvPicPr>
          <p:nvPr/>
        </p:nvPicPr>
        <p:blipFill>
          <a:blip r:embed="rId10"/>
          <a:srcRect/>
          <a:stretch>
            <a:fillRect/>
          </a:stretch>
        </p:blipFill>
        <p:spPr bwMode="auto">
          <a:xfrm>
            <a:off x="4710113" y="1268413"/>
            <a:ext cx="2074862" cy="1550987"/>
          </a:xfrm>
          <a:prstGeom prst="rect">
            <a:avLst/>
          </a:prstGeom>
          <a:noFill/>
          <a:ln w="9525">
            <a:noFill/>
            <a:miter lim="800000"/>
            <a:headEnd/>
            <a:tailEnd/>
          </a:ln>
        </p:spPr>
      </p:pic>
      <p:pic>
        <p:nvPicPr>
          <p:cNvPr id="25611" name="Picture 14"/>
          <p:cNvPicPr>
            <a:picLocks noChangeAspect="1"/>
          </p:cNvPicPr>
          <p:nvPr/>
        </p:nvPicPr>
        <p:blipFill>
          <a:blip r:embed="rId11"/>
          <a:srcRect/>
          <a:stretch>
            <a:fillRect/>
          </a:stretch>
        </p:blipFill>
        <p:spPr bwMode="auto">
          <a:xfrm>
            <a:off x="7040563" y="1268413"/>
            <a:ext cx="2065337" cy="1550987"/>
          </a:xfrm>
          <a:prstGeom prst="rect">
            <a:avLst/>
          </a:prstGeom>
          <a:noFill/>
          <a:ln w="9525">
            <a:noFill/>
            <a:miter lim="800000"/>
            <a:headEnd/>
            <a:tailEnd/>
          </a:ln>
        </p:spPr>
      </p:pic>
      <p:pic>
        <p:nvPicPr>
          <p:cNvPr id="25612" name="Picture 15"/>
          <p:cNvPicPr>
            <a:picLocks noChangeAspect="1"/>
          </p:cNvPicPr>
          <p:nvPr/>
        </p:nvPicPr>
        <p:blipFill>
          <a:blip r:embed="rId12"/>
          <a:srcRect/>
          <a:stretch>
            <a:fillRect/>
          </a:stretch>
        </p:blipFill>
        <p:spPr bwMode="auto">
          <a:xfrm>
            <a:off x="117475" y="3249613"/>
            <a:ext cx="2043113" cy="1531937"/>
          </a:xfrm>
          <a:prstGeom prst="rect">
            <a:avLst/>
          </a:prstGeom>
          <a:noFill/>
          <a:ln w="9525">
            <a:noFill/>
            <a:miter lim="800000"/>
            <a:headEnd/>
            <a:tailEnd/>
          </a:ln>
        </p:spPr>
      </p:pic>
      <p:pic>
        <p:nvPicPr>
          <p:cNvPr id="25613" name="Picture 16"/>
          <p:cNvPicPr>
            <a:picLocks noChangeAspect="1"/>
          </p:cNvPicPr>
          <p:nvPr/>
        </p:nvPicPr>
        <p:blipFill>
          <a:blip r:embed="rId13" cstate="print"/>
          <a:srcRect/>
          <a:stretch>
            <a:fillRect/>
          </a:stretch>
        </p:blipFill>
        <p:spPr bwMode="auto">
          <a:xfrm>
            <a:off x="2413000" y="3249613"/>
            <a:ext cx="2041525" cy="1533525"/>
          </a:xfrm>
          <a:prstGeom prst="rect">
            <a:avLst/>
          </a:prstGeom>
          <a:noFill/>
          <a:ln w="9525">
            <a:noFill/>
            <a:miter lim="800000"/>
            <a:headEnd/>
            <a:tailEnd/>
          </a:ln>
        </p:spPr>
      </p:pic>
      <p:pic>
        <p:nvPicPr>
          <p:cNvPr id="25614" name="Picture 17"/>
          <p:cNvPicPr>
            <a:picLocks noChangeAspect="1"/>
          </p:cNvPicPr>
          <p:nvPr/>
        </p:nvPicPr>
        <p:blipFill>
          <a:blip r:embed="rId14"/>
          <a:srcRect/>
          <a:stretch>
            <a:fillRect/>
          </a:stretch>
        </p:blipFill>
        <p:spPr bwMode="auto">
          <a:xfrm>
            <a:off x="4733925" y="5213350"/>
            <a:ext cx="2016125" cy="1511300"/>
          </a:xfrm>
          <a:prstGeom prst="rect">
            <a:avLst/>
          </a:prstGeom>
          <a:noFill/>
          <a:ln w="9525">
            <a:noFill/>
            <a:miter lim="800000"/>
            <a:headEnd/>
            <a:tailEnd/>
          </a:ln>
        </p:spPr>
      </p:pic>
      <p:cxnSp>
        <p:nvCxnSpPr>
          <p:cNvPr id="16"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17" name="Title 1"/>
          <p:cNvSpPr txBox="1">
            <a:spLocks/>
          </p:cNvSpPr>
          <p:nvPr/>
        </p:nvSpPr>
        <p:spPr bwMode="auto">
          <a:xfrm>
            <a:off x="2276475" y="228600"/>
            <a:ext cx="6562725" cy="582613"/>
          </a:xfrm>
          <a:prstGeom prst="rect">
            <a:avLst/>
          </a:prstGeom>
          <a:noFill/>
          <a:ln w="9525">
            <a:noFill/>
            <a:miter lim="800000"/>
            <a:headEnd/>
            <a:tailEnd/>
          </a:ln>
        </p:spPr>
        <p:txBody>
          <a:bodyPr/>
          <a:lstStyle/>
          <a:p>
            <a:pPr algn="r"/>
            <a:r>
              <a:rPr lang="en-US" sz="3200" b="1" dirty="0">
                <a:solidFill>
                  <a:srgbClr val="FF0000"/>
                </a:solidFill>
                <a:latin typeface="Calibri" pitchFamily="34" charset="0"/>
                <a:ea typeface="Tahoma" pitchFamily="34" charset="0"/>
                <a:cs typeface="Calibri" pitchFamily="34" charset="0"/>
              </a:rPr>
              <a:t>KM READINESS </a:t>
            </a:r>
            <a:r>
              <a:rPr lang="en-US" sz="3200" b="1" dirty="0" smtClean="0">
                <a:solidFill>
                  <a:srgbClr val="FF0000"/>
                </a:solidFill>
                <a:latin typeface="Calibri" pitchFamily="34" charset="0"/>
                <a:ea typeface="Tahoma" pitchFamily="34" charset="0"/>
                <a:cs typeface="Calibri" pitchFamily="34" charset="0"/>
              </a:rPr>
              <a:t>SURVEY |</a:t>
            </a:r>
            <a:r>
              <a:rPr lang="id-ID" sz="3200" b="1" dirty="0" smtClean="0">
                <a:solidFill>
                  <a:srgbClr val="FF0000"/>
                </a:solidFill>
                <a:latin typeface="Calibri" pitchFamily="34" charset="0"/>
                <a:ea typeface="Tahoma" pitchFamily="34" charset="0"/>
                <a:cs typeface="Calibri" pitchFamily="34" charset="0"/>
              </a:rPr>
              <a:t>2</a:t>
            </a:r>
            <a:endParaRPr lang="en-US" sz="3200" b="1" dirty="0">
              <a:solidFill>
                <a:srgbClr val="FF0000"/>
              </a:solidFill>
              <a:latin typeface="Calibri" pitchFamily="34" charset="0"/>
              <a:ea typeface="Tahoma" pitchFamily="34" charset="0"/>
              <a:cs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2"/>
          </p:nvPr>
        </p:nvSpPr>
        <p:spPr>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8AACDFD5-0245-4246-9C5E-D08858EAA94A}" type="slidenum">
              <a:rPr lang="en-US" altLang="zh-CN"/>
              <a:pPr>
                <a:buFontTx/>
                <a:buNone/>
              </a:pPr>
              <a:t>17</a:t>
            </a:fld>
            <a:endParaRPr lang="en-US" altLang="zh-CN"/>
          </a:p>
        </p:txBody>
      </p:sp>
      <p:sp>
        <p:nvSpPr>
          <p:cNvPr id="4" name="Rectangle 3"/>
          <p:cNvSpPr>
            <a:spLocks noChangeArrowheads="1"/>
          </p:cNvSpPr>
          <p:nvPr/>
        </p:nvSpPr>
        <p:spPr bwMode="auto">
          <a:xfrm>
            <a:off x="660400" y="1254125"/>
            <a:ext cx="4114800"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sz="2400" dirty="0">
                <a:latin typeface="Arial"/>
                <a:ea typeface="SimSun" charset="0"/>
                <a:cs typeface="Arial"/>
              </a:rPr>
              <a:t>People</a:t>
            </a:r>
          </a:p>
        </p:txBody>
      </p:sp>
      <p:sp>
        <p:nvSpPr>
          <p:cNvPr id="5" name="Rectangle 4"/>
          <p:cNvSpPr/>
          <p:nvPr/>
        </p:nvSpPr>
        <p:spPr>
          <a:xfrm>
            <a:off x="108062" y="1787954"/>
            <a:ext cx="552450" cy="4846320"/>
          </a:xfrm>
          <a:prstGeom prst="rect">
            <a:avLst/>
          </a:prstGeom>
          <a:solidFill>
            <a:srgbClr val="8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en-US" sz="1400">
                <a:solidFill>
                  <a:schemeClr val="bg1"/>
                </a:solidFill>
                <a:cs typeface="Arial"/>
              </a:rPr>
              <a:t>KNOWLEDGE ASSETS (INTANGIBLE)</a:t>
            </a:r>
            <a:endParaRPr lang="en-US" sz="1400" dirty="0">
              <a:solidFill>
                <a:schemeClr val="bg1"/>
              </a:solidFill>
              <a:cs typeface="Arial"/>
            </a:endParaRPr>
          </a:p>
        </p:txBody>
      </p:sp>
      <p:sp>
        <p:nvSpPr>
          <p:cNvPr id="6" name="Rectangle 5"/>
          <p:cNvSpPr>
            <a:spLocks noChangeArrowheads="1"/>
          </p:cNvSpPr>
          <p:nvPr/>
        </p:nvSpPr>
        <p:spPr bwMode="auto">
          <a:xfrm>
            <a:off x="4851400" y="1787525"/>
            <a:ext cx="2011363" cy="4846749"/>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09538" indent="-109538">
              <a:spcAft>
                <a:spcPts val="600"/>
              </a:spcAft>
              <a:buFont typeface="Arial" charset="0"/>
              <a:buChar char="•"/>
              <a:defRPr/>
            </a:pPr>
            <a:r>
              <a:rPr lang="en-US" sz="1600" dirty="0">
                <a:solidFill>
                  <a:srgbClr val="7030A0"/>
                </a:solidFill>
                <a:latin typeface="Calibri" panose="020F0502020204030204" pitchFamily="34" charset="0"/>
                <a:ea typeface="SimSun" charset="0"/>
                <a:cs typeface="Arial"/>
              </a:rPr>
              <a:t>Document classification reference is available (51.25%).</a:t>
            </a:r>
          </a:p>
        </p:txBody>
      </p:sp>
      <p:sp>
        <p:nvSpPr>
          <p:cNvPr id="8" name="Rectangle 7"/>
          <p:cNvSpPr>
            <a:spLocks noChangeArrowheads="1"/>
          </p:cNvSpPr>
          <p:nvPr/>
        </p:nvSpPr>
        <p:spPr bwMode="auto">
          <a:xfrm>
            <a:off x="4851400" y="1254125"/>
            <a:ext cx="2011363"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sz="2400" dirty="0">
                <a:latin typeface="Arial"/>
                <a:ea typeface="SimSun" charset="0"/>
                <a:cs typeface="Arial"/>
              </a:rPr>
              <a:t>Process</a:t>
            </a:r>
          </a:p>
        </p:txBody>
      </p:sp>
      <p:sp>
        <p:nvSpPr>
          <p:cNvPr id="9" name="Rectangle 8"/>
          <p:cNvSpPr>
            <a:spLocks noChangeArrowheads="1"/>
          </p:cNvSpPr>
          <p:nvPr/>
        </p:nvSpPr>
        <p:spPr bwMode="auto">
          <a:xfrm>
            <a:off x="6954838" y="1254125"/>
            <a:ext cx="2011362"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sz="2400" dirty="0">
                <a:latin typeface="Arial"/>
                <a:ea typeface="SimSun" charset="0"/>
                <a:cs typeface="Arial"/>
              </a:rPr>
              <a:t>Technology</a:t>
            </a:r>
          </a:p>
        </p:txBody>
      </p:sp>
      <p:sp>
        <p:nvSpPr>
          <p:cNvPr id="10" name="Rectangle 9"/>
          <p:cNvSpPr>
            <a:spLocks noChangeArrowheads="1"/>
          </p:cNvSpPr>
          <p:nvPr/>
        </p:nvSpPr>
        <p:spPr bwMode="auto">
          <a:xfrm>
            <a:off x="660400" y="1787525"/>
            <a:ext cx="4191000" cy="4846749"/>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lvl1pPr marL="84138" indent="-84138">
              <a:spcBef>
                <a:spcPct val="20000"/>
              </a:spcBef>
              <a:buChar char="•"/>
              <a:defRPr sz="3200">
                <a:solidFill>
                  <a:schemeClr val="tx1"/>
                </a:solidFill>
                <a:latin typeface="Arial" panose="020B0604020202020204" pitchFamily="34" charset="0"/>
                <a:ea typeface="SimSun"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SimSun"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SimSun"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SimSun"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SimSun" panose="02010600030101010101" pitchFamily="2" charset="-122"/>
              </a:defRPr>
            </a:lvl9pPr>
          </a:lstStyle>
          <a:p>
            <a:pPr>
              <a:spcBef>
                <a:spcPct val="0"/>
              </a:spcBef>
              <a:spcAft>
                <a:spcPts val="600"/>
              </a:spcAft>
              <a:defRPr/>
            </a:pPr>
            <a:r>
              <a:rPr lang="en-US" altLang="en-US" sz="1200" dirty="0" smtClean="0">
                <a:solidFill>
                  <a:srgbClr val="000000"/>
                </a:solidFill>
                <a:latin typeface="Calibri" panose="020F0502020204030204" pitchFamily="34" charset="0"/>
                <a:cs typeface="Arial" panose="020B0604020202020204" pitchFamily="34" charset="0"/>
              </a:rPr>
              <a:t>Support and resource allocation from the senior management (57.50%).</a:t>
            </a:r>
          </a:p>
          <a:p>
            <a:pPr>
              <a:spcBef>
                <a:spcPct val="0"/>
              </a:spcBef>
              <a:spcAft>
                <a:spcPts val="600"/>
              </a:spcAft>
              <a:defRPr/>
            </a:pPr>
            <a:r>
              <a:rPr lang="en-US" altLang="en-US" sz="1600" dirty="0" smtClean="0">
                <a:solidFill>
                  <a:srgbClr val="7030A0"/>
                </a:solidFill>
                <a:latin typeface="Calibri" panose="020F0502020204030204" pitchFamily="34" charset="0"/>
                <a:cs typeface="Arial" panose="020B0604020202020204" pitchFamily="34" charset="0"/>
              </a:rPr>
              <a:t>There has been many </a:t>
            </a:r>
            <a:r>
              <a:rPr lang="id-ID" altLang="en-US" sz="1600" dirty="0" smtClean="0">
                <a:solidFill>
                  <a:srgbClr val="7030A0"/>
                </a:solidFill>
                <a:latin typeface="Calibri" panose="020F0502020204030204" pitchFamily="34" charset="0"/>
                <a:cs typeface="Arial" panose="020B0604020202020204" pitchFamily="34" charset="0"/>
              </a:rPr>
              <a:t>experts speakers </a:t>
            </a:r>
            <a:r>
              <a:rPr lang="en-US" altLang="en-US" sz="1600" dirty="0" smtClean="0">
                <a:solidFill>
                  <a:srgbClr val="7030A0"/>
                </a:solidFill>
                <a:latin typeface="Calibri" panose="020F0502020204030204" pitchFamily="34" charset="0"/>
                <a:cs typeface="Arial" panose="020B0604020202020204" pitchFamily="34" charset="0"/>
              </a:rPr>
              <a:t>participate</a:t>
            </a:r>
            <a:r>
              <a:rPr lang="id-ID" altLang="en-US" sz="1600" dirty="0" smtClean="0">
                <a:solidFill>
                  <a:srgbClr val="7030A0"/>
                </a:solidFill>
                <a:latin typeface="Calibri" panose="020F0502020204030204" pitchFamily="34" charset="0"/>
                <a:cs typeface="Arial" panose="020B0604020202020204" pitchFamily="34" charset="0"/>
              </a:rPr>
              <a:t>d</a:t>
            </a:r>
            <a:r>
              <a:rPr lang="en-US" altLang="en-US" sz="1600" dirty="0" smtClean="0">
                <a:solidFill>
                  <a:srgbClr val="7030A0"/>
                </a:solidFill>
                <a:latin typeface="Calibri" panose="020F0502020204030204" pitchFamily="34" charset="0"/>
                <a:cs typeface="Arial" panose="020B0604020202020204" pitchFamily="34" charset="0"/>
              </a:rPr>
              <a:t> in discussion and sharing session (85%).</a:t>
            </a:r>
          </a:p>
          <a:p>
            <a:pPr>
              <a:spcBef>
                <a:spcPct val="0"/>
              </a:spcBef>
              <a:spcAft>
                <a:spcPts val="600"/>
              </a:spcAft>
              <a:defRPr/>
            </a:pPr>
            <a:r>
              <a:rPr lang="en-US" altLang="en-US" sz="1600" dirty="0" smtClean="0">
                <a:solidFill>
                  <a:srgbClr val="7030A0"/>
                </a:solidFill>
                <a:latin typeface="Calibri" panose="020F0502020204030204" pitchFamily="34" charset="0"/>
                <a:cs typeface="Arial" panose="020B0604020202020204" pitchFamily="34" charset="0"/>
              </a:rPr>
              <a:t>Ask</a:t>
            </a:r>
            <a:r>
              <a:rPr lang="id-ID" altLang="en-US" sz="1600" dirty="0" smtClean="0">
                <a:solidFill>
                  <a:srgbClr val="7030A0"/>
                </a:solidFill>
                <a:latin typeface="Calibri" panose="020F0502020204030204" pitchFamily="34" charset="0"/>
                <a:cs typeface="Arial" panose="020B0604020202020204" pitchFamily="34" charset="0"/>
              </a:rPr>
              <a:t>ing</a:t>
            </a:r>
            <a:r>
              <a:rPr lang="en-US" altLang="en-US" sz="1600" dirty="0" smtClean="0">
                <a:solidFill>
                  <a:srgbClr val="7030A0"/>
                </a:solidFill>
                <a:latin typeface="Calibri" panose="020F0502020204030204" pitchFamily="34" charset="0"/>
                <a:cs typeface="Arial" panose="020B0604020202020204" pitchFamily="34" charset="0"/>
              </a:rPr>
              <a:t> and discuss</a:t>
            </a:r>
            <a:r>
              <a:rPr lang="id-ID" altLang="en-US" sz="1600" dirty="0" smtClean="0">
                <a:solidFill>
                  <a:srgbClr val="7030A0"/>
                </a:solidFill>
                <a:latin typeface="Calibri" panose="020F0502020204030204" pitchFamily="34" charset="0"/>
                <a:cs typeface="Arial" panose="020B0604020202020204" pitchFamily="34" charset="0"/>
              </a:rPr>
              <a:t>ing</a:t>
            </a:r>
            <a:r>
              <a:rPr lang="en-US" altLang="en-US" sz="1600" dirty="0" smtClean="0">
                <a:solidFill>
                  <a:srgbClr val="7030A0"/>
                </a:solidFill>
                <a:latin typeface="Calibri" panose="020F0502020204030204" pitchFamily="34" charset="0"/>
                <a:cs typeface="Arial" panose="020B0604020202020204" pitchFamily="34" charset="0"/>
              </a:rPr>
              <a:t> culture between colleagues and super</a:t>
            </a:r>
            <a:r>
              <a:rPr lang="id-ID" altLang="en-US" sz="1600" dirty="0" smtClean="0">
                <a:solidFill>
                  <a:srgbClr val="7030A0"/>
                </a:solidFill>
                <a:latin typeface="Calibri" panose="020F0502020204030204" pitchFamily="34" charset="0"/>
                <a:cs typeface="Arial" panose="020B0604020202020204" pitchFamily="34" charset="0"/>
              </a:rPr>
              <a:t>v</a:t>
            </a:r>
            <a:r>
              <a:rPr lang="en-US" altLang="en-US" sz="1600" dirty="0" err="1" smtClean="0">
                <a:solidFill>
                  <a:srgbClr val="7030A0"/>
                </a:solidFill>
                <a:latin typeface="Calibri" panose="020F0502020204030204" pitchFamily="34" charset="0"/>
                <a:cs typeface="Arial" panose="020B0604020202020204" pitchFamily="34" charset="0"/>
              </a:rPr>
              <a:t>i</a:t>
            </a:r>
            <a:r>
              <a:rPr lang="id-ID" altLang="en-US" sz="1600" dirty="0" smtClean="0">
                <a:solidFill>
                  <a:srgbClr val="7030A0"/>
                </a:solidFill>
                <a:latin typeface="Calibri" panose="020F0502020204030204" pitchFamily="34" charset="0"/>
                <a:cs typeface="Arial" panose="020B0604020202020204" pitchFamily="34" charset="0"/>
              </a:rPr>
              <a:t>s</a:t>
            </a:r>
            <a:r>
              <a:rPr lang="en-US" altLang="en-US" sz="1600" dirty="0" err="1" smtClean="0">
                <a:solidFill>
                  <a:srgbClr val="7030A0"/>
                </a:solidFill>
                <a:latin typeface="Calibri" panose="020F0502020204030204" pitchFamily="34" charset="0"/>
                <a:cs typeface="Arial" panose="020B0604020202020204" pitchFamily="34" charset="0"/>
              </a:rPr>
              <a:t>ors</a:t>
            </a:r>
            <a:r>
              <a:rPr lang="en-US" altLang="en-US" sz="1600" dirty="0" smtClean="0">
                <a:solidFill>
                  <a:srgbClr val="7030A0"/>
                </a:solidFill>
                <a:latin typeface="Calibri" panose="020F0502020204030204" pitchFamily="34" charset="0"/>
                <a:cs typeface="Arial" panose="020B0604020202020204" pitchFamily="34" charset="0"/>
              </a:rPr>
              <a:t> (85%).</a:t>
            </a:r>
          </a:p>
          <a:p>
            <a:pPr>
              <a:spcBef>
                <a:spcPct val="0"/>
              </a:spcBef>
              <a:spcAft>
                <a:spcPts val="600"/>
              </a:spcAft>
              <a:defRPr/>
            </a:pPr>
            <a:r>
              <a:rPr lang="en-US" altLang="en-US" sz="1200" dirty="0" smtClean="0">
                <a:solidFill>
                  <a:srgbClr val="000000"/>
                </a:solidFill>
                <a:latin typeface="Calibri" panose="020F0502020204030204" pitchFamily="34" charset="0"/>
                <a:cs typeface="Arial" panose="020B0604020202020204" pitchFamily="34" charset="0"/>
              </a:rPr>
              <a:t>Superiors </a:t>
            </a:r>
            <a:r>
              <a:rPr lang="en-US" altLang="en-US" sz="1200" dirty="0">
                <a:solidFill>
                  <a:srgbClr val="000000"/>
                </a:solidFill>
                <a:latin typeface="Calibri" panose="020F0502020204030204" pitchFamily="34" charset="0"/>
                <a:cs typeface="Arial" panose="020B0604020202020204" pitchFamily="34" charset="0"/>
              </a:rPr>
              <a:t>consistently</a:t>
            </a:r>
            <a:r>
              <a:rPr lang="en-US" altLang="en-US" sz="1200" dirty="0" smtClean="0">
                <a:solidFill>
                  <a:srgbClr val="000000"/>
                </a:solidFill>
                <a:latin typeface="Calibri" panose="020F0502020204030204" pitchFamily="34" charset="0"/>
                <a:cs typeface="Arial" panose="020B0604020202020204" pitchFamily="34" charset="0"/>
              </a:rPr>
              <a:t> involved in the discussions (60%).</a:t>
            </a:r>
          </a:p>
          <a:p>
            <a:pPr>
              <a:spcBef>
                <a:spcPct val="0"/>
              </a:spcBef>
              <a:spcAft>
                <a:spcPts val="600"/>
              </a:spcAft>
              <a:defRPr/>
            </a:pPr>
            <a:r>
              <a:rPr lang="en-US" altLang="en-US" sz="1200" dirty="0" smtClean="0">
                <a:solidFill>
                  <a:srgbClr val="000000"/>
                </a:solidFill>
                <a:latin typeface="Calibri" panose="020F0502020204030204" pitchFamily="34" charset="0"/>
                <a:cs typeface="Arial" panose="020B0604020202020204" pitchFamily="34" charset="0"/>
              </a:rPr>
              <a:t>Topics discussed in the forum are useful for work</a:t>
            </a:r>
            <a:r>
              <a:rPr lang="en-US" altLang="en-US" sz="1200" dirty="0">
                <a:solidFill>
                  <a:srgbClr val="000000"/>
                </a:solidFill>
                <a:latin typeface="Calibri" panose="020F0502020204030204" pitchFamily="34" charset="0"/>
                <a:cs typeface="Arial" panose="020B0604020202020204" pitchFamily="34" charset="0"/>
              </a:rPr>
              <a:t> </a:t>
            </a:r>
            <a:r>
              <a:rPr lang="en-US" altLang="en-US" sz="1200" dirty="0" smtClean="0">
                <a:solidFill>
                  <a:srgbClr val="000000"/>
                </a:solidFill>
                <a:latin typeface="Calibri" panose="020F0502020204030204" pitchFamily="34" charset="0"/>
                <a:cs typeface="Arial" panose="020B0604020202020204" pitchFamily="34" charset="0"/>
              </a:rPr>
              <a:t>(51.25%).</a:t>
            </a:r>
          </a:p>
          <a:p>
            <a:pPr>
              <a:spcBef>
                <a:spcPct val="0"/>
              </a:spcBef>
              <a:spcAft>
                <a:spcPts val="600"/>
              </a:spcAft>
              <a:defRPr/>
            </a:pPr>
            <a:r>
              <a:rPr lang="en-US" altLang="en-US" sz="1200" dirty="0" smtClean="0">
                <a:solidFill>
                  <a:srgbClr val="000000"/>
                </a:solidFill>
                <a:latin typeface="Calibri" panose="020F0502020204030204" pitchFamily="34" charset="0"/>
                <a:cs typeface="Arial" panose="020B0604020202020204" pitchFamily="34" charset="0"/>
              </a:rPr>
              <a:t>Most employees have the ability to write and documenting knowledge, best practices, and lesson learnt (58.75%).</a:t>
            </a:r>
          </a:p>
          <a:p>
            <a:pPr>
              <a:spcBef>
                <a:spcPct val="0"/>
              </a:spcBef>
              <a:spcAft>
                <a:spcPts val="600"/>
              </a:spcAft>
              <a:defRPr/>
            </a:pPr>
            <a:r>
              <a:rPr lang="en-US" altLang="en-US" sz="1600" dirty="0" smtClean="0">
                <a:solidFill>
                  <a:srgbClr val="7030A0"/>
                </a:solidFill>
                <a:latin typeface="Calibri" panose="020F0502020204030204" pitchFamily="34" charset="0"/>
                <a:cs typeface="Arial" panose="020B0604020202020204" pitchFamily="34" charset="0"/>
              </a:rPr>
              <a:t>A culture of collaboration, sharing and cooperation in improving knowledge and searching for important information related to the job in work</a:t>
            </a:r>
            <a:r>
              <a:rPr lang="id-ID" altLang="en-US" sz="1600" dirty="0" smtClean="0">
                <a:solidFill>
                  <a:srgbClr val="7030A0"/>
                </a:solidFill>
                <a:latin typeface="Calibri" panose="020F0502020204030204" pitchFamily="34" charset="0"/>
                <a:cs typeface="Arial" panose="020B0604020202020204" pitchFamily="34" charset="0"/>
              </a:rPr>
              <a:t>ing</a:t>
            </a:r>
            <a:r>
              <a:rPr lang="en-US" altLang="en-US" sz="1600" dirty="0" smtClean="0">
                <a:solidFill>
                  <a:srgbClr val="7030A0"/>
                </a:solidFill>
                <a:latin typeface="Calibri" panose="020F0502020204030204" pitchFamily="34" charset="0"/>
                <a:cs typeface="Arial" panose="020B0604020202020204" pitchFamily="34" charset="0"/>
              </a:rPr>
              <a:t> units (72.50%).</a:t>
            </a:r>
          </a:p>
          <a:p>
            <a:pPr>
              <a:spcBef>
                <a:spcPct val="0"/>
              </a:spcBef>
              <a:spcAft>
                <a:spcPts val="600"/>
              </a:spcAft>
              <a:defRPr/>
            </a:pPr>
            <a:r>
              <a:rPr lang="en-US" altLang="en-US" sz="1200" dirty="0" smtClean="0">
                <a:solidFill>
                  <a:srgbClr val="000000"/>
                </a:solidFill>
                <a:latin typeface="Calibri" panose="020F0502020204030204" pitchFamily="34" charset="0"/>
                <a:cs typeface="Arial" panose="020B0604020202020204" pitchFamily="34" charset="0"/>
              </a:rPr>
              <a:t>A successful business processes are shared and referenced by other work units (50%).</a:t>
            </a:r>
          </a:p>
          <a:p>
            <a:pPr>
              <a:spcBef>
                <a:spcPct val="0"/>
              </a:spcBef>
              <a:spcAft>
                <a:spcPts val="600"/>
              </a:spcAft>
              <a:defRPr/>
            </a:pPr>
            <a:r>
              <a:rPr lang="en-US" altLang="en-US" sz="1200" dirty="0" smtClean="0">
                <a:solidFill>
                  <a:srgbClr val="000000"/>
                </a:solidFill>
                <a:latin typeface="Calibri" panose="020F0502020204030204" pitchFamily="34" charset="0"/>
                <a:cs typeface="Arial" panose="020B0604020202020204" pitchFamily="34" charset="0"/>
              </a:rPr>
              <a:t>Knowledge and information of stakeholders used in performance improvement (50%).</a:t>
            </a:r>
          </a:p>
        </p:txBody>
      </p:sp>
      <p:sp>
        <p:nvSpPr>
          <p:cNvPr id="12" name="Rectangle 11"/>
          <p:cNvSpPr>
            <a:spLocks noChangeArrowheads="1"/>
          </p:cNvSpPr>
          <p:nvPr/>
        </p:nvSpPr>
        <p:spPr bwMode="auto">
          <a:xfrm>
            <a:off x="6954838" y="1787525"/>
            <a:ext cx="2011362" cy="4846749"/>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09538" indent="-109538">
              <a:buFont typeface="Arial" charset="0"/>
              <a:buChar char="•"/>
              <a:defRPr/>
            </a:pPr>
            <a:r>
              <a:rPr lang="en-US" sz="1600" dirty="0">
                <a:solidFill>
                  <a:srgbClr val="7030A0"/>
                </a:solidFill>
                <a:latin typeface="Calibri" panose="020F0502020204030204" pitchFamily="34" charset="0"/>
                <a:ea typeface="SimSun" charset="0"/>
                <a:cs typeface="Arial"/>
              </a:rPr>
              <a:t>KM System can be used to store important information &amp; document (55%).</a:t>
            </a:r>
          </a:p>
        </p:txBody>
      </p:sp>
      <p:sp>
        <p:nvSpPr>
          <p:cNvPr id="27657" name="Title 1"/>
          <p:cNvSpPr txBox="1">
            <a:spLocks/>
          </p:cNvSpPr>
          <p:nvPr/>
        </p:nvSpPr>
        <p:spPr bwMode="auto">
          <a:xfrm>
            <a:off x="1295400" y="188913"/>
            <a:ext cx="7535863" cy="582612"/>
          </a:xfrm>
          <a:prstGeom prst="rect">
            <a:avLst/>
          </a:prstGeom>
          <a:noFill/>
          <a:ln w="9525">
            <a:noFill/>
            <a:miter lim="800000"/>
            <a:headEnd/>
            <a:tailEnd/>
          </a:ln>
        </p:spPr>
        <p:txBody>
          <a:bodyPr/>
          <a:lstStyle/>
          <a:p>
            <a:pPr algn="ctr"/>
            <a:r>
              <a:rPr lang="en-US" sz="3200" b="1" dirty="0">
                <a:solidFill>
                  <a:srgbClr val="000090"/>
                </a:solidFill>
                <a:latin typeface="Calibri" panose="020F0502020204030204" pitchFamily="34" charset="0"/>
              </a:rPr>
              <a:t>WHAT</a:t>
            </a:r>
            <a:r>
              <a:rPr lang="en-US" altLang="en-US" sz="3200" b="1" dirty="0">
                <a:solidFill>
                  <a:srgbClr val="000090"/>
                </a:solidFill>
                <a:latin typeface="Calibri" panose="020F0502020204030204" pitchFamily="34" charset="0"/>
              </a:rPr>
              <a:t>’</a:t>
            </a:r>
            <a:r>
              <a:rPr lang="en-US" sz="3200" b="1" dirty="0">
                <a:solidFill>
                  <a:srgbClr val="000090"/>
                </a:solidFill>
                <a:latin typeface="Calibri" panose="020F0502020204030204" pitchFamily="34" charset="0"/>
              </a:rPr>
              <a:t>S WORKING IN KM COMPONENT</a:t>
            </a:r>
          </a:p>
        </p:txBody>
      </p:sp>
      <p:cxnSp>
        <p:nvCxnSpPr>
          <p:cNvPr id="11"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2"/>
          </p:nvPr>
        </p:nvSpPr>
        <p:spPr>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97A48EA0-9699-484F-8595-BD9EE004D515}" type="slidenum">
              <a:rPr lang="en-US" altLang="zh-CN"/>
              <a:pPr>
                <a:buFontTx/>
                <a:buNone/>
              </a:pPr>
              <a:t>18</a:t>
            </a:fld>
            <a:endParaRPr lang="en-US" altLang="zh-CN"/>
          </a:p>
        </p:txBody>
      </p:sp>
      <p:sp>
        <p:nvSpPr>
          <p:cNvPr id="4" name="Rectangle 3"/>
          <p:cNvSpPr>
            <a:spLocks noChangeArrowheads="1"/>
          </p:cNvSpPr>
          <p:nvPr/>
        </p:nvSpPr>
        <p:spPr bwMode="auto">
          <a:xfrm>
            <a:off x="628650" y="1268413"/>
            <a:ext cx="2286000"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dirty="0">
                <a:latin typeface="Arial"/>
                <a:ea typeface="SimSun" charset="0"/>
                <a:cs typeface="Arial"/>
              </a:rPr>
              <a:t>Business Strategy</a:t>
            </a:r>
          </a:p>
        </p:txBody>
      </p:sp>
      <p:sp>
        <p:nvSpPr>
          <p:cNvPr id="5" name="Rectangle 4"/>
          <p:cNvSpPr/>
          <p:nvPr/>
        </p:nvSpPr>
        <p:spPr>
          <a:xfrm>
            <a:off x="76373" y="1802430"/>
            <a:ext cx="552450" cy="4846320"/>
          </a:xfrm>
          <a:prstGeom prst="rect">
            <a:avLst/>
          </a:prstGeom>
          <a:solidFill>
            <a:srgbClr val="8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en-US" sz="1400" dirty="0">
                <a:solidFill>
                  <a:srgbClr val="FFFFFF"/>
                </a:solidFill>
                <a:cs typeface="Arial"/>
              </a:rPr>
              <a:t>KNOWLEDGE GAP (FLOW)</a:t>
            </a:r>
          </a:p>
        </p:txBody>
      </p:sp>
      <p:sp>
        <p:nvSpPr>
          <p:cNvPr id="6" name="Rectangle 5"/>
          <p:cNvSpPr>
            <a:spLocks noChangeArrowheads="1"/>
          </p:cNvSpPr>
          <p:nvPr/>
        </p:nvSpPr>
        <p:spPr bwMode="auto">
          <a:xfrm>
            <a:off x="2960688" y="1801813"/>
            <a:ext cx="2332037" cy="4846637"/>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09538" indent="-109538">
              <a:spcAft>
                <a:spcPts val="600"/>
              </a:spcAft>
              <a:buFont typeface="Arial" charset="0"/>
              <a:buChar char="•"/>
              <a:defRPr/>
            </a:pPr>
            <a:r>
              <a:rPr lang="en-US" sz="1200" dirty="0">
                <a:solidFill>
                  <a:prstClr val="black"/>
                </a:solidFill>
                <a:latin typeface="Calibri" panose="020F0502020204030204" pitchFamily="34" charset="0"/>
                <a:ea typeface="SimSun" charset="0"/>
                <a:cs typeface="Arial"/>
              </a:rPr>
              <a:t>The structure of the organization has aligned with BAPETEN business needs and every units of work has roles and clear responsibilities and known by unit of work which is directly related (58.75%).</a:t>
            </a:r>
          </a:p>
          <a:p>
            <a:pPr marL="109538" indent="-109538">
              <a:spcAft>
                <a:spcPts val="600"/>
              </a:spcAft>
              <a:buFont typeface="Arial" charset="0"/>
              <a:buChar char="•"/>
              <a:defRPr/>
            </a:pPr>
            <a:r>
              <a:rPr lang="en-US" sz="1600" dirty="0">
                <a:solidFill>
                  <a:srgbClr val="7030A0"/>
                </a:solidFill>
                <a:latin typeface="Calibri" panose="020F0502020204030204" pitchFamily="34" charset="0"/>
                <a:ea typeface="SimSun" charset="0"/>
                <a:cs typeface="Arial"/>
              </a:rPr>
              <a:t>BAPETEN employees can easily meet and discuss about the jobs with the superior, either in the same level or above them (72.50%).</a:t>
            </a:r>
          </a:p>
          <a:p>
            <a:pPr marL="109538" indent="-109538">
              <a:spcAft>
                <a:spcPts val="600"/>
              </a:spcAft>
              <a:buFont typeface="Arial" charset="0"/>
              <a:buChar char="•"/>
              <a:defRPr/>
            </a:pPr>
            <a:r>
              <a:rPr lang="en-US" sz="1200" dirty="0">
                <a:solidFill>
                  <a:prstClr val="black"/>
                </a:solidFill>
                <a:latin typeface="Calibri" panose="020F0502020204030204" pitchFamily="34" charset="0"/>
                <a:ea typeface="SimSun" charset="0"/>
                <a:cs typeface="Arial"/>
              </a:rPr>
              <a:t>Communication and cooperation between unit of work has been running well, either formal or informal (51.25%).</a:t>
            </a:r>
          </a:p>
        </p:txBody>
      </p:sp>
      <p:sp>
        <p:nvSpPr>
          <p:cNvPr id="7" name="Rectangle 6"/>
          <p:cNvSpPr>
            <a:spLocks noChangeArrowheads="1"/>
          </p:cNvSpPr>
          <p:nvPr/>
        </p:nvSpPr>
        <p:spPr bwMode="auto">
          <a:xfrm>
            <a:off x="2960688" y="1268413"/>
            <a:ext cx="2332037"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dirty="0">
                <a:latin typeface="Arial"/>
                <a:ea typeface="SimSun" charset="0"/>
                <a:cs typeface="Arial"/>
              </a:rPr>
              <a:t>Organization Structure</a:t>
            </a:r>
          </a:p>
        </p:txBody>
      </p:sp>
      <p:sp>
        <p:nvSpPr>
          <p:cNvPr id="8" name="Rectangle 7"/>
          <p:cNvSpPr>
            <a:spLocks noChangeArrowheads="1"/>
          </p:cNvSpPr>
          <p:nvPr/>
        </p:nvSpPr>
        <p:spPr bwMode="auto">
          <a:xfrm>
            <a:off x="5364163" y="1268413"/>
            <a:ext cx="1795462"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dirty="0">
                <a:latin typeface="Arial"/>
                <a:ea typeface="SimSun" charset="0"/>
                <a:cs typeface="Arial"/>
              </a:rPr>
              <a:t>Human Capital System</a:t>
            </a:r>
          </a:p>
        </p:txBody>
      </p:sp>
      <p:sp>
        <p:nvSpPr>
          <p:cNvPr id="9" name="Rectangle 8"/>
          <p:cNvSpPr>
            <a:spLocks noChangeArrowheads="1"/>
          </p:cNvSpPr>
          <p:nvPr/>
        </p:nvSpPr>
        <p:spPr bwMode="auto">
          <a:xfrm>
            <a:off x="628650" y="1801813"/>
            <a:ext cx="2286000" cy="4846637"/>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71450" indent="-171450">
              <a:spcAft>
                <a:spcPts val="600"/>
              </a:spcAft>
              <a:buFontTx/>
              <a:buChar char="•"/>
            </a:pPr>
            <a:r>
              <a:rPr lang="en-US" sz="1200" dirty="0">
                <a:solidFill>
                  <a:srgbClr val="000000"/>
                </a:solidFill>
                <a:latin typeface="Calibri" panose="020F0502020204030204" pitchFamily="34" charset="0"/>
                <a:cs typeface="Arial" pitchFamily="34" charset="0"/>
              </a:rPr>
              <a:t>Employees understand the vision, mission and the value of BAPETEN. As well as it</a:t>
            </a:r>
            <a:r>
              <a:rPr lang="en-US" altLang="en-US" sz="1200" dirty="0">
                <a:solidFill>
                  <a:srgbClr val="000000"/>
                </a:solidFill>
                <a:latin typeface="Calibri" panose="020F0502020204030204" pitchFamily="34" charset="0"/>
                <a:cs typeface="Arial" pitchFamily="34" charset="0"/>
              </a:rPr>
              <a:t>’</a:t>
            </a:r>
            <a:r>
              <a:rPr lang="en-US" sz="1200" dirty="0">
                <a:solidFill>
                  <a:srgbClr val="000000"/>
                </a:solidFill>
                <a:latin typeface="Calibri" panose="020F0502020204030204" pitchFamily="34" charset="0"/>
                <a:cs typeface="Arial" pitchFamily="34" charset="0"/>
              </a:rPr>
              <a:t>s application (52.50%).</a:t>
            </a:r>
          </a:p>
          <a:p>
            <a:pPr marL="171450" indent="-171450">
              <a:spcAft>
                <a:spcPts val="600"/>
              </a:spcAft>
              <a:buFontTx/>
              <a:buChar char="•"/>
            </a:pPr>
            <a:r>
              <a:rPr lang="en-US" sz="1200" dirty="0">
                <a:solidFill>
                  <a:srgbClr val="000000"/>
                </a:solidFill>
                <a:latin typeface="Calibri" panose="020F0502020204030204" pitchFamily="34" charset="0"/>
                <a:cs typeface="Arial" pitchFamily="34" charset="0"/>
              </a:rPr>
              <a:t>Employees know the challenge and the BAPETEN excellences in running its business (58.75%).</a:t>
            </a:r>
          </a:p>
          <a:p>
            <a:pPr marL="171450" indent="-171450">
              <a:spcAft>
                <a:spcPts val="600"/>
              </a:spcAft>
              <a:buFontTx/>
              <a:buChar char="•"/>
            </a:pPr>
            <a:r>
              <a:rPr lang="en-US" sz="1200" dirty="0">
                <a:solidFill>
                  <a:srgbClr val="000000"/>
                </a:solidFill>
                <a:latin typeface="Calibri" panose="020F0502020204030204" pitchFamily="34" charset="0"/>
                <a:cs typeface="Arial" pitchFamily="34" charset="0"/>
              </a:rPr>
              <a:t>Employees know who the key stakeholder in order to work effectively (75%).</a:t>
            </a:r>
          </a:p>
          <a:p>
            <a:pPr marL="171450" indent="-171450">
              <a:spcAft>
                <a:spcPts val="600"/>
              </a:spcAft>
              <a:buFontTx/>
              <a:buChar char="•"/>
            </a:pPr>
            <a:r>
              <a:rPr lang="en-US" sz="1200" dirty="0">
                <a:latin typeface="Calibri" panose="020F0502020204030204" pitchFamily="34" charset="0"/>
                <a:cs typeface="Arial" pitchFamily="34" charset="0"/>
              </a:rPr>
              <a:t>BAPETEN </a:t>
            </a:r>
            <a:r>
              <a:rPr lang="en-US" sz="1200" dirty="0" smtClean="0">
                <a:latin typeface="Calibri" panose="020F0502020204030204" pitchFamily="34" charset="0"/>
                <a:cs typeface="Arial" pitchFamily="34" charset="0"/>
              </a:rPr>
              <a:t>ha</a:t>
            </a:r>
            <a:r>
              <a:rPr lang="id-ID" sz="1200" dirty="0" smtClean="0">
                <a:latin typeface="Calibri" panose="020F0502020204030204" pitchFamily="34" charset="0"/>
                <a:cs typeface="Arial" pitchFamily="34" charset="0"/>
              </a:rPr>
              <a:t>s</a:t>
            </a:r>
            <a:r>
              <a:rPr lang="en-US" sz="1200" dirty="0" smtClean="0">
                <a:latin typeface="Calibri" panose="020F0502020204030204" pitchFamily="34" charset="0"/>
                <a:cs typeface="Arial" pitchFamily="34" charset="0"/>
              </a:rPr>
              <a:t> </a:t>
            </a:r>
            <a:r>
              <a:rPr lang="en-US" sz="1200" dirty="0">
                <a:latin typeface="Calibri" panose="020F0502020204030204" pitchFamily="34" charset="0"/>
                <a:cs typeface="Arial" pitchFamily="34" charset="0"/>
              </a:rPr>
              <a:t>resources to run the strategy and reached the target (76.25%).</a:t>
            </a:r>
          </a:p>
          <a:p>
            <a:pPr marL="171450" indent="-171450">
              <a:spcAft>
                <a:spcPts val="600"/>
              </a:spcAft>
              <a:buFontTx/>
              <a:buChar char="•"/>
            </a:pPr>
            <a:r>
              <a:rPr lang="en-US" sz="1600" dirty="0">
                <a:solidFill>
                  <a:srgbClr val="7030A0"/>
                </a:solidFill>
                <a:latin typeface="Calibri" panose="020F0502020204030204" pitchFamily="34" charset="0"/>
                <a:cs typeface="Arial" pitchFamily="34" charset="0"/>
              </a:rPr>
              <a:t>Strategy and BAPETEN business strategy achieved by increasing the knowledge and ability to learn from the employees (87.50%).</a:t>
            </a:r>
          </a:p>
        </p:txBody>
      </p:sp>
      <p:sp>
        <p:nvSpPr>
          <p:cNvPr id="10" name="Rectangle 9"/>
          <p:cNvSpPr>
            <a:spLocks noChangeArrowheads="1"/>
          </p:cNvSpPr>
          <p:nvPr/>
        </p:nvSpPr>
        <p:spPr bwMode="auto">
          <a:xfrm>
            <a:off x="5364163" y="1801813"/>
            <a:ext cx="1795462" cy="4846637"/>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09538" indent="-109538">
              <a:spcAft>
                <a:spcPts val="600"/>
              </a:spcAft>
              <a:buFont typeface="Arial" charset="0"/>
              <a:buChar char="•"/>
              <a:defRPr/>
            </a:pPr>
            <a:r>
              <a:rPr lang="en-US" sz="1600" dirty="0">
                <a:solidFill>
                  <a:srgbClr val="7030A0"/>
                </a:solidFill>
                <a:latin typeface="Calibri" panose="020F0502020204030204" pitchFamily="34" charset="0"/>
                <a:ea typeface="SimSun" charset="0"/>
                <a:cs typeface="Arial"/>
              </a:rPr>
              <a:t>The employees selection were appropriate and aligned with needs (61.25%).</a:t>
            </a:r>
          </a:p>
          <a:p>
            <a:pPr marL="109538" indent="-109538">
              <a:spcAft>
                <a:spcPts val="600"/>
              </a:spcAft>
              <a:buFont typeface="Arial" charset="0"/>
              <a:buChar char="•"/>
              <a:defRPr/>
            </a:pPr>
            <a:r>
              <a:rPr lang="en-US" sz="1200" dirty="0">
                <a:solidFill>
                  <a:prstClr val="black"/>
                </a:solidFill>
                <a:latin typeface="Calibri" panose="020F0502020204030204" pitchFamily="34" charset="0"/>
                <a:ea typeface="SimSun" charset="0"/>
                <a:cs typeface="Arial"/>
              </a:rPr>
              <a:t>BAPETEN have various method of training (training, coaching, e-learning , forum sharing, e-library </a:t>
            </a:r>
            <a:r>
              <a:rPr lang="en-US" sz="1200" dirty="0" err="1">
                <a:solidFill>
                  <a:prstClr val="black"/>
                </a:solidFill>
                <a:latin typeface="Calibri" panose="020F0502020204030204" pitchFamily="34" charset="0"/>
                <a:ea typeface="SimSun" charset="0"/>
                <a:cs typeface="Arial"/>
              </a:rPr>
              <a:t>etc</a:t>
            </a:r>
            <a:r>
              <a:rPr lang="en-US" sz="1200" dirty="0">
                <a:solidFill>
                  <a:prstClr val="black"/>
                </a:solidFill>
                <a:latin typeface="Calibri" panose="020F0502020204030204" pitchFamily="34" charset="0"/>
                <a:ea typeface="SimSun" charset="0"/>
                <a:cs typeface="Arial"/>
              </a:rPr>
              <a:t>) (52.50%).</a:t>
            </a:r>
          </a:p>
          <a:p>
            <a:pPr marL="109538" indent="-109538">
              <a:spcAft>
                <a:spcPts val="600"/>
              </a:spcAft>
              <a:buFont typeface="Arial" charset="0"/>
              <a:buChar char="•"/>
              <a:defRPr/>
            </a:pPr>
            <a:r>
              <a:rPr lang="en-US" sz="1200" dirty="0">
                <a:solidFill>
                  <a:prstClr val="black"/>
                </a:solidFill>
                <a:latin typeface="Calibri" panose="020F0502020204030204" pitchFamily="34" charset="0"/>
                <a:ea typeface="SimSun" charset="0"/>
                <a:cs typeface="Arial"/>
              </a:rPr>
              <a:t>Job description includes roles and clear individual responsibility, structured and aligned with the needs of the organization (55%).</a:t>
            </a:r>
          </a:p>
          <a:p>
            <a:pPr marL="109538" indent="-109538">
              <a:buFont typeface="Arial" charset="0"/>
              <a:buChar char="•"/>
              <a:defRPr/>
            </a:pPr>
            <a:endParaRPr lang="en-US" sz="1200" dirty="0">
              <a:solidFill>
                <a:prstClr val="black"/>
              </a:solidFill>
              <a:latin typeface="Calibri" panose="020F0502020204030204" pitchFamily="34" charset="0"/>
              <a:ea typeface="SimSun" charset="0"/>
              <a:cs typeface="Arial"/>
            </a:endParaRPr>
          </a:p>
        </p:txBody>
      </p:sp>
      <p:sp>
        <p:nvSpPr>
          <p:cNvPr id="12" name="Rectangle 11"/>
          <p:cNvSpPr>
            <a:spLocks noChangeArrowheads="1"/>
          </p:cNvSpPr>
          <p:nvPr/>
        </p:nvSpPr>
        <p:spPr bwMode="auto">
          <a:xfrm>
            <a:off x="7200900" y="1268413"/>
            <a:ext cx="1795463"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dirty="0">
                <a:latin typeface="Arial"/>
                <a:ea typeface="SimSun" charset="0"/>
                <a:cs typeface="Arial"/>
              </a:rPr>
              <a:t>Measurement System</a:t>
            </a:r>
          </a:p>
        </p:txBody>
      </p:sp>
      <p:sp>
        <p:nvSpPr>
          <p:cNvPr id="13" name="Rectangle 12"/>
          <p:cNvSpPr>
            <a:spLocks noChangeArrowheads="1"/>
          </p:cNvSpPr>
          <p:nvPr/>
        </p:nvSpPr>
        <p:spPr bwMode="auto">
          <a:xfrm>
            <a:off x="7200900" y="1801813"/>
            <a:ext cx="1795463" cy="4846637"/>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71450" indent="-171450">
              <a:spcAft>
                <a:spcPts val="600"/>
              </a:spcAft>
              <a:buFontTx/>
              <a:buChar char="•"/>
            </a:pPr>
            <a:r>
              <a:rPr lang="en-US" sz="1200" dirty="0">
                <a:solidFill>
                  <a:srgbClr val="000000"/>
                </a:solidFill>
                <a:latin typeface="Calibri" panose="020F0502020204030204" pitchFamily="34" charset="0"/>
                <a:cs typeface="Arial" pitchFamily="34" charset="0"/>
              </a:rPr>
              <a:t>Evaluation of work implementation carried out routinely on business processes that are on progress (48.75%).</a:t>
            </a:r>
          </a:p>
          <a:p>
            <a:pPr marL="171450" indent="-171450">
              <a:spcAft>
                <a:spcPts val="600"/>
              </a:spcAft>
              <a:buFontTx/>
              <a:buChar char="•"/>
            </a:pPr>
            <a:r>
              <a:rPr lang="en-US" sz="1200" dirty="0">
                <a:solidFill>
                  <a:srgbClr val="000000"/>
                </a:solidFill>
                <a:latin typeface="Calibri" panose="020F0502020204030204" pitchFamily="34" charset="0"/>
                <a:cs typeface="Arial" pitchFamily="34" charset="0"/>
              </a:rPr>
              <a:t>if there</a:t>
            </a:r>
            <a:r>
              <a:rPr lang="en-US" altLang="en-US" sz="1200" dirty="0">
                <a:solidFill>
                  <a:srgbClr val="000000"/>
                </a:solidFill>
                <a:latin typeface="Calibri" panose="020F0502020204030204" pitchFamily="34" charset="0"/>
                <a:cs typeface="Arial" pitchFamily="34" charset="0"/>
              </a:rPr>
              <a:t>’</a:t>
            </a:r>
            <a:r>
              <a:rPr lang="en-US" sz="1200" dirty="0">
                <a:solidFill>
                  <a:srgbClr val="000000"/>
                </a:solidFill>
                <a:latin typeface="Calibri" panose="020F0502020204030204" pitchFamily="34" charset="0"/>
                <a:cs typeface="Arial" pitchFamily="34" charset="0"/>
              </a:rPr>
              <a:t>s an error / mistake occurs, evaluation done to what went wrong, not on the individual who made a mistake (50%).</a:t>
            </a:r>
          </a:p>
          <a:p>
            <a:pPr marL="171450" indent="-171450">
              <a:spcAft>
                <a:spcPts val="600"/>
              </a:spcAft>
              <a:buFontTx/>
              <a:buChar char="•"/>
            </a:pPr>
            <a:r>
              <a:rPr lang="en-US" sz="1600" dirty="0">
                <a:solidFill>
                  <a:srgbClr val="7030A0"/>
                </a:solidFill>
                <a:latin typeface="Calibri" panose="020F0502020204030204" pitchFamily="34" charset="0"/>
                <a:cs typeface="Arial" pitchFamily="34" charset="0"/>
              </a:rPr>
              <a:t>Evaluation is done by referring to the work plan agreed and conducted fairly and open (60%).</a:t>
            </a:r>
          </a:p>
        </p:txBody>
      </p:sp>
      <p:sp>
        <p:nvSpPr>
          <p:cNvPr id="29707" name="Title 1"/>
          <p:cNvSpPr txBox="1">
            <a:spLocks/>
          </p:cNvSpPr>
          <p:nvPr/>
        </p:nvSpPr>
        <p:spPr bwMode="auto">
          <a:xfrm>
            <a:off x="1295401" y="117475"/>
            <a:ext cx="7700962" cy="1017588"/>
          </a:xfrm>
          <a:prstGeom prst="rect">
            <a:avLst/>
          </a:prstGeom>
          <a:noFill/>
          <a:ln w="9525">
            <a:noFill/>
            <a:miter lim="800000"/>
            <a:headEnd/>
            <a:tailEnd/>
          </a:ln>
        </p:spPr>
        <p:txBody>
          <a:bodyPr/>
          <a:lstStyle/>
          <a:p>
            <a:pPr algn="ctr"/>
            <a:r>
              <a:rPr lang="en-US" sz="2800" b="1" dirty="0">
                <a:solidFill>
                  <a:srgbClr val="000090"/>
                </a:solidFill>
                <a:latin typeface="Calibri" panose="020F0502020204030204" pitchFamily="34" charset="0"/>
              </a:rPr>
              <a:t>WHAT</a:t>
            </a:r>
            <a:r>
              <a:rPr lang="en-US" altLang="en-US" sz="2800" b="1" dirty="0">
                <a:solidFill>
                  <a:srgbClr val="000090"/>
                </a:solidFill>
                <a:latin typeface="Calibri" panose="020F0502020204030204" pitchFamily="34" charset="0"/>
              </a:rPr>
              <a:t>’</a:t>
            </a:r>
            <a:r>
              <a:rPr lang="en-US" sz="2800" b="1" dirty="0">
                <a:solidFill>
                  <a:srgbClr val="000090"/>
                </a:solidFill>
                <a:latin typeface="Calibri" panose="020F0502020204030204" pitchFamily="34" charset="0"/>
              </a:rPr>
              <a:t>S WORKING </a:t>
            </a:r>
          </a:p>
          <a:p>
            <a:pPr algn="ctr"/>
            <a:r>
              <a:rPr lang="en-US" sz="2800" b="1" dirty="0">
                <a:solidFill>
                  <a:srgbClr val="000090"/>
                </a:solidFill>
                <a:latin typeface="Calibri" panose="020F0502020204030204" pitchFamily="34" charset="0"/>
              </a:rPr>
              <a:t>IN DAILY BUSSINES WORK</a:t>
            </a:r>
          </a:p>
        </p:txBody>
      </p:sp>
      <p:cxnSp>
        <p:nvCxnSpPr>
          <p:cNvPr id="14"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2"/>
          </p:nvPr>
        </p:nvSpPr>
        <p:spPr>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38B4F87F-3E71-4CE7-9B21-E7C9DD1A6CE8}" type="slidenum">
              <a:rPr lang="en-US" altLang="zh-CN"/>
              <a:pPr>
                <a:buFontTx/>
                <a:buNone/>
              </a:pPr>
              <a:t>19</a:t>
            </a:fld>
            <a:endParaRPr lang="en-US" altLang="zh-CN"/>
          </a:p>
        </p:txBody>
      </p:sp>
      <p:sp>
        <p:nvSpPr>
          <p:cNvPr id="4" name="Rectangle 3"/>
          <p:cNvSpPr>
            <a:spLocks noChangeArrowheads="1"/>
          </p:cNvSpPr>
          <p:nvPr/>
        </p:nvSpPr>
        <p:spPr bwMode="auto">
          <a:xfrm>
            <a:off x="628650" y="1268413"/>
            <a:ext cx="2286000"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dirty="0">
                <a:latin typeface="Arial"/>
                <a:ea typeface="SimSun" charset="0"/>
                <a:cs typeface="Arial"/>
              </a:rPr>
              <a:t>Business Strategy</a:t>
            </a:r>
          </a:p>
        </p:txBody>
      </p:sp>
      <p:sp>
        <p:nvSpPr>
          <p:cNvPr id="5" name="Rectangle 4"/>
          <p:cNvSpPr/>
          <p:nvPr/>
        </p:nvSpPr>
        <p:spPr>
          <a:xfrm>
            <a:off x="76373" y="1802430"/>
            <a:ext cx="552450" cy="4846320"/>
          </a:xfrm>
          <a:prstGeom prst="rect">
            <a:avLst/>
          </a:prstGeom>
          <a:solidFill>
            <a:srgbClr val="8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en-US" sz="1400" dirty="0">
                <a:solidFill>
                  <a:srgbClr val="FFFFFF"/>
                </a:solidFill>
                <a:cs typeface="Arial"/>
              </a:rPr>
              <a:t>KNOWLEDGE GAP (FLOW)</a:t>
            </a:r>
          </a:p>
        </p:txBody>
      </p:sp>
      <p:sp>
        <p:nvSpPr>
          <p:cNvPr id="6" name="Rectangle 5"/>
          <p:cNvSpPr>
            <a:spLocks noChangeArrowheads="1"/>
          </p:cNvSpPr>
          <p:nvPr/>
        </p:nvSpPr>
        <p:spPr bwMode="auto">
          <a:xfrm>
            <a:off x="2960688" y="1801813"/>
            <a:ext cx="2332037" cy="4846637"/>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09538" indent="-109538">
              <a:spcAft>
                <a:spcPts val="600"/>
              </a:spcAft>
              <a:buFontTx/>
              <a:buChar char="•"/>
            </a:pPr>
            <a:r>
              <a:rPr lang="en-US" sz="1200" dirty="0">
                <a:solidFill>
                  <a:srgbClr val="000000"/>
                </a:solidFill>
                <a:cs typeface="Arial" pitchFamily="34" charset="0"/>
              </a:rPr>
              <a:t>BAPETEN doesn</a:t>
            </a:r>
            <a:r>
              <a:rPr lang="en-US" altLang="en-US" sz="1200" dirty="0">
                <a:solidFill>
                  <a:srgbClr val="000000"/>
                </a:solidFill>
                <a:cs typeface="Arial" pitchFamily="34" charset="0"/>
              </a:rPr>
              <a:t>’</a:t>
            </a:r>
            <a:r>
              <a:rPr lang="en-US" sz="1200" dirty="0">
                <a:solidFill>
                  <a:srgbClr val="000000"/>
                </a:solidFill>
                <a:cs typeface="Arial" pitchFamily="34" charset="0"/>
              </a:rPr>
              <a:t>t has form of communication between unit of work that related to a meeting that has been scheduled (57.50%).</a:t>
            </a:r>
          </a:p>
          <a:p>
            <a:pPr marL="109538" indent="-109538">
              <a:spcAft>
                <a:spcPts val="600"/>
              </a:spcAft>
              <a:buFontTx/>
              <a:buChar char="•"/>
            </a:pPr>
            <a:r>
              <a:rPr lang="en-US" sz="1200" dirty="0">
                <a:solidFill>
                  <a:srgbClr val="000000"/>
                </a:solidFill>
                <a:cs typeface="Arial" pitchFamily="34" charset="0"/>
              </a:rPr>
              <a:t>BAPETEN doesn</a:t>
            </a:r>
            <a:r>
              <a:rPr lang="en-US" altLang="en-US" sz="1200" dirty="0">
                <a:solidFill>
                  <a:srgbClr val="000000"/>
                </a:solidFill>
                <a:cs typeface="Arial" pitchFamily="34" charset="0"/>
              </a:rPr>
              <a:t>’</a:t>
            </a:r>
            <a:r>
              <a:rPr lang="en-US" sz="1200" dirty="0">
                <a:solidFill>
                  <a:srgbClr val="000000"/>
                </a:solidFill>
                <a:cs typeface="Arial" pitchFamily="34" charset="0"/>
              </a:rPr>
              <a:t>t provide media / facilities (beside meeting) for sharing discussion and collaboration to cross a unit of work (63.75%).</a:t>
            </a:r>
          </a:p>
          <a:p>
            <a:pPr marL="109538" indent="-109538">
              <a:spcAft>
                <a:spcPts val="600"/>
              </a:spcAft>
              <a:buFontTx/>
              <a:buChar char="•"/>
            </a:pPr>
            <a:r>
              <a:rPr lang="en-US" sz="1600" dirty="0">
                <a:solidFill>
                  <a:srgbClr val="7030A0"/>
                </a:solidFill>
                <a:latin typeface="Calibri" panose="020F0502020204030204" pitchFamily="34" charset="0"/>
                <a:cs typeface="Arial" pitchFamily="34" charset="0"/>
              </a:rPr>
              <a:t>BAPETEN doesn</a:t>
            </a:r>
            <a:r>
              <a:rPr lang="en-US" altLang="en-US" sz="1600" dirty="0">
                <a:solidFill>
                  <a:srgbClr val="7030A0"/>
                </a:solidFill>
                <a:latin typeface="Calibri" panose="020F0502020204030204" pitchFamily="34" charset="0"/>
                <a:cs typeface="Arial" pitchFamily="34" charset="0"/>
              </a:rPr>
              <a:t>’</a:t>
            </a:r>
            <a:r>
              <a:rPr lang="en-US" sz="1600" dirty="0">
                <a:solidFill>
                  <a:srgbClr val="7030A0"/>
                </a:solidFill>
                <a:latin typeface="Calibri" panose="020F0502020204030204" pitchFamily="34" charset="0"/>
                <a:cs typeface="Arial" pitchFamily="34" charset="0"/>
              </a:rPr>
              <a:t>t have unit that coordinate the process of knowledge management (KM) with duties and clear responsibilities (67.50%).</a:t>
            </a:r>
          </a:p>
          <a:p>
            <a:pPr marL="109538" indent="-109538">
              <a:buFontTx/>
              <a:buChar char="•"/>
            </a:pPr>
            <a:endParaRPr lang="en-US" sz="1200" dirty="0">
              <a:solidFill>
                <a:srgbClr val="000000"/>
              </a:solidFill>
              <a:cs typeface="Arial" pitchFamily="34" charset="0"/>
            </a:endParaRPr>
          </a:p>
          <a:p>
            <a:pPr marL="109538" indent="-109538">
              <a:buFontTx/>
              <a:buChar char="•"/>
            </a:pPr>
            <a:endParaRPr lang="en-US" sz="1200" dirty="0">
              <a:solidFill>
                <a:srgbClr val="000000"/>
              </a:solidFill>
              <a:cs typeface="Arial" pitchFamily="34" charset="0"/>
            </a:endParaRPr>
          </a:p>
        </p:txBody>
      </p:sp>
      <p:sp>
        <p:nvSpPr>
          <p:cNvPr id="7" name="Rectangle 6"/>
          <p:cNvSpPr>
            <a:spLocks noChangeArrowheads="1"/>
          </p:cNvSpPr>
          <p:nvPr/>
        </p:nvSpPr>
        <p:spPr bwMode="auto">
          <a:xfrm>
            <a:off x="2960688" y="1268413"/>
            <a:ext cx="2332037"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dirty="0">
                <a:latin typeface="Arial"/>
                <a:ea typeface="SimSun" charset="0"/>
                <a:cs typeface="Arial"/>
              </a:rPr>
              <a:t>Organization Structure</a:t>
            </a:r>
          </a:p>
        </p:txBody>
      </p:sp>
      <p:sp>
        <p:nvSpPr>
          <p:cNvPr id="8" name="Rectangle 7"/>
          <p:cNvSpPr>
            <a:spLocks noChangeArrowheads="1"/>
          </p:cNvSpPr>
          <p:nvPr/>
        </p:nvSpPr>
        <p:spPr bwMode="auto">
          <a:xfrm>
            <a:off x="5364163" y="1268413"/>
            <a:ext cx="1795462"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dirty="0">
                <a:latin typeface="Arial"/>
                <a:ea typeface="SimSun" charset="0"/>
                <a:cs typeface="Arial"/>
              </a:rPr>
              <a:t>Human Capital System</a:t>
            </a:r>
          </a:p>
        </p:txBody>
      </p:sp>
      <p:sp>
        <p:nvSpPr>
          <p:cNvPr id="9" name="Rectangle 8"/>
          <p:cNvSpPr>
            <a:spLocks noChangeArrowheads="1"/>
          </p:cNvSpPr>
          <p:nvPr/>
        </p:nvSpPr>
        <p:spPr bwMode="auto">
          <a:xfrm>
            <a:off x="628650" y="1801813"/>
            <a:ext cx="2286000" cy="4846637"/>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71450" indent="-171450">
              <a:buFont typeface="Arial" panose="020B0604020202020204" pitchFamily="34" charset="0"/>
              <a:buChar char="•"/>
              <a:defRPr/>
            </a:pPr>
            <a:r>
              <a:rPr lang="en-US" sz="1600" dirty="0">
                <a:solidFill>
                  <a:srgbClr val="7030A0"/>
                </a:solidFill>
                <a:latin typeface="Calibri" panose="020F0502020204030204" pitchFamily="34" charset="0"/>
                <a:ea typeface="SimSun" charset="0"/>
                <a:cs typeface="Arial"/>
              </a:rPr>
              <a:t>Not all the BAPETEN employees understand the target and organization business strategy and able to harmonize with work plan and individual priority (57.50%).</a:t>
            </a:r>
          </a:p>
        </p:txBody>
      </p:sp>
      <p:sp>
        <p:nvSpPr>
          <p:cNvPr id="10" name="Rectangle 9"/>
          <p:cNvSpPr>
            <a:spLocks noChangeArrowheads="1"/>
          </p:cNvSpPr>
          <p:nvPr/>
        </p:nvSpPr>
        <p:spPr bwMode="auto">
          <a:xfrm>
            <a:off x="5364163" y="1801813"/>
            <a:ext cx="1795462" cy="4846637"/>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09538" indent="-109538">
              <a:spcAft>
                <a:spcPts val="600"/>
              </a:spcAft>
              <a:buFontTx/>
              <a:buChar char="•"/>
            </a:pPr>
            <a:r>
              <a:rPr lang="en-US" sz="1200" dirty="0">
                <a:solidFill>
                  <a:srgbClr val="000000"/>
                </a:solidFill>
                <a:cs typeface="Arial" pitchFamily="34" charset="0"/>
              </a:rPr>
              <a:t>BAPETEN doesn</a:t>
            </a:r>
            <a:r>
              <a:rPr lang="en-US" altLang="en-US" sz="1200" dirty="0">
                <a:solidFill>
                  <a:srgbClr val="000000"/>
                </a:solidFill>
                <a:cs typeface="Arial" pitchFamily="34" charset="0"/>
              </a:rPr>
              <a:t>’</a:t>
            </a:r>
            <a:r>
              <a:rPr lang="en-US" sz="1200" dirty="0">
                <a:solidFill>
                  <a:srgbClr val="000000"/>
                </a:solidFill>
                <a:cs typeface="Arial" pitchFamily="34" charset="0"/>
              </a:rPr>
              <a:t>t have a system and good knowledge development methodology that suitable to the employees and organization needs (61.25%).</a:t>
            </a:r>
          </a:p>
          <a:p>
            <a:pPr marL="109538" indent="-109538">
              <a:spcAft>
                <a:spcPts val="600"/>
              </a:spcAft>
              <a:buFontTx/>
              <a:buChar char="•"/>
            </a:pPr>
            <a:r>
              <a:rPr lang="en-US" sz="1600" dirty="0" smtClean="0">
                <a:solidFill>
                  <a:srgbClr val="7030A0"/>
                </a:solidFill>
                <a:latin typeface="Calibri" panose="020F0502020204030204" pitchFamily="34" charset="0"/>
                <a:cs typeface="Arial" pitchFamily="34" charset="0"/>
              </a:rPr>
              <a:t>Re</a:t>
            </a:r>
            <a:r>
              <a:rPr lang="id-ID" sz="1600" dirty="0" smtClean="0">
                <a:solidFill>
                  <a:srgbClr val="7030A0"/>
                </a:solidFill>
                <a:latin typeface="Calibri" panose="020F0502020204030204" pitchFamily="34" charset="0"/>
                <a:cs typeface="Arial" pitchFamily="34" charset="0"/>
              </a:rPr>
              <a:t>n</a:t>
            </a:r>
            <a:r>
              <a:rPr lang="en-US" sz="1600" dirty="0" err="1" smtClean="0">
                <a:solidFill>
                  <a:srgbClr val="7030A0"/>
                </a:solidFill>
                <a:latin typeface="Calibri" panose="020F0502020204030204" pitchFamily="34" charset="0"/>
                <a:cs typeface="Arial" pitchFamily="34" charset="0"/>
              </a:rPr>
              <a:t>umeration</a:t>
            </a:r>
            <a:r>
              <a:rPr lang="en-US" sz="1600" dirty="0" smtClean="0">
                <a:solidFill>
                  <a:srgbClr val="7030A0"/>
                </a:solidFill>
                <a:latin typeface="Calibri" panose="020F0502020204030204" pitchFamily="34" charset="0"/>
                <a:cs typeface="Arial" pitchFamily="34" charset="0"/>
              </a:rPr>
              <a:t> </a:t>
            </a:r>
            <a:r>
              <a:rPr lang="en-US" sz="1600" dirty="0" err="1" smtClean="0">
                <a:solidFill>
                  <a:srgbClr val="7030A0"/>
                </a:solidFill>
                <a:latin typeface="Calibri" panose="020F0502020204030204" pitchFamily="34" charset="0"/>
                <a:cs typeface="Arial" pitchFamily="34" charset="0"/>
              </a:rPr>
              <a:t>sy</a:t>
            </a:r>
            <a:r>
              <a:rPr lang="id-ID" sz="1600" dirty="0" smtClean="0">
                <a:solidFill>
                  <a:srgbClr val="7030A0"/>
                </a:solidFill>
                <a:latin typeface="Calibri" panose="020F0502020204030204" pitchFamily="34" charset="0"/>
                <a:cs typeface="Arial" pitchFamily="34" charset="0"/>
              </a:rPr>
              <a:t>s</a:t>
            </a:r>
            <a:r>
              <a:rPr lang="en-US" sz="1600" dirty="0" smtClean="0">
                <a:solidFill>
                  <a:srgbClr val="7030A0"/>
                </a:solidFill>
                <a:latin typeface="Calibri" panose="020F0502020204030204" pitchFamily="34" charset="0"/>
                <a:cs typeface="Arial" pitchFamily="34" charset="0"/>
              </a:rPr>
              <a:t>tem </a:t>
            </a:r>
            <a:r>
              <a:rPr lang="en-US" sz="1600" dirty="0">
                <a:solidFill>
                  <a:srgbClr val="7030A0"/>
                </a:solidFill>
                <a:latin typeface="Calibri" panose="020F0502020204030204" pitchFamily="34" charset="0"/>
                <a:cs typeface="Arial" pitchFamily="34" charset="0"/>
              </a:rPr>
              <a:t>(rewards system) and performance judgement aren</a:t>
            </a:r>
            <a:r>
              <a:rPr lang="en-US" altLang="en-US" sz="1600" dirty="0">
                <a:solidFill>
                  <a:srgbClr val="7030A0"/>
                </a:solidFill>
                <a:latin typeface="Calibri" panose="020F0502020204030204" pitchFamily="34" charset="0"/>
                <a:cs typeface="Arial" pitchFamily="34" charset="0"/>
              </a:rPr>
              <a:t>’</a:t>
            </a:r>
            <a:r>
              <a:rPr lang="en-US" sz="1600" dirty="0">
                <a:solidFill>
                  <a:srgbClr val="7030A0"/>
                </a:solidFill>
                <a:latin typeface="Calibri" panose="020F0502020204030204" pitchFamily="34" charset="0"/>
                <a:cs typeface="Arial" pitchFamily="34" charset="0"/>
              </a:rPr>
              <a:t>t suitable to the contributions and the level of employees knowledge (66.25%)</a:t>
            </a:r>
          </a:p>
        </p:txBody>
      </p:sp>
      <p:sp>
        <p:nvSpPr>
          <p:cNvPr id="12" name="Rectangle 11"/>
          <p:cNvSpPr>
            <a:spLocks noChangeArrowheads="1"/>
          </p:cNvSpPr>
          <p:nvPr/>
        </p:nvSpPr>
        <p:spPr bwMode="auto">
          <a:xfrm>
            <a:off x="7200900" y="1268413"/>
            <a:ext cx="1795463"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dirty="0">
                <a:latin typeface="Arial"/>
                <a:ea typeface="SimSun" charset="0"/>
                <a:cs typeface="Arial"/>
              </a:rPr>
              <a:t>Measurement System</a:t>
            </a:r>
          </a:p>
        </p:txBody>
      </p:sp>
      <p:sp>
        <p:nvSpPr>
          <p:cNvPr id="13" name="Rectangle 12"/>
          <p:cNvSpPr>
            <a:spLocks noChangeArrowheads="1"/>
          </p:cNvSpPr>
          <p:nvPr/>
        </p:nvSpPr>
        <p:spPr bwMode="auto">
          <a:xfrm>
            <a:off x="7200900" y="1801813"/>
            <a:ext cx="1795463" cy="4846637"/>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71450" indent="-171450">
              <a:spcAft>
                <a:spcPts val="600"/>
              </a:spcAft>
              <a:buFontTx/>
              <a:buChar char="•"/>
            </a:pPr>
            <a:r>
              <a:rPr lang="en-US" sz="1200" dirty="0">
                <a:solidFill>
                  <a:srgbClr val="000000"/>
                </a:solidFill>
                <a:cs typeface="Arial" pitchFamily="34" charset="0"/>
              </a:rPr>
              <a:t>Obtained feedback from evaluation and applied in business development processes in the future (51.25%).</a:t>
            </a:r>
          </a:p>
          <a:p>
            <a:pPr marL="171450" indent="-171450">
              <a:spcAft>
                <a:spcPts val="600"/>
              </a:spcAft>
              <a:buFontTx/>
              <a:buChar char="•"/>
            </a:pPr>
            <a:r>
              <a:rPr lang="en-US" sz="1200" dirty="0">
                <a:solidFill>
                  <a:srgbClr val="000000"/>
                </a:solidFill>
                <a:cs typeface="Arial" pitchFamily="34" charset="0"/>
              </a:rPr>
              <a:t>Evaluation processes always update with various external knowledge (53.75%).</a:t>
            </a:r>
          </a:p>
          <a:p>
            <a:pPr marL="171450" indent="-171450">
              <a:spcAft>
                <a:spcPts val="600"/>
              </a:spcAft>
              <a:buFontTx/>
              <a:buChar char="•"/>
            </a:pPr>
            <a:r>
              <a:rPr lang="en-US" sz="1600" dirty="0">
                <a:solidFill>
                  <a:srgbClr val="7030A0"/>
                </a:solidFill>
                <a:latin typeface="Calibri" panose="020F0502020204030204" pitchFamily="34" charset="0"/>
                <a:cs typeface="Arial" pitchFamily="34" charset="0"/>
              </a:rPr>
              <a:t>The evaluation isn</a:t>
            </a:r>
            <a:r>
              <a:rPr lang="en-US" altLang="en-US" sz="1600" dirty="0">
                <a:solidFill>
                  <a:srgbClr val="7030A0"/>
                </a:solidFill>
                <a:latin typeface="Calibri" panose="020F0502020204030204" pitchFamily="34" charset="0"/>
                <a:cs typeface="Arial" pitchFamily="34" charset="0"/>
              </a:rPr>
              <a:t>’</a:t>
            </a:r>
            <a:r>
              <a:rPr lang="en-US" sz="1600" dirty="0">
                <a:solidFill>
                  <a:srgbClr val="7030A0"/>
                </a:solidFill>
                <a:latin typeface="Calibri" panose="020F0502020204030204" pitchFamily="34" charset="0"/>
                <a:cs typeface="Arial" pitchFamily="34" charset="0"/>
              </a:rPr>
              <a:t>t done immediately after a process carried out (60%).</a:t>
            </a:r>
          </a:p>
        </p:txBody>
      </p:sp>
      <p:sp>
        <p:nvSpPr>
          <p:cNvPr id="31755" name="Title 1"/>
          <p:cNvSpPr txBox="1">
            <a:spLocks/>
          </p:cNvSpPr>
          <p:nvPr/>
        </p:nvSpPr>
        <p:spPr bwMode="auto">
          <a:xfrm>
            <a:off x="1371601" y="0"/>
            <a:ext cx="7315200" cy="1066800"/>
          </a:xfrm>
          <a:prstGeom prst="rect">
            <a:avLst/>
          </a:prstGeom>
          <a:noFill/>
          <a:ln w="9525">
            <a:noFill/>
            <a:miter lim="800000"/>
            <a:headEnd/>
            <a:tailEnd/>
          </a:ln>
        </p:spPr>
        <p:txBody>
          <a:bodyPr/>
          <a:lstStyle/>
          <a:p>
            <a:pPr algn="ctr"/>
            <a:r>
              <a:rPr lang="en-US" sz="3200" b="1" dirty="0">
                <a:solidFill>
                  <a:srgbClr val="7030A0"/>
                </a:solidFill>
                <a:latin typeface="Calibri" panose="020F0502020204030204" pitchFamily="34" charset="0"/>
              </a:rPr>
              <a:t>WHAT</a:t>
            </a:r>
            <a:r>
              <a:rPr lang="en-US" altLang="en-US" sz="3200" b="1" dirty="0">
                <a:solidFill>
                  <a:srgbClr val="7030A0"/>
                </a:solidFill>
                <a:latin typeface="Calibri" panose="020F0502020204030204" pitchFamily="34" charset="0"/>
              </a:rPr>
              <a:t>’</a:t>
            </a:r>
            <a:r>
              <a:rPr lang="en-US" sz="3200" b="1" dirty="0">
                <a:solidFill>
                  <a:srgbClr val="7030A0"/>
                </a:solidFill>
                <a:latin typeface="Calibri" panose="020F0502020204030204" pitchFamily="34" charset="0"/>
              </a:rPr>
              <a:t>S MISSING</a:t>
            </a:r>
          </a:p>
          <a:p>
            <a:pPr algn="ctr"/>
            <a:r>
              <a:rPr lang="en-US" sz="3200" b="1" dirty="0">
                <a:solidFill>
                  <a:srgbClr val="7030A0"/>
                </a:solidFill>
                <a:latin typeface="Calibri" panose="020F0502020204030204" pitchFamily="34" charset="0"/>
              </a:rPr>
              <a:t>IN DAILY BUSSINES WORK</a:t>
            </a:r>
          </a:p>
          <a:p>
            <a:pPr algn="ctr"/>
            <a:r>
              <a:rPr lang="en-US" sz="3200" b="1" dirty="0">
                <a:solidFill>
                  <a:srgbClr val="7030A0"/>
                </a:solidFill>
                <a:latin typeface="Calibri" panose="020F0502020204030204" pitchFamily="34" charset="0"/>
              </a:rPr>
              <a:t> </a:t>
            </a:r>
          </a:p>
        </p:txBody>
      </p:sp>
      <p:cxnSp>
        <p:nvCxnSpPr>
          <p:cNvPr id="14"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2</a:t>
            </a:fld>
            <a:endParaRPr lang="en-US" sz="1400">
              <a:ea typeface="MS PGothic" pitchFamily="34" charset="-128"/>
            </a:endParaRPr>
          </a:p>
        </p:txBody>
      </p:sp>
      <p:sp>
        <p:nvSpPr>
          <p:cNvPr id="3076" name="Content Placeholder 6"/>
          <p:cNvSpPr>
            <a:spLocks noGrp="1"/>
          </p:cNvSpPr>
          <p:nvPr>
            <p:ph sz="half" idx="4294967295"/>
          </p:nvPr>
        </p:nvSpPr>
        <p:spPr>
          <a:xfrm>
            <a:off x="498074" y="2286000"/>
            <a:ext cx="8153400" cy="2971778"/>
          </a:xfrm>
        </p:spPr>
        <p:txBody>
          <a:bodyPr/>
          <a:lstStyle/>
          <a:p>
            <a:pPr algn="ctr"/>
            <a:r>
              <a:rPr lang="id-ID" sz="2800" b="1" dirty="0" smtClean="0">
                <a:solidFill>
                  <a:srgbClr val="002060"/>
                </a:solidFill>
                <a:latin typeface="Bookman Old Style" panose="02050604050505020204" pitchFamily="18" charset="0"/>
              </a:rPr>
              <a:t>INTRODUCTION</a:t>
            </a:r>
            <a:endParaRPr lang="en-US" sz="2800" b="1" dirty="0" smtClean="0">
              <a:solidFill>
                <a:srgbClr val="002060"/>
              </a:solidFill>
              <a:latin typeface="Bookman Old Style" panose="02050604050505020204" pitchFamily="18" charset="0"/>
            </a:endParaRPr>
          </a:p>
          <a:p>
            <a:pPr algn="ctr"/>
            <a:r>
              <a:rPr lang="id-ID" sz="2800" b="1" dirty="0" smtClean="0">
                <a:solidFill>
                  <a:srgbClr val="002060"/>
                </a:solidFill>
                <a:latin typeface="Bookman Old Style" panose="02050604050505020204" pitchFamily="18" charset="0"/>
              </a:rPr>
              <a:t>KM IMPLEMENTATION IN BAPETEN</a:t>
            </a:r>
            <a:endParaRPr lang="en-US" sz="2800" b="1" dirty="0" smtClean="0">
              <a:solidFill>
                <a:srgbClr val="002060"/>
              </a:solidFill>
              <a:latin typeface="Bookman Old Style" panose="02050604050505020204" pitchFamily="18" charset="0"/>
            </a:endParaRPr>
          </a:p>
          <a:p>
            <a:pPr algn="ctr"/>
            <a:r>
              <a:rPr lang="id-ID" sz="2800" b="1" dirty="0" smtClean="0">
                <a:solidFill>
                  <a:srgbClr val="002060"/>
                </a:solidFill>
                <a:latin typeface="Bookman Old Style" panose="02050604050505020204" pitchFamily="18" charset="0"/>
              </a:rPr>
              <a:t>KM READINESS SURVEY</a:t>
            </a:r>
          </a:p>
          <a:p>
            <a:pPr algn="ctr"/>
            <a:r>
              <a:rPr lang="id-ID" sz="2800" b="1" dirty="0" smtClean="0">
                <a:solidFill>
                  <a:srgbClr val="002060"/>
                </a:solidFill>
                <a:latin typeface="Bookman Old Style" panose="02050604050505020204" pitchFamily="18" charset="0"/>
              </a:rPr>
              <a:t>KM ROADMAP</a:t>
            </a:r>
          </a:p>
          <a:p>
            <a:pPr algn="ctr"/>
            <a:r>
              <a:rPr lang="id-ID" sz="2800" b="1" dirty="0" smtClean="0">
                <a:solidFill>
                  <a:srgbClr val="002060"/>
                </a:solidFill>
                <a:latin typeface="Bookman Old Style" panose="02050604050505020204" pitchFamily="18" charset="0"/>
              </a:rPr>
              <a:t>CONCLUDING REMARKS</a:t>
            </a:r>
            <a:endParaRPr lang="en-US" sz="2800" b="1" dirty="0" smtClean="0">
              <a:solidFill>
                <a:srgbClr val="002060"/>
              </a:solidFill>
              <a:latin typeface="Bookman Old Style" panose="02050604050505020204" pitchFamily="18" charset="0"/>
            </a:endParaRPr>
          </a:p>
          <a:p>
            <a:pPr algn="ctr">
              <a:buFontTx/>
              <a:buNone/>
            </a:pPr>
            <a:endParaRPr lang="en-US" sz="2800" dirty="0" smtClean="0">
              <a:solidFill>
                <a:srgbClr val="002060"/>
              </a:solidFill>
              <a:latin typeface="Bookman Old Style" panose="02050604050505020204" pitchFamily="18" charset="0"/>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5" name="Rectangle 2"/>
          <p:cNvSpPr txBox="1">
            <a:spLocks noChangeArrowheads="1"/>
          </p:cNvSpPr>
          <p:nvPr/>
        </p:nvSpPr>
        <p:spPr bwMode="auto">
          <a:xfrm>
            <a:off x="609704" y="0"/>
            <a:ext cx="79248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eaLnBrk="0" fontAlgn="base" hangingPunct="0">
              <a:spcBef>
                <a:spcPct val="0"/>
              </a:spcBef>
              <a:spcAft>
                <a:spcPct val="0"/>
              </a:spcAft>
              <a:defRPr sz="4400">
                <a:solidFill>
                  <a:schemeClr val="tx2"/>
                </a:solidFill>
                <a:latin typeface="Arial" pitchFamily="34" charset="0"/>
              </a:defRPr>
            </a:lvl6pPr>
            <a:lvl7pPr marL="914400" algn="ctr" rtl="0" eaLnBrk="0" fontAlgn="base" hangingPunct="0">
              <a:spcBef>
                <a:spcPct val="0"/>
              </a:spcBef>
              <a:spcAft>
                <a:spcPct val="0"/>
              </a:spcAft>
              <a:defRPr sz="4400">
                <a:solidFill>
                  <a:schemeClr val="tx2"/>
                </a:solidFill>
                <a:latin typeface="Arial" pitchFamily="34" charset="0"/>
              </a:defRPr>
            </a:lvl7pPr>
            <a:lvl8pPr marL="1371600" algn="ctr" rtl="0" eaLnBrk="0" fontAlgn="base" hangingPunct="0">
              <a:spcBef>
                <a:spcPct val="0"/>
              </a:spcBef>
              <a:spcAft>
                <a:spcPct val="0"/>
              </a:spcAft>
              <a:defRPr sz="4400">
                <a:solidFill>
                  <a:schemeClr val="tx2"/>
                </a:solidFill>
                <a:latin typeface="Arial" pitchFamily="34" charset="0"/>
              </a:defRPr>
            </a:lvl8pPr>
            <a:lvl9pPr marL="1828800" algn="ctr" rtl="0" eaLnBrk="0" fontAlgn="base" hangingPunct="0">
              <a:spcBef>
                <a:spcPct val="0"/>
              </a:spcBef>
              <a:spcAft>
                <a:spcPct val="0"/>
              </a:spcAft>
              <a:defRPr sz="4400">
                <a:solidFill>
                  <a:schemeClr val="tx2"/>
                </a:solidFill>
                <a:latin typeface="Arial" pitchFamily="34" charset="0"/>
              </a:defRPr>
            </a:lvl9pPr>
          </a:lstStyle>
          <a:p>
            <a:pPr eaLnBrk="1" hangingPunct="1">
              <a:buFontTx/>
            </a:pPr>
            <a:r>
              <a:rPr lang="id-ID" sz="3600" b="1" kern="0" dirty="0" smtClean="0">
                <a:solidFill>
                  <a:srgbClr val="006600"/>
                </a:solidFill>
                <a:latin typeface="Calibri" panose="020F0502020204030204" pitchFamily="34" charset="0"/>
                <a:ea typeface="Tahoma" pitchFamily="34" charset="0"/>
                <a:cs typeface="Tahoma" pitchFamily="34" charset="0"/>
              </a:rPr>
              <a:t>AGENDA</a:t>
            </a:r>
            <a:endParaRPr lang="en-US" sz="3600" b="1" kern="0" dirty="0" smtClean="0">
              <a:solidFill>
                <a:srgbClr val="006600"/>
              </a:solidFill>
              <a:latin typeface="Calibri" panose="020F0502020204030204"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2"/>
          </p:nvPr>
        </p:nvSpPr>
        <p:spPr>
          <a:xfrm>
            <a:off x="6664325" y="6245225"/>
            <a:ext cx="2133600" cy="476250"/>
          </a:xfr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A5ED631B-1367-44A1-A3E4-BF5D40388F46}" type="slidenum">
              <a:rPr lang="en-US" altLang="zh-CN"/>
              <a:pPr>
                <a:buFontTx/>
                <a:buNone/>
              </a:pPr>
              <a:t>20</a:t>
            </a:fld>
            <a:endParaRPr lang="en-US" altLang="zh-CN"/>
          </a:p>
        </p:txBody>
      </p:sp>
      <p:sp>
        <p:nvSpPr>
          <p:cNvPr id="4" name="Rectangle 3"/>
          <p:cNvSpPr>
            <a:spLocks noChangeArrowheads="1"/>
          </p:cNvSpPr>
          <p:nvPr/>
        </p:nvSpPr>
        <p:spPr bwMode="auto">
          <a:xfrm>
            <a:off x="739775" y="1268413"/>
            <a:ext cx="2286000"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dirty="0">
                <a:latin typeface="Arial"/>
                <a:ea typeface="SimSun" charset="0"/>
                <a:cs typeface="Arial"/>
              </a:rPr>
              <a:t>Socialization</a:t>
            </a:r>
          </a:p>
        </p:txBody>
      </p:sp>
      <p:sp>
        <p:nvSpPr>
          <p:cNvPr id="5" name="Rectangle 4"/>
          <p:cNvSpPr/>
          <p:nvPr/>
        </p:nvSpPr>
        <p:spPr>
          <a:xfrm>
            <a:off x="187527" y="1802429"/>
            <a:ext cx="552450" cy="4919045"/>
          </a:xfrm>
          <a:prstGeom prst="rect">
            <a:avLst/>
          </a:prstGeom>
          <a:solidFill>
            <a:srgbClr val="8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anchor="ctr"/>
          <a:lstStyle/>
          <a:p>
            <a:pPr algn="ctr">
              <a:defRPr/>
            </a:pPr>
            <a:r>
              <a:rPr lang="en-US" sz="1400" dirty="0">
                <a:solidFill>
                  <a:srgbClr val="FFFFFF"/>
                </a:solidFill>
                <a:cs typeface="Arial"/>
              </a:rPr>
              <a:t>KNOWLEDGE GAP (FLOW)</a:t>
            </a:r>
          </a:p>
        </p:txBody>
      </p:sp>
      <p:sp>
        <p:nvSpPr>
          <p:cNvPr id="6" name="Rectangle 5"/>
          <p:cNvSpPr>
            <a:spLocks noChangeArrowheads="1"/>
          </p:cNvSpPr>
          <p:nvPr/>
        </p:nvSpPr>
        <p:spPr bwMode="auto">
          <a:xfrm>
            <a:off x="3071813" y="1801813"/>
            <a:ext cx="2187575" cy="4919662"/>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09538" indent="-109538">
              <a:spcAft>
                <a:spcPts val="600"/>
              </a:spcAft>
              <a:buFontTx/>
              <a:buChar char="•"/>
            </a:pPr>
            <a:r>
              <a:rPr lang="en-US" sz="1200" dirty="0" smtClean="0">
                <a:solidFill>
                  <a:srgbClr val="000000"/>
                </a:solidFill>
                <a:cs typeface="Arial" pitchFamily="34" charset="0"/>
              </a:rPr>
              <a:t>The </a:t>
            </a:r>
            <a:r>
              <a:rPr lang="en-US" sz="1200" dirty="0">
                <a:solidFill>
                  <a:srgbClr val="000000"/>
                </a:solidFill>
                <a:cs typeface="Arial" pitchFamily="34" charset="0"/>
              </a:rPr>
              <a:t>process of best practice documentation and lessons learned haven</a:t>
            </a:r>
            <a:r>
              <a:rPr lang="en-US" altLang="en-US" sz="1200" dirty="0">
                <a:solidFill>
                  <a:srgbClr val="000000"/>
                </a:solidFill>
                <a:cs typeface="Arial" pitchFamily="34" charset="0"/>
              </a:rPr>
              <a:t>’</a:t>
            </a:r>
            <a:r>
              <a:rPr lang="en-US" sz="1200" dirty="0">
                <a:solidFill>
                  <a:srgbClr val="000000"/>
                </a:solidFill>
                <a:cs typeface="Arial" pitchFamily="34" charset="0"/>
              </a:rPr>
              <a:t>t been working out thoroughly in BAPETEN (70%).</a:t>
            </a:r>
          </a:p>
          <a:p>
            <a:pPr marL="109538" indent="-109538">
              <a:spcAft>
                <a:spcPts val="600"/>
              </a:spcAft>
              <a:buFontTx/>
              <a:buChar char="•"/>
            </a:pPr>
            <a:r>
              <a:rPr lang="en-US" sz="1200" dirty="0">
                <a:solidFill>
                  <a:srgbClr val="000000"/>
                </a:solidFill>
                <a:cs typeface="Arial" pitchFamily="34" charset="0"/>
              </a:rPr>
              <a:t>There</a:t>
            </a:r>
            <a:r>
              <a:rPr lang="en-US" altLang="en-US" sz="1200" dirty="0">
                <a:solidFill>
                  <a:srgbClr val="000000"/>
                </a:solidFill>
                <a:cs typeface="Arial" pitchFamily="34" charset="0"/>
              </a:rPr>
              <a:t>’</a:t>
            </a:r>
            <a:r>
              <a:rPr lang="en-US" sz="1200" dirty="0">
                <a:solidFill>
                  <a:srgbClr val="000000"/>
                </a:solidFill>
                <a:cs typeface="Arial" pitchFamily="34" charset="0"/>
              </a:rPr>
              <a:t>s no reference document (template) for documentation process (63.75%).</a:t>
            </a:r>
          </a:p>
          <a:p>
            <a:pPr marL="109538" indent="-109538">
              <a:spcAft>
                <a:spcPts val="600"/>
              </a:spcAft>
              <a:buFontTx/>
              <a:buChar char="•"/>
            </a:pPr>
            <a:r>
              <a:rPr lang="en-US" sz="1200" dirty="0">
                <a:solidFill>
                  <a:srgbClr val="000000"/>
                </a:solidFill>
                <a:cs typeface="Arial" pitchFamily="34" charset="0"/>
              </a:rPr>
              <a:t>There are no rewards for employees who perform the process of documentation (71.25%).</a:t>
            </a:r>
          </a:p>
          <a:p>
            <a:pPr marL="109538" indent="-109538">
              <a:spcAft>
                <a:spcPts val="600"/>
              </a:spcAft>
              <a:buFontTx/>
              <a:buChar char="•"/>
            </a:pPr>
            <a:r>
              <a:rPr lang="en-US" sz="1200" dirty="0">
                <a:solidFill>
                  <a:srgbClr val="000000"/>
                </a:solidFill>
                <a:cs typeface="Arial" pitchFamily="34" charset="0"/>
              </a:rPr>
              <a:t>Information inside of KM System hasn</a:t>
            </a:r>
            <a:r>
              <a:rPr lang="en-US" altLang="en-US" sz="1200" dirty="0">
                <a:solidFill>
                  <a:srgbClr val="000000"/>
                </a:solidFill>
                <a:cs typeface="Arial" pitchFamily="34" charset="0"/>
              </a:rPr>
              <a:t>’</a:t>
            </a:r>
            <a:r>
              <a:rPr lang="en-US" sz="1200" dirty="0">
                <a:solidFill>
                  <a:srgbClr val="000000"/>
                </a:solidFill>
                <a:cs typeface="Arial" pitchFamily="34" charset="0"/>
              </a:rPr>
              <a:t>t been updated regularly (66.25%).</a:t>
            </a:r>
          </a:p>
          <a:p>
            <a:pPr marL="109538" indent="-109538">
              <a:spcAft>
                <a:spcPts val="600"/>
              </a:spcAft>
              <a:buFontTx/>
              <a:buChar char="•"/>
            </a:pPr>
            <a:r>
              <a:rPr lang="en-US" sz="1600" dirty="0">
                <a:solidFill>
                  <a:srgbClr val="7030A0"/>
                </a:solidFill>
                <a:latin typeface="Calibri" panose="020F0502020204030204" pitchFamily="34" charset="0"/>
                <a:cs typeface="Arial" pitchFamily="34" charset="0"/>
              </a:rPr>
              <a:t>There </a:t>
            </a:r>
            <a:r>
              <a:rPr lang="id-ID" sz="1600" dirty="0" smtClean="0">
                <a:solidFill>
                  <a:srgbClr val="7030A0"/>
                </a:solidFill>
                <a:latin typeface="Calibri" panose="020F0502020204030204" pitchFamily="34" charset="0"/>
                <a:cs typeface="Arial" pitchFamily="34" charset="0"/>
              </a:rPr>
              <a:t>are</a:t>
            </a:r>
            <a:r>
              <a:rPr lang="en-US" sz="1600" dirty="0" smtClean="0">
                <a:solidFill>
                  <a:srgbClr val="7030A0"/>
                </a:solidFill>
                <a:latin typeface="Calibri" panose="020F0502020204030204" pitchFamily="34" charset="0"/>
                <a:cs typeface="Arial" pitchFamily="34" charset="0"/>
              </a:rPr>
              <a:t> </a:t>
            </a:r>
            <a:r>
              <a:rPr lang="en-US" sz="1600" dirty="0">
                <a:solidFill>
                  <a:srgbClr val="7030A0"/>
                </a:solidFill>
                <a:latin typeface="Calibri" panose="020F0502020204030204" pitchFamily="34" charset="0"/>
                <a:cs typeface="Arial" pitchFamily="34" charset="0"/>
              </a:rPr>
              <a:t>no rewards for  employees who are actively involved / contribute to the KM System (76.25%).</a:t>
            </a:r>
          </a:p>
          <a:p>
            <a:pPr marL="109538" indent="-109538">
              <a:buFontTx/>
              <a:buChar char="•"/>
            </a:pPr>
            <a:endParaRPr lang="en-US" sz="1200" dirty="0">
              <a:solidFill>
                <a:srgbClr val="000000"/>
              </a:solidFill>
              <a:cs typeface="Arial" pitchFamily="34" charset="0"/>
            </a:endParaRPr>
          </a:p>
        </p:txBody>
      </p:sp>
      <p:sp>
        <p:nvSpPr>
          <p:cNvPr id="7" name="Rectangle 6"/>
          <p:cNvSpPr>
            <a:spLocks noChangeArrowheads="1"/>
          </p:cNvSpPr>
          <p:nvPr/>
        </p:nvSpPr>
        <p:spPr bwMode="auto">
          <a:xfrm>
            <a:off x="3071813" y="1268413"/>
            <a:ext cx="2187575"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dirty="0">
                <a:latin typeface="Arial"/>
                <a:ea typeface="SimSun" charset="0"/>
                <a:cs typeface="Arial"/>
              </a:rPr>
              <a:t>Externalization</a:t>
            </a:r>
          </a:p>
        </p:txBody>
      </p:sp>
      <p:sp>
        <p:nvSpPr>
          <p:cNvPr id="8" name="Rectangle 7"/>
          <p:cNvSpPr>
            <a:spLocks noChangeArrowheads="1"/>
          </p:cNvSpPr>
          <p:nvPr/>
        </p:nvSpPr>
        <p:spPr bwMode="auto">
          <a:xfrm>
            <a:off x="5330825" y="1268413"/>
            <a:ext cx="1795463"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a:latin typeface="Arial"/>
                <a:ea typeface="SimSun" charset="0"/>
                <a:cs typeface="Arial"/>
              </a:rPr>
              <a:t>Combination</a:t>
            </a:r>
            <a:endParaRPr lang="en-US" dirty="0">
              <a:latin typeface="Arial"/>
              <a:ea typeface="SimSun" charset="0"/>
              <a:cs typeface="Arial"/>
            </a:endParaRPr>
          </a:p>
        </p:txBody>
      </p:sp>
      <p:sp>
        <p:nvSpPr>
          <p:cNvPr id="9" name="Rectangle 8"/>
          <p:cNvSpPr>
            <a:spLocks noChangeArrowheads="1"/>
          </p:cNvSpPr>
          <p:nvPr/>
        </p:nvSpPr>
        <p:spPr bwMode="auto">
          <a:xfrm>
            <a:off x="739775" y="1801813"/>
            <a:ext cx="2286000" cy="4919662"/>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09538" indent="-109538">
              <a:spcAft>
                <a:spcPts val="600"/>
              </a:spcAft>
              <a:buFontTx/>
              <a:buChar char="•"/>
            </a:pPr>
            <a:r>
              <a:rPr lang="en-US" sz="1200" dirty="0">
                <a:solidFill>
                  <a:srgbClr val="000000"/>
                </a:solidFill>
                <a:cs typeface="Arial" pitchFamily="34" charset="0"/>
              </a:rPr>
              <a:t>Discussion and sharing forums are not consistent (66.25%).</a:t>
            </a:r>
          </a:p>
          <a:p>
            <a:pPr marL="109538" indent="-109538">
              <a:spcAft>
                <a:spcPts val="600"/>
              </a:spcAft>
              <a:buFontTx/>
              <a:buChar char="•"/>
            </a:pPr>
            <a:r>
              <a:rPr lang="en-US" sz="1200" dirty="0">
                <a:solidFill>
                  <a:srgbClr val="000000"/>
                </a:solidFill>
                <a:cs typeface="Arial" pitchFamily="34" charset="0"/>
              </a:rPr>
              <a:t>Discussion forums are not informal / fun (67.50%).</a:t>
            </a:r>
          </a:p>
          <a:p>
            <a:pPr marL="109538" indent="-109538">
              <a:spcAft>
                <a:spcPts val="600"/>
              </a:spcAft>
              <a:buFontTx/>
              <a:buChar char="•"/>
            </a:pPr>
            <a:r>
              <a:rPr lang="en-US" sz="1200" dirty="0">
                <a:solidFill>
                  <a:srgbClr val="000000"/>
                </a:solidFill>
                <a:cs typeface="Arial" pitchFamily="34" charset="0"/>
              </a:rPr>
              <a:t>Procedures and sharing mechanisms are existed, but there are still many employees who does not know yet (67.50%).</a:t>
            </a:r>
          </a:p>
          <a:p>
            <a:pPr marL="109538" indent="-109538">
              <a:spcAft>
                <a:spcPts val="600"/>
              </a:spcAft>
              <a:buFontTx/>
              <a:buChar char="•"/>
            </a:pPr>
            <a:r>
              <a:rPr lang="en-US" sz="1600" dirty="0">
                <a:solidFill>
                  <a:srgbClr val="7030A0"/>
                </a:solidFill>
                <a:latin typeface="Calibri" panose="020F0502020204030204" pitchFamily="34" charset="0"/>
                <a:cs typeface="Arial" pitchFamily="34" charset="0"/>
              </a:rPr>
              <a:t>there</a:t>
            </a:r>
            <a:r>
              <a:rPr lang="en-US" altLang="en-US" sz="1600" dirty="0">
                <a:solidFill>
                  <a:srgbClr val="7030A0"/>
                </a:solidFill>
                <a:latin typeface="Calibri" panose="020F0502020204030204" pitchFamily="34" charset="0"/>
                <a:cs typeface="Arial" pitchFamily="34" charset="0"/>
              </a:rPr>
              <a:t>’</a:t>
            </a:r>
            <a:r>
              <a:rPr lang="en-US" sz="1600" dirty="0">
                <a:solidFill>
                  <a:srgbClr val="7030A0"/>
                </a:solidFill>
                <a:latin typeface="Calibri" panose="020F0502020204030204" pitchFamily="34" charset="0"/>
                <a:cs typeface="Arial" pitchFamily="34" charset="0"/>
              </a:rPr>
              <a:t>s no </a:t>
            </a:r>
            <a:r>
              <a:rPr lang="id-ID" sz="1600" dirty="0" smtClean="0">
                <a:solidFill>
                  <a:srgbClr val="7030A0"/>
                </a:solidFill>
                <a:latin typeface="Calibri" panose="020F0502020204030204" pitchFamily="34" charset="0"/>
                <a:cs typeface="Arial" pitchFamily="34" charset="0"/>
              </a:rPr>
              <a:t>special </a:t>
            </a:r>
            <a:r>
              <a:rPr lang="en-US" sz="1600" dirty="0" smtClean="0">
                <a:solidFill>
                  <a:srgbClr val="7030A0"/>
                </a:solidFill>
                <a:latin typeface="Calibri" panose="020F0502020204030204" pitchFamily="34" charset="0"/>
                <a:cs typeface="Arial" pitchFamily="34" charset="0"/>
              </a:rPr>
              <a:t>reward </a:t>
            </a:r>
            <a:r>
              <a:rPr lang="en-US" sz="1600" dirty="0">
                <a:solidFill>
                  <a:srgbClr val="7030A0"/>
                </a:solidFill>
                <a:latin typeface="Calibri" panose="020F0502020204030204" pitchFamily="34" charset="0"/>
                <a:cs typeface="Arial" pitchFamily="34" charset="0"/>
              </a:rPr>
              <a:t>for employees involved in knowledge sharing activities (81.25%).</a:t>
            </a:r>
          </a:p>
          <a:p>
            <a:pPr marL="109538" indent="-109538">
              <a:spcAft>
                <a:spcPts val="600"/>
              </a:spcAft>
              <a:buFontTx/>
              <a:buChar char="•"/>
            </a:pPr>
            <a:r>
              <a:rPr lang="en-US" sz="1200" dirty="0">
                <a:solidFill>
                  <a:srgbClr val="000000"/>
                </a:solidFill>
                <a:cs typeface="Arial" pitchFamily="34" charset="0"/>
              </a:rPr>
              <a:t>No core member or a special team responsible for the implementation of sharing forum (71.25%).</a:t>
            </a:r>
          </a:p>
          <a:p>
            <a:pPr marL="109538" indent="-109538">
              <a:spcAft>
                <a:spcPts val="600"/>
              </a:spcAft>
              <a:buFontTx/>
              <a:buChar char="•"/>
            </a:pPr>
            <a:r>
              <a:rPr lang="en-US" sz="1200" dirty="0">
                <a:solidFill>
                  <a:srgbClr val="000000"/>
                </a:solidFill>
                <a:cs typeface="Arial" pitchFamily="34" charset="0"/>
              </a:rPr>
              <a:t>KM System has not been used in conducting sharing activities (77.50</a:t>
            </a:r>
            <a:r>
              <a:rPr lang="en-US" sz="1200" dirty="0" smtClean="0">
                <a:solidFill>
                  <a:srgbClr val="000000"/>
                </a:solidFill>
                <a:cs typeface="Arial" pitchFamily="34" charset="0"/>
              </a:rPr>
              <a:t>%).</a:t>
            </a:r>
            <a:endParaRPr lang="en-US" sz="1200" dirty="0">
              <a:solidFill>
                <a:srgbClr val="000000"/>
              </a:solidFill>
              <a:cs typeface="Arial" pitchFamily="34" charset="0"/>
            </a:endParaRPr>
          </a:p>
        </p:txBody>
      </p:sp>
      <p:sp>
        <p:nvSpPr>
          <p:cNvPr id="10" name="Rectangle 9"/>
          <p:cNvSpPr>
            <a:spLocks noChangeArrowheads="1"/>
          </p:cNvSpPr>
          <p:nvPr/>
        </p:nvSpPr>
        <p:spPr bwMode="auto">
          <a:xfrm>
            <a:off x="5330825" y="1801813"/>
            <a:ext cx="1795463" cy="4919662"/>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09538" indent="-109538">
              <a:spcAft>
                <a:spcPts val="600"/>
              </a:spcAft>
              <a:buFontTx/>
              <a:buChar char="•"/>
            </a:pPr>
            <a:r>
              <a:rPr lang="en-US" sz="1200" dirty="0">
                <a:solidFill>
                  <a:srgbClr val="000000"/>
                </a:solidFill>
                <a:cs typeface="Arial" pitchFamily="34" charset="0"/>
              </a:rPr>
              <a:t>Not all of the important information related to the process of working shared and utilized by employees (60%).</a:t>
            </a:r>
          </a:p>
          <a:p>
            <a:pPr marL="109538" indent="-109538">
              <a:spcAft>
                <a:spcPts val="600"/>
              </a:spcAft>
              <a:buFontTx/>
              <a:buChar char="•"/>
            </a:pPr>
            <a:r>
              <a:rPr lang="en-US" sz="1600" dirty="0">
                <a:solidFill>
                  <a:srgbClr val="7030A0"/>
                </a:solidFill>
                <a:latin typeface="Calibri" panose="020F0502020204030204" pitchFamily="34" charset="0"/>
                <a:cs typeface="Arial" pitchFamily="34" charset="0"/>
              </a:rPr>
              <a:t>Procedures and mechanisms that help workers to know and use the knowledge and important information related to work aren</a:t>
            </a:r>
            <a:r>
              <a:rPr lang="en-US" altLang="en-US" sz="1600" dirty="0">
                <a:solidFill>
                  <a:srgbClr val="7030A0"/>
                </a:solidFill>
                <a:latin typeface="Calibri" panose="020F0502020204030204" pitchFamily="34" charset="0"/>
                <a:cs typeface="Arial" pitchFamily="34" charset="0"/>
              </a:rPr>
              <a:t>’</a:t>
            </a:r>
            <a:r>
              <a:rPr lang="en-US" sz="1600" dirty="0">
                <a:solidFill>
                  <a:srgbClr val="7030A0"/>
                </a:solidFill>
                <a:latin typeface="Calibri" panose="020F0502020204030204" pitchFamily="34" charset="0"/>
                <a:cs typeface="Arial" pitchFamily="34" charset="0"/>
              </a:rPr>
              <a:t>t</a:t>
            </a:r>
            <a:r>
              <a:rPr lang="en-US" altLang="en-US" sz="1600" dirty="0">
                <a:solidFill>
                  <a:srgbClr val="7030A0"/>
                </a:solidFill>
                <a:latin typeface="Calibri" panose="020F0502020204030204" pitchFamily="34" charset="0"/>
                <a:cs typeface="Arial" pitchFamily="34" charset="0"/>
              </a:rPr>
              <a:t>’</a:t>
            </a:r>
            <a:r>
              <a:rPr lang="en-US" sz="1600" dirty="0">
                <a:solidFill>
                  <a:srgbClr val="7030A0"/>
                </a:solidFill>
                <a:latin typeface="Calibri" panose="020F0502020204030204" pitchFamily="34" charset="0"/>
                <a:cs typeface="Arial" pitchFamily="34" charset="0"/>
              </a:rPr>
              <a:t> available yet (61.25%).</a:t>
            </a:r>
          </a:p>
          <a:p>
            <a:pPr marL="109538" indent="-109538">
              <a:spcAft>
                <a:spcPts val="600"/>
              </a:spcAft>
              <a:buFontTx/>
              <a:buChar char="•"/>
            </a:pPr>
            <a:r>
              <a:rPr lang="en-US" sz="1200" dirty="0" smtClean="0">
                <a:solidFill>
                  <a:srgbClr val="000000"/>
                </a:solidFill>
                <a:cs typeface="Arial" pitchFamily="34" charset="0"/>
              </a:rPr>
              <a:t>The </a:t>
            </a:r>
            <a:r>
              <a:rPr lang="en-US" sz="1200" dirty="0">
                <a:solidFill>
                  <a:srgbClr val="000000"/>
                </a:solidFill>
                <a:cs typeface="Arial" pitchFamily="34" charset="0"/>
              </a:rPr>
              <a:t>process of grouping documents in the KM system needs to be improved (57.50%).</a:t>
            </a:r>
          </a:p>
          <a:p>
            <a:pPr marL="109538" indent="-109538">
              <a:buFontTx/>
              <a:buChar char="•"/>
            </a:pPr>
            <a:endParaRPr lang="en-US" sz="1200" dirty="0">
              <a:solidFill>
                <a:srgbClr val="000000"/>
              </a:solidFill>
              <a:cs typeface="Arial" pitchFamily="34" charset="0"/>
            </a:endParaRPr>
          </a:p>
        </p:txBody>
      </p:sp>
      <p:sp>
        <p:nvSpPr>
          <p:cNvPr id="12" name="Rectangle 11"/>
          <p:cNvSpPr>
            <a:spLocks noChangeArrowheads="1"/>
          </p:cNvSpPr>
          <p:nvPr/>
        </p:nvSpPr>
        <p:spPr bwMode="auto">
          <a:xfrm>
            <a:off x="7167563" y="1268413"/>
            <a:ext cx="1797050" cy="533400"/>
          </a:xfrm>
          <a:prstGeom prst="rect">
            <a:avLst/>
          </a:prstGeom>
          <a:solidFill>
            <a:srgbClr val="A6A6A6"/>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defRPr/>
            </a:pPr>
            <a:r>
              <a:rPr lang="en-US" dirty="0">
                <a:latin typeface="Arial"/>
                <a:ea typeface="SimSun" charset="0"/>
                <a:cs typeface="Arial"/>
              </a:rPr>
              <a:t>Internalization</a:t>
            </a:r>
          </a:p>
        </p:txBody>
      </p:sp>
      <p:sp>
        <p:nvSpPr>
          <p:cNvPr id="13" name="Rectangle 12"/>
          <p:cNvSpPr>
            <a:spLocks noChangeArrowheads="1"/>
          </p:cNvSpPr>
          <p:nvPr/>
        </p:nvSpPr>
        <p:spPr bwMode="auto">
          <a:xfrm>
            <a:off x="7167563" y="1801813"/>
            <a:ext cx="1797050" cy="4919662"/>
          </a:xfrm>
          <a:prstGeom prst="rect">
            <a:avLst/>
          </a:prstGeom>
          <a:solidFill>
            <a:srgbClr val="EBF1DE"/>
          </a:solidFill>
          <a:ln>
            <a:noFill/>
          </a:ln>
          <a:effectLst>
            <a:outerShdw blurRad="63500" dist="38100" dir="2700000" algn="tl" rotWithShape="0">
              <a:srgbClr val="000000">
                <a:alpha val="39998"/>
              </a:srgbClr>
            </a:outerShdw>
          </a:effectLst>
          <a:extLst>
            <a:ext uri="{91240B29-F687-4F45-9708-019B960494DF}">
              <a14:hiddenLine xmlns="" xmlns:a14="http://schemas.microsoft.com/office/drawing/2010/main" w="9525">
                <a:solidFill>
                  <a:srgbClr val="000000"/>
                </a:solidFill>
                <a:miter lim="800000"/>
                <a:headEnd/>
                <a:tailEnd/>
              </a14:hiddenLine>
            </a:ext>
          </a:extLst>
        </p:spPr>
        <p:txBody>
          <a:bodyPr/>
          <a:lstStyle/>
          <a:p>
            <a:pPr marL="109538" indent="-109538">
              <a:spcAft>
                <a:spcPts val="600"/>
              </a:spcAft>
              <a:buFontTx/>
              <a:buChar char="•"/>
            </a:pPr>
            <a:r>
              <a:rPr lang="en-US" sz="1200" dirty="0" smtClean="0">
                <a:solidFill>
                  <a:srgbClr val="000000"/>
                </a:solidFill>
                <a:cs typeface="Arial" pitchFamily="34" charset="0"/>
              </a:rPr>
              <a:t>There</a:t>
            </a:r>
            <a:r>
              <a:rPr lang="en-US" altLang="en-US" sz="1200" dirty="0" smtClean="0">
                <a:solidFill>
                  <a:srgbClr val="000000"/>
                </a:solidFill>
                <a:cs typeface="Arial" pitchFamily="34" charset="0"/>
              </a:rPr>
              <a:t>’</a:t>
            </a:r>
            <a:r>
              <a:rPr lang="en-US" sz="1200" dirty="0" smtClean="0">
                <a:solidFill>
                  <a:srgbClr val="000000"/>
                </a:solidFill>
                <a:cs typeface="Arial" pitchFamily="34" charset="0"/>
              </a:rPr>
              <a:t>s </a:t>
            </a:r>
            <a:r>
              <a:rPr lang="en-US" sz="1200" dirty="0">
                <a:solidFill>
                  <a:srgbClr val="000000"/>
                </a:solidFill>
                <a:cs typeface="Arial" pitchFamily="34" charset="0"/>
              </a:rPr>
              <a:t>no awards for creativity and innovation (66.25%).</a:t>
            </a:r>
          </a:p>
          <a:p>
            <a:pPr marL="109538" indent="-109538">
              <a:spcAft>
                <a:spcPts val="600"/>
              </a:spcAft>
              <a:buFontTx/>
              <a:buChar char="•"/>
            </a:pPr>
            <a:r>
              <a:rPr lang="en-US" sz="1200" dirty="0">
                <a:solidFill>
                  <a:srgbClr val="000000"/>
                </a:solidFill>
                <a:cs typeface="Arial" pitchFamily="34" charset="0"/>
              </a:rPr>
              <a:t>Procedures and mechanisms for the knowledge transfer from vendor  to BAPETEN employee hasn</a:t>
            </a:r>
            <a:r>
              <a:rPr lang="en-US" altLang="en-US" sz="1200" dirty="0">
                <a:solidFill>
                  <a:srgbClr val="000000"/>
                </a:solidFill>
                <a:cs typeface="Arial" pitchFamily="34" charset="0"/>
              </a:rPr>
              <a:t>’</a:t>
            </a:r>
            <a:r>
              <a:rPr lang="en-US" sz="1200" dirty="0">
                <a:solidFill>
                  <a:srgbClr val="000000"/>
                </a:solidFill>
                <a:cs typeface="Arial" pitchFamily="34" charset="0"/>
              </a:rPr>
              <a:t>t been developed (68.75%).</a:t>
            </a:r>
          </a:p>
          <a:p>
            <a:pPr marL="109538" indent="-109538">
              <a:spcAft>
                <a:spcPts val="600"/>
              </a:spcAft>
              <a:buFontTx/>
              <a:buChar char="•"/>
            </a:pPr>
            <a:r>
              <a:rPr lang="en-US" sz="1600" dirty="0">
                <a:solidFill>
                  <a:srgbClr val="7030A0"/>
                </a:solidFill>
                <a:latin typeface="Calibri" panose="020F0502020204030204" pitchFamily="34" charset="0"/>
                <a:cs typeface="Arial" pitchFamily="34" charset="0"/>
              </a:rPr>
              <a:t>Facility to channel ideas and innovation is not available yet (70%).</a:t>
            </a:r>
          </a:p>
          <a:p>
            <a:pPr marL="109538" indent="-109538">
              <a:spcAft>
                <a:spcPts val="600"/>
              </a:spcAft>
              <a:buFontTx/>
              <a:buChar char="•"/>
            </a:pPr>
            <a:r>
              <a:rPr lang="en-US" sz="1200" dirty="0">
                <a:cs typeface="Arial" pitchFamily="34" charset="0"/>
              </a:rPr>
              <a:t>KM System d</a:t>
            </a:r>
            <a:r>
              <a:rPr lang="id-ID" sz="1200" dirty="0">
                <a:cs typeface="Arial" pitchFamily="34" charset="0"/>
              </a:rPr>
              <a:t>oesn</a:t>
            </a:r>
            <a:r>
              <a:rPr lang="id-ID" altLang="en-US" sz="1200" dirty="0">
                <a:cs typeface="Arial" pitchFamily="34" charset="0"/>
              </a:rPr>
              <a:t>’</a:t>
            </a:r>
            <a:r>
              <a:rPr lang="id-ID" sz="1200" dirty="0">
                <a:cs typeface="Arial" pitchFamily="34" charset="0"/>
              </a:rPr>
              <a:t>t </a:t>
            </a:r>
            <a:r>
              <a:rPr lang="en-US" sz="1200" dirty="0">
                <a:cs typeface="Arial" pitchFamily="34" charset="0"/>
              </a:rPr>
              <a:t>has </a:t>
            </a:r>
            <a:r>
              <a:rPr lang="id-ID" sz="1200" dirty="0">
                <a:cs typeface="Arial" pitchFamily="34" charset="0"/>
              </a:rPr>
              <a:t>various sharing and learning function</a:t>
            </a:r>
            <a:r>
              <a:rPr lang="en-US" sz="1200" dirty="0">
                <a:cs typeface="Arial" pitchFamily="34" charset="0"/>
              </a:rPr>
              <a:t> yet (67.50%).</a:t>
            </a:r>
          </a:p>
          <a:p>
            <a:pPr marL="109538" indent="-109538">
              <a:spcAft>
                <a:spcPts val="600"/>
              </a:spcAft>
              <a:buFontTx/>
              <a:buChar char="•"/>
            </a:pPr>
            <a:endParaRPr lang="en-US" sz="1200" dirty="0">
              <a:solidFill>
                <a:srgbClr val="000000"/>
              </a:solidFill>
              <a:cs typeface="Arial" pitchFamily="34" charset="0"/>
            </a:endParaRPr>
          </a:p>
          <a:p>
            <a:pPr marL="109538" indent="-109538">
              <a:spcAft>
                <a:spcPts val="600"/>
              </a:spcAft>
              <a:buFontTx/>
              <a:buChar char="•"/>
            </a:pPr>
            <a:endParaRPr lang="en-US" sz="1200" dirty="0">
              <a:solidFill>
                <a:srgbClr val="000000"/>
              </a:solidFill>
              <a:cs typeface="Arial" pitchFamily="34" charset="0"/>
            </a:endParaRPr>
          </a:p>
          <a:p>
            <a:pPr marL="109538" indent="-109538">
              <a:spcAft>
                <a:spcPts val="600"/>
              </a:spcAft>
              <a:buFontTx/>
              <a:buChar char="•"/>
            </a:pPr>
            <a:endParaRPr lang="en-US" sz="1200" dirty="0">
              <a:solidFill>
                <a:srgbClr val="000000"/>
              </a:solidFill>
              <a:cs typeface="Arial" pitchFamily="34" charset="0"/>
            </a:endParaRPr>
          </a:p>
          <a:p>
            <a:pPr marL="109538" indent="-109538">
              <a:spcAft>
                <a:spcPts val="600"/>
              </a:spcAft>
              <a:buFontTx/>
              <a:buChar char="•"/>
            </a:pPr>
            <a:endParaRPr lang="en-US" sz="1200" dirty="0">
              <a:solidFill>
                <a:srgbClr val="000000"/>
              </a:solidFill>
              <a:cs typeface="Arial" pitchFamily="34" charset="0"/>
            </a:endParaRPr>
          </a:p>
          <a:p>
            <a:pPr marL="109538" indent="-109538">
              <a:spcAft>
                <a:spcPts val="600"/>
              </a:spcAft>
              <a:buFontTx/>
              <a:buChar char="•"/>
            </a:pPr>
            <a:endParaRPr lang="en-US" sz="1200" dirty="0">
              <a:solidFill>
                <a:srgbClr val="000000"/>
              </a:solidFill>
              <a:cs typeface="Arial" pitchFamily="34" charset="0"/>
            </a:endParaRPr>
          </a:p>
        </p:txBody>
      </p:sp>
      <p:sp>
        <p:nvSpPr>
          <p:cNvPr id="33803" name="Title 1"/>
          <p:cNvSpPr txBox="1">
            <a:spLocks/>
          </p:cNvSpPr>
          <p:nvPr/>
        </p:nvSpPr>
        <p:spPr bwMode="auto">
          <a:xfrm>
            <a:off x="1447800" y="0"/>
            <a:ext cx="7291388" cy="992188"/>
          </a:xfrm>
          <a:prstGeom prst="rect">
            <a:avLst/>
          </a:prstGeom>
          <a:noFill/>
          <a:ln w="9525">
            <a:noFill/>
            <a:miter lim="800000"/>
            <a:headEnd/>
            <a:tailEnd/>
          </a:ln>
        </p:spPr>
        <p:txBody>
          <a:bodyPr/>
          <a:lstStyle/>
          <a:p>
            <a:pPr algn="ctr"/>
            <a:r>
              <a:rPr lang="en-US" sz="3200" b="1" dirty="0">
                <a:solidFill>
                  <a:srgbClr val="7030A0"/>
                </a:solidFill>
                <a:latin typeface="Calibri" panose="020F0502020204030204" pitchFamily="34" charset="0"/>
              </a:rPr>
              <a:t>WHAT</a:t>
            </a:r>
            <a:r>
              <a:rPr lang="en-US" altLang="en-US" sz="3200" b="1" dirty="0">
                <a:solidFill>
                  <a:srgbClr val="7030A0"/>
                </a:solidFill>
                <a:latin typeface="Calibri" panose="020F0502020204030204" pitchFamily="34" charset="0"/>
              </a:rPr>
              <a:t>’</a:t>
            </a:r>
            <a:r>
              <a:rPr lang="en-US" sz="3200" b="1" dirty="0">
                <a:solidFill>
                  <a:srgbClr val="7030A0"/>
                </a:solidFill>
                <a:latin typeface="Calibri" panose="020F0502020204030204" pitchFamily="34" charset="0"/>
              </a:rPr>
              <a:t>S </a:t>
            </a:r>
            <a:r>
              <a:rPr lang="en-US" sz="3200" b="1" dirty="0" smtClean="0">
                <a:solidFill>
                  <a:srgbClr val="7030A0"/>
                </a:solidFill>
                <a:latin typeface="Calibri" panose="020F0502020204030204" pitchFamily="34" charset="0"/>
              </a:rPr>
              <a:t>MISSING</a:t>
            </a:r>
            <a:endParaRPr lang="id-ID" sz="3200" b="1" dirty="0" smtClean="0">
              <a:solidFill>
                <a:srgbClr val="7030A0"/>
              </a:solidFill>
              <a:latin typeface="Calibri" panose="020F0502020204030204" pitchFamily="34" charset="0"/>
            </a:endParaRPr>
          </a:p>
          <a:p>
            <a:pPr algn="ctr"/>
            <a:r>
              <a:rPr lang="en-US" sz="3200" b="1" dirty="0" smtClean="0">
                <a:solidFill>
                  <a:srgbClr val="7030A0"/>
                </a:solidFill>
                <a:latin typeface="Calibri" panose="020F0502020204030204" pitchFamily="34" charset="0"/>
              </a:rPr>
              <a:t>IN ORGANIZATION  </a:t>
            </a:r>
            <a:endParaRPr lang="en-US" sz="3200" b="1" dirty="0">
              <a:solidFill>
                <a:srgbClr val="7030A0"/>
              </a:solidFill>
              <a:latin typeface="Calibri" panose="020F0502020204030204" pitchFamily="34" charset="0"/>
            </a:endParaRPr>
          </a:p>
        </p:txBody>
      </p:sp>
      <p:cxnSp>
        <p:nvCxnSpPr>
          <p:cNvPr id="14"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2"/>
          </p:nvPr>
        </p:nvSpPr>
        <p:spPr>
          <a:xfrm>
            <a:off x="6305550" y="6408738"/>
            <a:ext cx="2133600" cy="476250"/>
          </a:xfr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AFA831A4-735D-4BC2-A789-7A84C0320756}" type="slidenum">
              <a:rPr lang="en-US" altLang="zh-CN"/>
              <a:pPr>
                <a:buFontTx/>
                <a:buNone/>
              </a:pPr>
              <a:t>21</a:t>
            </a:fld>
            <a:endParaRPr lang="en-US" altLang="zh-CN"/>
          </a:p>
        </p:txBody>
      </p:sp>
      <p:sp>
        <p:nvSpPr>
          <p:cNvPr id="4" name="Freeform 3"/>
          <p:cNvSpPr/>
          <p:nvPr/>
        </p:nvSpPr>
        <p:spPr>
          <a:xfrm>
            <a:off x="4500563" y="4103688"/>
            <a:ext cx="4630737" cy="2262187"/>
          </a:xfrm>
          <a:custGeom>
            <a:avLst/>
            <a:gdLst>
              <a:gd name="connsiteX0" fmla="*/ 0 w 4206875"/>
              <a:gd name="connsiteY0" fmla="*/ 597027 h 1919351"/>
              <a:gd name="connsiteX1" fmla="*/ 0 w 4206875"/>
              <a:gd name="connsiteY1" fmla="*/ 1919351 h 1919351"/>
              <a:gd name="connsiteX2" fmla="*/ 4206875 w 4206875"/>
              <a:gd name="connsiteY2" fmla="*/ 1919351 h 1919351"/>
              <a:gd name="connsiteX3" fmla="*/ 4206875 w 4206875"/>
              <a:gd name="connsiteY3" fmla="*/ 0 h 1919351"/>
              <a:gd name="connsiteX4" fmla="*/ 1593088 w 4206875"/>
              <a:gd name="connsiteY4" fmla="*/ 0 h 1919351"/>
              <a:gd name="connsiteX5" fmla="*/ 1593088 w 4206875"/>
              <a:gd name="connsiteY5" fmla="*/ 597027 h 1919351"/>
              <a:gd name="connsiteX6" fmla="*/ 0 w 4206875"/>
              <a:gd name="connsiteY6" fmla="*/ 597027 h 1919351"/>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4206875" h="1919351">
                <a:moveTo>
                  <a:pt x="0" y="597027"/>
                </a:moveTo>
                <a:lnTo>
                  <a:pt x="0" y="1919351"/>
                </a:lnTo>
                <a:lnTo>
                  <a:pt x="4206875" y="1919351"/>
                </a:lnTo>
                <a:lnTo>
                  <a:pt x="4206875" y="0"/>
                </a:lnTo>
                <a:lnTo>
                  <a:pt x="1593088" y="0"/>
                </a:lnTo>
                <a:lnTo>
                  <a:pt x="1593088" y="597027"/>
                </a:lnTo>
                <a:lnTo>
                  <a:pt x="0" y="597027"/>
                </a:lnTo>
              </a:path>
            </a:pathLst>
          </a:custGeom>
          <a:solidFill>
            <a:schemeClr val="accent3">
              <a:lumMod val="20000"/>
              <a:lumOff val="80000"/>
            </a:scheme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cs typeface="Arial"/>
            </a:endParaRPr>
          </a:p>
        </p:txBody>
      </p:sp>
      <p:sp>
        <p:nvSpPr>
          <p:cNvPr id="5" name="Freeform 3"/>
          <p:cNvSpPr/>
          <p:nvPr/>
        </p:nvSpPr>
        <p:spPr>
          <a:xfrm>
            <a:off x="4500563" y="1873250"/>
            <a:ext cx="4630737" cy="2103438"/>
          </a:xfrm>
          <a:custGeom>
            <a:avLst/>
            <a:gdLst>
              <a:gd name="connsiteX0" fmla="*/ 0 w 4206875"/>
              <a:gd name="connsiteY0" fmla="*/ 1322323 h 1919223"/>
              <a:gd name="connsiteX1" fmla="*/ 0 w 4206875"/>
              <a:gd name="connsiteY1" fmla="*/ 0 h 1919223"/>
              <a:gd name="connsiteX2" fmla="*/ 4206875 w 4206875"/>
              <a:gd name="connsiteY2" fmla="*/ 0 h 1919223"/>
              <a:gd name="connsiteX3" fmla="*/ 4206875 w 4206875"/>
              <a:gd name="connsiteY3" fmla="*/ 1919223 h 1919223"/>
              <a:gd name="connsiteX4" fmla="*/ 1593088 w 4206875"/>
              <a:gd name="connsiteY4" fmla="*/ 1919223 h 1919223"/>
              <a:gd name="connsiteX5" fmla="*/ 1593088 w 4206875"/>
              <a:gd name="connsiteY5" fmla="*/ 1322323 h 1919223"/>
              <a:gd name="connsiteX6" fmla="*/ 0 w 4206875"/>
              <a:gd name="connsiteY6" fmla="*/ 1322323 h 1919223"/>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4206875" h="1919223">
                <a:moveTo>
                  <a:pt x="0" y="1322323"/>
                </a:moveTo>
                <a:lnTo>
                  <a:pt x="0" y="0"/>
                </a:lnTo>
                <a:lnTo>
                  <a:pt x="4206875" y="0"/>
                </a:lnTo>
                <a:lnTo>
                  <a:pt x="4206875" y="1919223"/>
                </a:lnTo>
                <a:lnTo>
                  <a:pt x="1593088" y="1919223"/>
                </a:lnTo>
                <a:lnTo>
                  <a:pt x="1593088" y="1322323"/>
                </a:lnTo>
                <a:lnTo>
                  <a:pt x="0" y="1322323"/>
                </a:lnTo>
              </a:path>
            </a:pathLst>
          </a:custGeom>
          <a:solidFill>
            <a:schemeClr val="accent3">
              <a:lumMod val="20000"/>
              <a:lumOff val="80000"/>
            </a:scheme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cs typeface="Arial"/>
            </a:endParaRPr>
          </a:p>
        </p:txBody>
      </p:sp>
      <p:sp>
        <p:nvSpPr>
          <p:cNvPr id="6" name="Freeform 3"/>
          <p:cNvSpPr/>
          <p:nvPr/>
        </p:nvSpPr>
        <p:spPr>
          <a:xfrm>
            <a:off x="14288" y="4103688"/>
            <a:ext cx="4608512" cy="2262187"/>
          </a:xfrm>
          <a:custGeom>
            <a:avLst/>
            <a:gdLst>
              <a:gd name="connsiteX0" fmla="*/ 4206875 w 4206875"/>
              <a:gd name="connsiteY0" fmla="*/ 597027 h 1919351"/>
              <a:gd name="connsiteX1" fmla="*/ 4206875 w 4206875"/>
              <a:gd name="connsiteY1" fmla="*/ 1919351 h 1919351"/>
              <a:gd name="connsiteX2" fmla="*/ 0 w 4206875"/>
              <a:gd name="connsiteY2" fmla="*/ 1919351 h 1919351"/>
              <a:gd name="connsiteX3" fmla="*/ 0 w 4206875"/>
              <a:gd name="connsiteY3" fmla="*/ 0 h 1919351"/>
              <a:gd name="connsiteX4" fmla="*/ 2613786 w 4206875"/>
              <a:gd name="connsiteY4" fmla="*/ 0 h 1919351"/>
              <a:gd name="connsiteX5" fmla="*/ 2613786 w 4206875"/>
              <a:gd name="connsiteY5" fmla="*/ 597027 h 1919351"/>
              <a:gd name="connsiteX6" fmla="*/ 4206875 w 4206875"/>
              <a:gd name="connsiteY6" fmla="*/ 597027 h 1919351"/>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4206875" h="1919351">
                <a:moveTo>
                  <a:pt x="4206875" y="597027"/>
                </a:moveTo>
                <a:lnTo>
                  <a:pt x="4206875" y="1919351"/>
                </a:lnTo>
                <a:lnTo>
                  <a:pt x="0" y="1919351"/>
                </a:lnTo>
                <a:lnTo>
                  <a:pt x="0" y="0"/>
                </a:lnTo>
                <a:lnTo>
                  <a:pt x="2613786" y="0"/>
                </a:lnTo>
                <a:lnTo>
                  <a:pt x="2613786" y="597027"/>
                </a:lnTo>
                <a:lnTo>
                  <a:pt x="4206875" y="597027"/>
                </a:lnTo>
              </a:path>
            </a:pathLst>
          </a:custGeom>
          <a:solidFill>
            <a:schemeClr val="accent3">
              <a:lumMod val="20000"/>
              <a:lumOff val="80000"/>
            </a:scheme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cs typeface="Arial"/>
            </a:endParaRPr>
          </a:p>
        </p:txBody>
      </p:sp>
      <p:sp>
        <p:nvSpPr>
          <p:cNvPr id="7" name="Freeform 3"/>
          <p:cNvSpPr/>
          <p:nvPr/>
        </p:nvSpPr>
        <p:spPr>
          <a:xfrm>
            <a:off x="23813" y="1873250"/>
            <a:ext cx="4598987" cy="2103438"/>
          </a:xfrm>
          <a:custGeom>
            <a:avLst/>
            <a:gdLst>
              <a:gd name="connsiteX0" fmla="*/ 4206875 w 4206875"/>
              <a:gd name="connsiteY0" fmla="*/ 1322323 h 1919223"/>
              <a:gd name="connsiteX1" fmla="*/ 4206875 w 4206875"/>
              <a:gd name="connsiteY1" fmla="*/ 0 h 1919223"/>
              <a:gd name="connsiteX2" fmla="*/ 0 w 4206875"/>
              <a:gd name="connsiteY2" fmla="*/ 0 h 1919223"/>
              <a:gd name="connsiteX3" fmla="*/ 0 w 4206875"/>
              <a:gd name="connsiteY3" fmla="*/ 1919223 h 1919223"/>
              <a:gd name="connsiteX4" fmla="*/ 2613786 w 4206875"/>
              <a:gd name="connsiteY4" fmla="*/ 1919223 h 1919223"/>
              <a:gd name="connsiteX5" fmla="*/ 2613786 w 4206875"/>
              <a:gd name="connsiteY5" fmla="*/ 1322323 h 1919223"/>
              <a:gd name="connsiteX6" fmla="*/ 4206875 w 4206875"/>
              <a:gd name="connsiteY6" fmla="*/ 1322323 h 1919223"/>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Lst>
            <a:rect l="l" t="t" r="r" b="b"/>
            <a:pathLst>
              <a:path w="4206875" h="1919223">
                <a:moveTo>
                  <a:pt x="4206875" y="1322323"/>
                </a:moveTo>
                <a:lnTo>
                  <a:pt x="4206875" y="0"/>
                </a:lnTo>
                <a:lnTo>
                  <a:pt x="0" y="0"/>
                </a:lnTo>
                <a:lnTo>
                  <a:pt x="0" y="1919223"/>
                </a:lnTo>
                <a:lnTo>
                  <a:pt x="2613786" y="1919223"/>
                </a:lnTo>
                <a:lnTo>
                  <a:pt x="2613786" y="1322323"/>
                </a:lnTo>
                <a:lnTo>
                  <a:pt x="4206875" y="1322323"/>
                </a:lnTo>
              </a:path>
            </a:pathLst>
          </a:custGeom>
          <a:solidFill>
            <a:schemeClr val="accent3">
              <a:lumMod val="20000"/>
              <a:lumOff val="80000"/>
            </a:scheme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cs typeface="Arial"/>
            </a:endParaRPr>
          </a:p>
        </p:txBody>
      </p:sp>
      <p:sp>
        <p:nvSpPr>
          <p:cNvPr id="8" name="Freeform 3"/>
          <p:cNvSpPr/>
          <p:nvPr/>
        </p:nvSpPr>
        <p:spPr>
          <a:xfrm>
            <a:off x="2916238" y="3479800"/>
            <a:ext cx="3048000" cy="1082675"/>
          </a:xfrm>
          <a:custGeom>
            <a:avLst/>
            <a:gdLst>
              <a:gd name="connsiteX0" fmla="*/ 0 w 3048000"/>
              <a:gd name="connsiteY0" fmla="*/ 1082675 h 1082675"/>
              <a:gd name="connsiteX1" fmla="*/ 3048000 w 3048000"/>
              <a:gd name="connsiteY1" fmla="*/ 1082675 h 1082675"/>
              <a:gd name="connsiteX2" fmla="*/ 3048000 w 3048000"/>
              <a:gd name="connsiteY2" fmla="*/ 0 h 1082675"/>
              <a:gd name="connsiteX3" fmla="*/ 0 w 3048000"/>
              <a:gd name="connsiteY3" fmla="*/ 0 h 1082675"/>
              <a:gd name="connsiteX4" fmla="*/ 0 w 3048000"/>
              <a:gd name="connsiteY4" fmla="*/ 1082675 h 1082675"/>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3048000" h="1082675">
                <a:moveTo>
                  <a:pt x="0" y="1082675"/>
                </a:moveTo>
                <a:lnTo>
                  <a:pt x="3048000" y="1082675"/>
                </a:lnTo>
                <a:lnTo>
                  <a:pt x="3048000" y="0"/>
                </a:lnTo>
                <a:lnTo>
                  <a:pt x="0" y="0"/>
                </a:lnTo>
                <a:lnTo>
                  <a:pt x="0" y="1082675"/>
                </a:lnTo>
              </a:path>
            </a:pathLst>
          </a:custGeom>
          <a:solidFill>
            <a:schemeClr val="accent3">
              <a:lumMod val="75000"/>
              <a:alpha val="65000"/>
            </a:schemeClr>
          </a:solidFill>
          <a:ln w="12700">
            <a:solidFill>
              <a:srgbClr val="000000">
                <a:alpha val="0"/>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cs typeface="Arial"/>
            </a:endParaRPr>
          </a:p>
        </p:txBody>
      </p:sp>
      <p:sp>
        <p:nvSpPr>
          <p:cNvPr id="9" name="TextBox 1"/>
          <p:cNvSpPr txBox="1"/>
          <p:nvPr/>
        </p:nvSpPr>
        <p:spPr>
          <a:xfrm>
            <a:off x="4592638" y="1905000"/>
            <a:ext cx="4486275" cy="1942070"/>
          </a:xfrm>
          <a:prstGeom prst="rect">
            <a:avLst/>
          </a:prstGeom>
          <a:solidFill>
            <a:srgbClr val="00B0F0">
              <a:alpha val="23000"/>
            </a:srgbClr>
          </a:solidFill>
        </p:spPr>
        <p:txBody>
          <a:bodyPr lIns="0" tIns="0" rIns="0">
            <a:spAutoFit/>
          </a:bodyPr>
          <a:lstStyle/>
          <a:p>
            <a:pPr marL="261938" indent="-261938">
              <a:lnSpc>
                <a:spcPct val="110000"/>
              </a:lnSpc>
              <a:buFont typeface="+mj-lt"/>
              <a:buAutoNum type="arabicPeriod" startAt="4"/>
              <a:defRPr/>
            </a:pPr>
            <a:r>
              <a:rPr lang="en-US" sz="1400" dirty="0">
                <a:latin typeface="Calibri" panose="020F0502020204030204" pitchFamily="34" charset="0"/>
                <a:ea typeface="SimSun" charset="0"/>
                <a:cs typeface="Arial"/>
              </a:rPr>
              <a:t>Initiate and nurture Smart Knowledge Worker that will lead to an excellence knowledge sharing culture.</a:t>
            </a:r>
          </a:p>
          <a:p>
            <a:pPr marL="261938" indent="-261938">
              <a:lnSpc>
                <a:spcPct val="110000"/>
              </a:lnSpc>
              <a:buFont typeface="+mj-lt"/>
              <a:buAutoNum type="arabicPeriod" startAt="4"/>
              <a:defRPr/>
            </a:pPr>
            <a:r>
              <a:rPr lang="en-US" sz="1400" dirty="0">
                <a:latin typeface="Calibri" panose="020F0502020204030204" pitchFamily="34" charset="0"/>
                <a:ea typeface="SimSun" charset="0"/>
                <a:cs typeface="Arial"/>
              </a:rPr>
              <a:t>Develop methodology and knowledge documentation media that can be used in daily work, such as After Action Review (AAR).</a:t>
            </a:r>
          </a:p>
          <a:p>
            <a:pPr marL="261938" indent="-261938">
              <a:lnSpc>
                <a:spcPct val="110000"/>
              </a:lnSpc>
              <a:buFont typeface="+mj-lt"/>
              <a:buAutoNum type="arabicPeriod" startAt="4"/>
              <a:tabLst>
                <a:tab pos="1698625" algn="l"/>
              </a:tabLst>
              <a:defRPr/>
            </a:pPr>
            <a:r>
              <a:rPr lang="en-US" sz="1400" dirty="0">
                <a:latin typeface="Calibri" panose="020F0502020204030204" pitchFamily="34" charset="0"/>
                <a:ea typeface="SimSun" charset="0"/>
                <a:cs typeface="Arial"/>
              </a:rPr>
              <a:t>Establish procedures, guidance, reference, and 	system that support knowledge 	</a:t>
            </a:r>
            <a:r>
              <a:rPr lang="en-US" sz="1400" dirty="0" smtClean="0">
                <a:latin typeface="Calibri" panose="020F0502020204030204" pitchFamily="34" charset="0"/>
                <a:ea typeface="SimSun" charset="0"/>
                <a:cs typeface="Arial"/>
              </a:rPr>
              <a:t>sharing </a:t>
            </a:r>
            <a:r>
              <a:rPr lang="en-US" sz="1400" dirty="0">
                <a:latin typeface="Calibri" panose="020F0502020204030204" pitchFamily="34" charset="0"/>
                <a:ea typeface="SimSun" charset="0"/>
                <a:cs typeface="Arial"/>
              </a:rPr>
              <a:t>and documentation</a:t>
            </a:r>
            <a:r>
              <a:rPr lang="en-US" sz="1400" dirty="0" smtClean="0">
                <a:latin typeface="Calibri" panose="020F0502020204030204" pitchFamily="34" charset="0"/>
                <a:ea typeface="SimSun" charset="0"/>
                <a:cs typeface="Arial"/>
              </a:rPr>
              <a:t>.</a:t>
            </a:r>
            <a:endParaRPr lang="en-US" sz="1400" dirty="0">
              <a:latin typeface="Calibri" panose="020F0502020204030204" pitchFamily="34" charset="0"/>
              <a:ea typeface="SimSun" charset="0"/>
              <a:cs typeface="Arial"/>
            </a:endParaRPr>
          </a:p>
        </p:txBody>
      </p:sp>
      <p:sp>
        <p:nvSpPr>
          <p:cNvPr id="12" name="TextBox 1"/>
          <p:cNvSpPr txBox="1"/>
          <p:nvPr/>
        </p:nvSpPr>
        <p:spPr>
          <a:xfrm>
            <a:off x="133350" y="1936750"/>
            <a:ext cx="4443413" cy="1938338"/>
          </a:xfrm>
          <a:prstGeom prst="rect">
            <a:avLst/>
          </a:prstGeom>
          <a:solidFill>
            <a:srgbClr val="00FF99">
              <a:alpha val="32000"/>
            </a:srgbClr>
          </a:solidFill>
        </p:spPr>
        <p:txBody>
          <a:bodyPr lIns="0" tIns="0" rIns="0">
            <a:spAutoFit/>
          </a:bodyPr>
          <a:lstStyle/>
          <a:p>
            <a:pPr marL="261938" indent="-261938">
              <a:lnSpc>
                <a:spcPct val="110000"/>
              </a:lnSpc>
              <a:buFont typeface="+mj-lt"/>
              <a:buAutoNum type="arabicPeriod"/>
              <a:defRPr/>
            </a:pPr>
            <a:r>
              <a:rPr lang="en-US" sz="1400" dirty="0">
                <a:latin typeface="Calibri" panose="020F0502020204030204" pitchFamily="34" charset="0"/>
                <a:ea typeface="SimSun" charset="0"/>
                <a:cs typeface="Arial"/>
              </a:rPr>
              <a:t>Coordinate and coach the implementations of KM and socialize the benefits.</a:t>
            </a:r>
          </a:p>
          <a:p>
            <a:pPr marL="261938" indent="-261938">
              <a:lnSpc>
                <a:spcPct val="110000"/>
              </a:lnSpc>
              <a:buFont typeface="+mj-lt"/>
              <a:buAutoNum type="arabicPeriod"/>
              <a:defRPr/>
            </a:pPr>
            <a:r>
              <a:rPr lang="en-US" sz="1400" dirty="0">
                <a:latin typeface="Calibri" panose="020F0502020204030204" pitchFamily="34" charset="0"/>
                <a:ea typeface="SimSun" charset="0"/>
                <a:cs typeface="Arial"/>
              </a:rPr>
              <a:t>Get support from Board of Director and Senior Management Team regarding KM initiatives, </a:t>
            </a:r>
          </a:p>
          <a:p>
            <a:pPr marL="261938" indent="-261938">
              <a:lnSpc>
                <a:spcPct val="110000"/>
              </a:lnSpc>
              <a:buFont typeface="+mj-lt"/>
              <a:buAutoNum type="arabicPeriod"/>
              <a:defRPr/>
            </a:pPr>
            <a:r>
              <a:rPr lang="en-US" sz="1400" dirty="0">
                <a:latin typeface="Calibri" panose="020F0502020204030204" pitchFamily="34" charset="0"/>
                <a:ea typeface="SimSun" charset="0"/>
                <a:cs typeface="Arial"/>
              </a:rPr>
              <a:t>Get support and coach from KM team to ensure the communities discussion forums to be </a:t>
            </a:r>
          </a:p>
          <a:p>
            <a:pPr>
              <a:lnSpc>
                <a:spcPct val="110000"/>
              </a:lnSpc>
              <a:tabLst>
                <a:tab pos="261938" algn="l"/>
              </a:tabLst>
              <a:defRPr/>
            </a:pPr>
            <a:r>
              <a:rPr lang="en-US" sz="1400" dirty="0">
                <a:latin typeface="Calibri" panose="020F0502020204030204" pitchFamily="34" charset="0"/>
                <a:ea typeface="SimSun" charset="0"/>
                <a:cs typeface="Arial"/>
              </a:rPr>
              <a:t>	informal, fun, and have values </a:t>
            </a:r>
          </a:p>
          <a:p>
            <a:pPr>
              <a:lnSpc>
                <a:spcPct val="110000"/>
              </a:lnSpc>
              <a:tabLst>
                <a:tab pos="261938" algn="l"/>
              </a:tabLst>
              <a:defRPr/>
            </a:pPr>
            <a:r>
              <a:rPr lang="en-US" sz="1400" dirty="0">
                <a:latin typeface="Calibri" panose="020F0502020204030204" pitchFamily="34" charset="0"/>
                <a:ea typeface="SimSun" charset="0"/>
                <a:cs typeface="Arial"/>
              </a:rPr>
              <a:t>	in every meeting.</a:t>
            </a:r>
          </a:p>
        </p:txBody>
      </p:sp>
      <p:sp>
        <p:nvSpPr>
          <p:cNvPr id="35850" name="TextBox 1"/>
          <p:cNvSpPr txBox="1">
            <a:spLocks noChangeArrowheads="1"/>
          </p:cNvSpPr>
          <p:nvPr/>
        </p:nvSpPr>
        <p:spPr bwMode="auto">
          <a:xfrm>
            <a:off x="178594" y="1270417"/>
            <a:ext cx="8878888" cy="482183"/>
          </a:xfrm>
          <a:prstGeom prst="rect">
            <a:avLst/>
          </a:prstGeom>
          <a:noFill/>
          <a:ln w="9525">
            <a:noFill/>
            <a:miter lim="800000"/>
            <a:headEnd/>
            <a:tailEnd/>
          </a:ln>
        </p:spPr>
        <p:txBody>
          <a:bodyPr wrap="square" lIns="0" tIns="0" rIns="0">
            <a:spAutoFit/>
          </a:bodyPr>
          <a:lstStyle/>
          <a:p>
            <a:pPr algn="ctr">
              <a:lnSpc>
                <a:spcPts val="1000"/>
              </a:lnSpc>
            </a:pPr>
            <a:endParaRPr lang="en-US" altLang="zh-CN" sz="2000" dirty="0">
              <a:solidFill>
                <a:srgbClr val="006600"/>
              </a:solidFill>
              <a:latin typeface="Calibri" panose="020F0502020204030204" pitchFamily="34" charset="0"/>
              <a:cs typeface="Arial" pitchFamily="34" charset="0"/>
            </a:endParaRPr>
          </a:p>
          <a:p>
            <a:pPr algn="ctr"/>
            <a:r>
              <a:rPr lang="en-US" sz="2000" b="1" dirty="0" smtClean="0">
                <a:solidFill>
                  <a:srgbClr val="006600"/>
                </a:solidFill>
                <a:latin typeface="Calibri" panose="020F0502020204030204" pitchFamily="34" charset="0"/>
                <a:cs typeface="Arial" pitchFamily="34" charset="0"/>
              </a:rPr>
              <a:t>The </a:t>
            </a:r>
            <a:r>
              <a:rPr lang="en-US" sz="2000" b="1" dirty="0">
                <a:solidFill>
                  <a:srgbClr val="006600"/>
                </a:solidFill>
                <a:latin typeface="Calibri" panose="020F0502020204030204" pitchFamily="34" charset="0"/>
                <a:cs typeface="Arial" pitchFamily="34" charset="0"/>
              </a:rPr>
              <a:t>12 KM Strategic Initiative that Serve as Foundations for Implementation:</a:t>
            </a:r>
            <a:endParaRPr lang="en-US" altLang="zh-CN" sz="2000" b="1" dirty="0">
              <a:solidFill>
                <a:srgbClr val="006600"/>
              </a:solidFill>
              <a:latin typeface="Calibri" panose="020F0502020204030204" pitchFamily="34" charset="0"/>
              <a:cs typeface="Arial" pitchFamily="34" charset="0"/>
            </a:endParaRPr>
          </a:p>
        </p:txBody>
      </p:sp>
      <p:sp>
        <p:nvSpPr>
          <p:cNvPr id="14" name="TextBox 1"/>
          <p:cNvSpPr txBox="1"/>
          <p:nvPr/>
        </p:nvSpPr>
        <p:spPr>
          <a:xfrm>
            <a:off x="139700" y="4097338"/>
            <a:ext cx="4265613" cy="2174875"/>
          </a:xfrm>
          <a:prstGeom prst="rect">
            <a:avLst/>
          </a:prstGeom>
          <a:solidFill>
            <a:schemeClr val="accent6">
              <a:lumMod val="20000"/>
              <a:lumOff val="80000"/>
              <a:alpha val="36000"/>
            </a:schemeClr>
          </a:solidFill>
        </p:spPr>
        <p:txBody>
          <a:bodyPr lIns="0" tIns="0" rIns="0">
            <a:spAutoFit/>
          </a:bodyPr>
          <a:lstStyle/>
          <a:p>
            <a:pPr marL="261938" indent="-249238">
              <a:lnSpc>
                <a:spcPct val="110000"/>
              </a:lnSpc>
              <a:buFont typeface="+mj-lt"/>
              <a:buAutoNum type="arabicPeriod" startAt="7"/>
              <a:defRPr/>
            </a:pPr>
            <a:r>
              <a:rPr lang="en-US" sz="1400" dirty="0">
                <a:latin typeface="Calibri" panose="020F0502020204030204" pitchFamily="34" charset="0"/>
                <a:ea typeface="SimSun" charset="0"/>
                <a:cs typeface="Arial"/>
              </a:rPr>
              <a:t>Increase employees abilities</a:t>
            </a:r>
          </a:p>
          <a:p>
            <a:pPr marL="261938" indent="-249238">
              <a:lnSpc>
                <a:spcPct val="110000"/>
              </a:lnSpc>
              <a:tabLst>
                <a:tab pos="261938" algn="l"/>
              </a:tabLst>
              <a:defRPr/>
            </a:pPr>
            <a:r>
              <a:rPr lang="en-US" sz="1400" dirty="0">
                <a:latin typeface="Calibri" panose="020F0502020204030204" pitchFamily="34" charset="0"/>
                <a:ea typeface="SimSun" charset="0"/>
                <a:cs typeface="Arial"/>
              </a:rPr>
              <a:t>	in knowledge writing and </a:t>
            </a:r>
          </a:p>
          <a:p>
            <a:pPr marL="12700">
              <a:lnSpc>
                <a:spcPct val="110000"/>
              </a:lnSpc>
              <a:tabLst>
                <a:tab pos="261938" algn="l"/>
              </a:tabLst>
              <a:defRPr/>
            </a:pPr>
            <a:r>
              <a:rPr lang="en-US" sz="1400" dirty="0">
                <a:latin typeface="Calibri" panose="020F0502020204030204" pitchFamily="34" charset="0"/>
                <a:ea typeface="SimSun" charset="0"/>
                <a:cs typeface="Arial"/>
              </a:rPr>
              <a:t>	documenting and to nurture </a:t>
            </a:r>
          </a:p>
          <a:p>
            <a:pPr marL="12700">
              <a:lnSpc>
                <a:spcPct val="110000"/>
              </a:lnSpc>
              <a:tabLst>
                <a:tab pos="261938" algn="l"/>
              </a:tabLst>
              <a:defRPr/>
            </a:pPr>
            <a:r>
              <a:rPr lang="en-US" sz="1400" dirty="0">
                <a:latin typeface="Calibri" panose="020F0502020204030204" pitchFamily="34" charset="0"/>
                <a:ea typeface="SimSun" charset="0"/>
                <a:cs typeface="Arial"/>
              </a:rPr>
              <a:t>	the culture of writing.</a:t>
            </a:r>
          </a:p>
          <a:p>
            <a:pPr marL="261938" indent="-249238">
              <a:lnSpc>
                <a:spcPct val="110000"/>
              </a:lnSpc>
              <a:buFont typeface="+mj-lt"/>
              <a:buAutoNum type="arabicPeriod" startAt="8"/>
              <a:defRPr/>
            </a:pPr>
            <a:r>
              <a:rPr lang="en-US" sz="1400" dirty="0">
                <a:latin typeface="Calibri" panose="020F0502020204030204" pitchFamily="34" charset="0"/>
                <a:ea typeface="SimSun" charset="0"/>
                <a:cs typeface="Arial"/>
              </a:rPr>
              <a:t>Appoint knowledge intermediates: personnel/team specialized in managing information.</a:t>
            </a:r>
          </a:p>
          <a:p>
            <a:pPr marL="261938" indent="-261938">
              <a:lnSpc>
                <a:spcPct val="110000"/>
              </a:lnSpc>
              <a:buFont typeface="+mj-lt"/>
              <a:buAutoNum type="arabicPeriod" startAt="8"/>
              <a:defRPr/>
            </a:pPr>
            <a:r>
              <a:rPr lang="en-US" sz="1400" dirty="0">
                <a:latin typeface="Calibri" panose="020F0502020204030204" pitchFamily="34" charset="0"/>
                <a:ea typeface="SimSun" charset="0"/>
                <a:cs typeface="Arial"/>
              </a:rPr>
              <a:t>Develop and integrate KM System that supports the processes of Sharing, Capturing, Organizing, and Accessing Knowledge.</a:t>
            </a:r>
          </a:p>
        </p:txBody>
      </p:sp>
      <p:sp>
        <p:nvSpPr>
          <p:cNvPr id="15" name="TextBox 1"/>
          <p:cNvSpPr txBox="1"/>
          <p:nvPr/>
        </p:nvSpPr>
        <p:spPr>
          <a:xfrm>
            <a:off x="4618038" y="4064000"/>
            <a:ext cx="4394200" cy="2174875"/>
          </a:xfrm>
          <a:prstGeom prst="rect">
            <a:avLst/>
          </a:prstGeom>
          <a:solidFill>
            <a:srgbClr val="FFFF00">
              <a:alpha val="27000"/>
            </a:srgbClr>
          </a:solidFill>
        </p:spPr>
        <p:txBody>
          <a:bodyPr lIns="0" tIns="0" rIns="0">
            <a:spAutoFit/>
          </a:bodyPr>
          <a:lstStyle/>
          <a:p>
            <a:pPr marL="1971675" indent="-342900" defTabSz="1058863">
              <a:lnSpc>
                <a:spcPct val="110000"/>
              </a:lnSpc>
              <a:buFont typeface="+mj-lt"/>
              <a:buAutoNum type="arabicPeriod" startAt="10"/>
              <a:defRPr/>
            </a:pPr>
            <a:r>
              <a:rPr lang="en-US" sz="1400" dirty="0">
                <a:latin typeface="Calibri" panose="020F0502020204030204" pitchFamily="34" charset="0"/>
                <a:ea typeface="SimSun" charset="0"/>
                <a:cs typeface="Arial"/>
              </a:rPr>
              <a:t>Develop knowledge taxonomy for ease of classification of important </a:t>
            </a:r>
          </a:p>
          <a:p>
            <a:pPr marL="261938" indent="-261938">
              <a:lnSpc>
                <a:spcPct val="110000"/>
              </a:lnSpc>
              <a:tabLst>
                <a:tab pos="261938" algn="l"/>
              </a:tabLst>
              <a:defRPr/>
            </a:pPr>
            <a:r>
              <a:rPr lang="en-US" sz="1400" dirty="0">
                <a:latin typeface="Calibri" panose="020F0502020204030204" pitchFamily="34" charset="0"/>
                <a:ea typeface="SimSun" charset="0"/>
                <a:cs typeface="Arial"/>
              </a:rPr>
              <a:t>	knowledge, and a guidance to store and seek important documents / information. </a:t>
            </a:r>
          </a:p>
          <a:p>
            <a:pPr marL="263525" indent="-263525">
              <a:lnSpc>
                <a:spcPct val="110000"/>
              </a:lnSpc>
              <a:buFont typeface="+mj-lt"/>
              <a:buAutoNum type="arabicPeriod" startAt="11"/>
              <a:defRPr/>
            </a:pPr>
            <a:r>
              <a:rPr lang="en-US" sz="1400" dirty="0">
                <a:latin typeface="Calibri" panose="020F0502020204030204" pitchFamily="34" charset="0"/>
                <a:ea typeface="SimSun" charset="0"/>
                <a:cs typeface="Arial"/>
              </a:rPr>
              <a:t>Arrange &amp; develop KM reward &amp; incentive system</a:t>
            </a:r>
          </a:p>
          <a:p>
            <a:pPr marL="261938" indent="-261938">
              <a:lnSpc>
                <a:spcPct val="110000"/>
              </a:lnSpc>
              <a:buFont typeface="+mj-lt"/>
              <a:buAutoNum type="arabicPeriod" startAt="11"/>
              <a:tabLst>
                <a:tab pos="261938" algn="l"/>
              </a:tabLst>
              <a:defRPr/>
            </a:pPr>
            <a:r>
              <a:rPr lang="en-US" sz="1400" dirty="0">
                <a:latin typeface="Calibri" panose="020F0502020204030204" pitchFamily="34" charset="0"/>
                <a:ea typeface="SimSun" charset="0"/>
                <a:cs typeface="Arial"/>
              </a:rPr>
              <a:t>Develop both internal KM System and external knowledge acquisition process in the plan of being the center of knowledge in 3S.</a:t>
            </a:r>
          </a:p>
        </p:txBody>
      </p:sp>
      <p:cxnSp>
        <p:nvCxnSpPr>
          <p:cNvPr id="16"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17" name="Title 1"/>
          <p:cNvSpPr txBox="1">
            <a:spLocks/>
          </p:cNvSpPr>
          <p:nvPr/>
        </p:nvSpPr>
        <p:spPr bwMode="auto">
          <a:xfrm>
            <a:off x="2276475" y="228600"/>
            <a:ext cx="6562725" cy="582613"/>
          </a:xfrm>
          <a:prstGeom prst="rect">
            <a:avLst/>
          </a:prstGeom>
          <a:noFill/>
          <a:ln w="9525">
            <a:noFill/>
            <a:miter lim="800000"/>
            <a:headEnd/>
            <a:tailEnd/>
          </a:ln>
        </p:spPr>
        <p:txBody>
          <a:bodyPr/>
          <a:lstStyle/>
          <a:p>
            <a:pPr algn="r"/>
            <a:r>
              <a:rPr lang="en-US" sz="3200" b="1" dirty="0" smtClean="0">
                <a:solidFill>
                  <a:srgbClr val="FF0000"/>
                </a:solidFill>
                <a:latin typeface="Calibri" pitchFamily="34" charset="0"/>
                <a:ea typeface="Tahoma" pitchFamily="34" charset="0"/>
                <a:cs typeface="Calibri" pitchFamily="34" charset="0"/>
              </a:rPr>
              <a:t>S</a:t>
            </a:r>
            <a:r>
              <a:rPr lang="id-ID" sz="3200" b="1" dirty="0" smtClean="0">
                <a:solidFill>
                  <a:srgbClr val="FF0000"/>
                </a:solidFill>
                <a:latin typeface="Calibri" pitchFamily="34" charset="0"/>
                <a:ea typeface="Tahoma" pitchFamily="34" charset="0"/>
                <a:cs typeface="Calibri" pitchFamily="34" charset="0"/>
              </a:rPr>
              <a:t>TRATEGIC INITIATIVE</a:t>
            </a:r>
            <a:endParaRPr lang="en-US" sz="3200" b="1" dirty="0">
              <a:solidFill>
                <a:srgbClr val="FF0000"/>
              </a:solidFill>
              <a:latin typeface="Calibri" pitchFamily="34" charset="0"/>
              <a:ea typeface="Tahoma" pitchFamily="34" charset="0"/>
              <a:cs typeface="Calibri" pitchFamily="34" charset="0"/>
            </a:endParaRPr>
          </a:p>
        </p:txBody>
      </p:sp>
      <p:sp>
        <p:nvSpPr>
          <p:cNvPr id="35848" name="TextBox 1"/>
          <p:cNvSpPr txBox="1">
            <a:spLocks noChangeArrowheads="1"/>
          </p:cNvSpPr>
          <p:nvPr/>
        </p:nvSpPr>
        <p:spPr bwMode="auto">
          <a:xfrm>
            <a:off x="3276599" y="3644900"/>
            <a:ext cx="2281237" cy="784830"/>
          </a:xfrm>
          <a:prstGeom prst="rect">
            <a:avLst/>
          </a:prstGeom>
          <a:noFill/>
          <a:ln w="9525">
            <a:noFill/>
            <a:miter lim="800000"/>
            <a:headEnd/>
            <a:tailEnd/>
          </a:ln>
        </p:spPr>
        <p:txBody>
          <a:bodyPr wrap="square" lIns="0" tIns="0" rIns="0">
            <a:spAutoFit/>
          </a:bodyPr>
          <a:lstStyle/>
          <a:p>
            <a:pPr algn="ctr">
              <a:lnSpc>
                <a:spcPct val="120000"/>
              </a:lnSpc>
              <a:tabLst>
                <a:tab pos="1689100" algn="l"/>
              </a:tabLst>
            </a:pPr>
            <a:r>
              <a:rPr lang="en-US" altLang="zh-CN" sz="2000" b="1" dirty="0">
                <a:solidFill>
                  <a:srgbClr val="006600"/>
                </a:solidFill>
                <a:latin typeface="Calibri" panose="020F0502020204030204" pitchFamily="34" charset="0"/>
                <a:cs typeface="Arial" pitchFamily="34" charset="0"/>
              </a:rPr>
              <a:t>12 KM Strategic Initiatives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22</a:t>
            </a:fld>
            <a:endParaRPr lang="en-US" sz="1400">
              <a:ea typeface="MS PGothic" pitchFamily="34" charset="-128"/>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6" name="Rectangle 2"/>
          <p:cNvSpPr txBox="1">
            <a:spLocks noChangeArrowheads="1"/>
          </p:cNvSpPr>
          <p:nvPr/>
        </p:nvSpPr>
        <p:spPr bwMode="auto">
          <a:xfrm>
            <a:off x="533400" y="3124200"/>
            <a:ext cx="8305696"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eaLnBrk="0" fontAlgn="base" hangingPunct="0">
              <a:spcBef>
                <a:spcPct val="0"/>
              </a:spcBef>
              <a:spcAft>
                <a:spcPct val="0"/>
              </a:spcAft>
              <a:defRPr sz="4400">
                <a:solidFill>
                  <a:schemeClr val="tx2"/>
                </a:solidFill>
                <a:latin typeface="Arial" pitchFamily="34" charset="0"/>
              </a:defRPr>
            </a:lvl6pPr>
            <a:lvl7pPr marL="914400" algn="ctr" rtl="0" eaLnBrk="0" fontAlgn="base" hangingPunct="0">
              <a:spcBef>
                <a:spcPct val="0"/>
              </a:spcBef>
              <a:spcAft>
                <a:spcPct val="0"/>
              </a:spcAft>
              <a:defRPr sz="4400">
                <a:solidFill>
                  <a:schemeClr val="tx2"/>
                </a:solidFill>
                <a:latin typeface="Arial" pitchFamily="34" charset="0"/>
              </a:defRPr>
            </a:lvl7pPr>
            <a:lvl8pPr marL="1371600" algn="ctr" rtl="0" eaLnBrk="0" fontAlgn="base" hangingPunct="0">
              <a:spcBef>
                <a:spcPct val="0"/>
              </a:spcBef>
              <a:spcAft>
                <a:spcPct val="0"/>
              </a:spcAft>
              <a:defRPr sz="4400">
                <a:solidFill>
                  <a:schemeClr val="tx2"/>
                </a:solidFill>
                <a:latin typeface="Arial" pitchFamily="34" charset="0"/>
              </a:defRPr>
            </a:lvl8pPr>
            <a:lvl9pPr marL="1828800" algn="ctr" rtl="0" eaLnBrk="0" fontAlgn="base" hangingPunct="0">
              <a:spcBef>
                <a:spcPct val="0"/>
              </a:spcBef>
              <a:spcAft>
                <a:spcPct val="0"/>
              </a:spcAft>
              <a:defRPr sz="4400">
                <a:solidFill>
                  <a:schemeClr val="tx2"/>
                </a:solidFill>
                <a:latin typeface="Arial" pitchFamily="34" charset="0"/>
              </a:defRPr>
            </a:lvl9pPr>
          </a:lstStyle>
          <a:p>
            <a:pPr eaLnBrk="1" hangingPunct="1">
              <a:buFontTx/>
            </a:pPr>
            <a:r>
              <a:rPr lang="id-ID" sz="3600" b="1" kern="0" dirty="0" smtClean="0">
                <a:solidFill>
                  <a:srgbClr val="006600"/>
                </a:solidFill>
                <a:effectLst>
                  <a:outerShdw blurRad="38100" dist="38100" dir="2700000" algn="tl">
                    <a:srgbClr val="000000">
                      <a:alpha val="43137"/>
                    </a:srgbClr>
                  </a:outerShdw>
                </a:effectLst>
                <a:latin typeface="Book Antiqua" panose="02040602050305030304" pitchFamily="18" charset="0"/>
                <a:ea typeface="Tahoma" pitchFamily="34" charset="0"/>
                <a:cs typeface="Tahoma" pitchFamily="34" charset="0"/>
              </a:rPr>
              <a:t>KM</a:t>
            </a:r>
            <a:r>
              <a:rPr lang="id-ID" sz="3600" b="1" kern="0" dirty="0" smtClean="0">
                <a:solidFill>
                  <a:srgbClr val="006600"/>
                </a:solidFill>
                <a:latin typeface="Book Antiqua" panose="02040602050305030304" pitchFamily="18" charset="0"/>
                <a:ea typeface="Tahoma" pitchFamily="34" charset="0"/>
                <a:cs typeface="Tahoma" pitchFamily="34" charset="0"/>
              </a:rPr>
              <a:t> IMPLEMENTATION </a:t>
            </a:r>
          </a:p>
          <a:p>
            <a:pPr eaLnBrk="1" hangingPunct="1">
              <a:buFontTx/>
            </a:pPr>
            <a:r>
              <a:rPr lang="id-ID" sz="3600" b="1" kern="0" dirty="0" smtClean="0">
                <a:solidFill>
                  <a:srgbClr val="006600"/>
                </a:solidFill>
                <a:latin typeface="Book Antiqua" panose="02040602050305030304" pitchFamily="18" charset="0"/>
                <a:ea typeface="Tahoma" pitchFamily="34" charset="0"/>
                <a:cs typeface="Tahoma" pitchFamily="34" charset="0"/>
              </a:rPr>
              <a:t>ROADMAP</a:t>
            </a:r>
            <a:endParaRPr lang="en-US" sz="3600" b="1" kern="0" dirty="0" smtClean="0">
              <a:solidFill>
                <a:srgbClr val="006600"/>
              </a:solidFill>
              <a:latin typeface="Book Antiqua" panose="02040602050305030304" pitchFamily="18" charset="0"/>
              <a:ea typeface="Tahoma" pitchFamily="34" charset="0"/>
              <a:cs typeface="Tahoma" pitchFamily="34" charset="0"/>
            </a:endParaRPr>
          </a:p>
        </p:txBody>
      </p:sp>
    </p:spTree>
    <p:extLst>
      <p:ext uri="{BB962C8B-B14F-4D97-AF65-F5344CB8AC3E}">
        <p14:creationId xmlns="" xmlns:p14="http://schemas.microsoft.com/office/powerpoint/2010/main" val="163000903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2352675" y="254000"/>
            <a:ext cx="6562725" cy="582613"/>
          </a:xfrm>
        </p:spPr>
        <p:txBody>
          <a:bodyPr/>
          <a:lstStyle/>
          <a:p>
            <a:pPr algn="r"/>
            <a:r>
              <a:rPr lang="en-US" sz="3200" b="1" dirty="0" smtClean="0">
                <a:solidFill>
                  <a:srgbClr val="FF0000"/>
                </a:solidFill>
                <a:latin typeface="Calibri" panose="020F0502020204030204" pitchFamily="34" charset="0"/>
              </a:rPr>
              <a:t>KM IMPLEMENTATION ROAD MAP</a:t>
            </a:r>
          </a:p>
        </p:txBody>
      </p:sp>
      <p:sp>
        <p:nvSpPr>
          <p:cNvPr id="27651" name="Slide Number Placeholder 3"/>
          <p:cNvSpPr>
            <a:spLocks noGrp="1"/>
          </p:cNvSpPr>
          <p:nvPr>
            <p:ph type="sldNum" sz="quarter" idx="12"/>
          </p:nvPr>
        </p:nvSpPr>
        <p:spPr>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13D929AA-25A3-4D35-9946-751CB8D9D985}" type="slidenum">
              <a:rPr lang="en-US" altLang="zh-CN"/>
              <a:pPr>
                <a:buFontTx/>
                <a:buNone/>
              </a:pPr>
              <a:t>23</a:t>
            </a:fld>
            <a:endParaRPr lang="en-US" altLang="zh-CN"/>
          </a:p>
        </p:txBody>
      </p:sp>
      <p:pic>
        <p:nvPicPr>
          <p:cNvPr id="37891" name="Picture 5"/>
          <p:cNvPicPr>
            <a:picLocks noChangeAspect="1"/>
          </p:cNvPicPr>
          <p:nvPr/>
        </p:nvPicPr>
        <p:blipFill rotWithShape="1">
          <a:blip r:embed="rId2"/>
          <a:srcRect l="2110" t="7652" r="2611" b="5926"/>
          <a:stretch/>
        </p:blipFill>
        <p:spPr bwMode="auto">
          <a:xfrm>
            <a:off x="152400" y="1207520"/>
            <a:ext cx="8763000" cy="5134449"/>
          </a:xfrm>
          <a:prstGeom prst="rect">
            <a:avLst/>
          </a:prstGeom>
          <a:noFill/>
          <a:ln w="9525">
            <a:noFill/>
            <a:miter lim="800000"/>
            <a:headEnd/>
            <a:tailEnd/>
          </a:ln>
        </p:spPr>
      </p:pic>
      <p:cxnSp>
        <p:nvCxnSpPr>
          <p:cNvPr id="5"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24</a:t>
            </a:fld>
            <a:endParaRPr lang="en-US" sz="1400">
              <a:ea typeface="MS PGothic" pitchFamily="34" charset="-128"/>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8" name="Slide Number Placeholder 1"/>
          <p:cNvSpPr>
            <a:spLocks noGrp="1"/>
          </p:cNvSpPr>
          <p:nvPr>
            <p:ph type="sldNum" sz="quarter" idx="12"/>
          </p:nvPr>
        </p:nvSpPr>
        <p:spPr>
          <a:xfrm>
            <a:off x="6553200" y="6245225"/>
            <a:ext cx="2133600" cy="476250"/>
          </a:xfrm>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buFontTx/>
              <a:buNone/>
            </a:pPr>
            <a:fld id="{140D1FCF-5366-4999-8B89-0A705A14B21D}" type="slidenum">
              <a:rPr lang="en-US" altLang="zh-CN"/>
              <a:pPr>
                <a:buFontTx/>
                <a:buNone/>
              </a:pPr>
              <a:t>24</a:t>
            </a:fld>
            <a:endParaRPr lang="en-US" altLang="zh-CN"/>
          </a:p>
        </p:txBody>
      </p:sp>
      <p:sp>
        <p:nvSpPr>
          <p:cNvPr id="10" name="Rectangle 9"/>
          <p:cNvSpPr/>
          <p:nvPr/>
        </p:nvSpPr>
        <p:spPr>
          <a:xfrm>
            <a:off x="838200" y="1545372"/>
            <a:ext cx="7543800" cy="4093428"/>
          </a:xfrm>
          <a:prstGeom prst="rect">
            <a:avLst/>
          </a:prstGeom>
        </p:spPr>
        <p:txBody>
          <a:bodyPr wrap="square">
            <a:spAutoFit/>
          </a:bodyPr>
          <a:lstStyle/>
          <a:p>
            <a:pPr marL="342900" indent="-342900">
              <a:spcAft>
                <a:spcPts val="1200"/>
              </a:spcAft>
              <a:buFont typeface="Wingdings" pitchFamily="2" charset="2"/>
              <a:buChar char="Ø"/>
            </a:pPr>
            <a:r>
              <a:rPr lang="en-US" sz="2400" dirty="0" smtClean="0">
                <a:latin typeface="Calibri" pitchFamily="34" charset="0"/>
                <a:cs typeface="Calibri" pitchFamily="34" charset="0"/>
              </a:rPr>
              <a:t>BAPETEN </a:t>
            </a:r>
            <a:r>
              <a:rPr lang="en-US" sz="2400" dirty="0" smtClean="0">
                <a:latin typeface="Calibri" pitchFamily="34" charset="0"/>
                <a:cs typeface="Calibri" pitchFamily="34" charset="0"/>
              </a:rPr>
              <a:t>has m</a:t>
            </a:r>
            <a:r>
              <a:rPr lang="id-ID" sz="2400" dirty="0" smtClean="0">
                <a:latin typeface="Calibri" pitchFamily="34" charset="0"/>
                <a:cs typeface="Calibri" pitchFamily="34" charset="0"/>
              </a:rPr>
              <a:t>anaged regulatory </a:t>
            </a:r>
            <a:r>
              <a:rPr lang="id-ID" sz="2400" dirty="0" smtClean="0">
                <a:latin typeface="Calibri" pitchFamily="34" charset="0"/>
                <a:cs typeface="Calibri" pitchFamily="34" charset="0"/>
              </a:rPr>
              <a:t>knowledge</a:t>
            </a:r>
            <a:r>
              <a:rPr lang="en-US" sz="2400" dirty="0" smtClean="0">
                <a:latin typeface="Calibri" pitchFamily="34" charset="0"/>
                <a:cs typeface="Calibri" pitchFamily="34" charset="0"/>
              </a:rPr>
              <a:t>s</a:t>
            </a:r>
            <a:r>
              <a:rPr lang="id-ID" sz="2400" dirty="0" smtClean="0">
                <a:latin typeface="Calibri" pitchFamily="34" charset="0"/>
                <a:cs typeface="Calibri" pitchFamily="34" charset="0"/>
              </a:rPr>
              <a:t>, </a:t>
            </a:r>
            <a:r>
              <a:rPr lang="id-ID" sz="2400" dirty="0" smtClean="0">
                <a:latin typeface="Calibri" pitchFamily="34" charset="0"/>
                <a:cs typeface="Calibri" pitchFamily="34" charset="0"/>
              </a:rPr>
              <a:t>but not </a:t>
            </a:r>
            <a:r>
              <a:rPr lang="en-US" sz="2400" dirty="0" smtClean="0">
                <a:latin typeface="Calibri" pitchFamily="34" charset="0"/>
                <a:cs typeface="Calibri" pitchFamily="34" charset="0"/>
              </a:rPr>
              <a:t>yet </a:t>
            </a:r>
            <a:r>
              <a:rPr lang="id-ID" sz="2400" dirty="0" smtClean="0">
                <a:latin typeface="Calibri" pitchFamily="34" charset="0"/>
                <a:cs typeface="Calibri" pitchFamily="34" charset="0"/>
              </a:rPr>
              <a:t>in </a:t>
            </a:r>
            <a:r>
              <a:rPr lang="en-US" sz="2400" dirty="0" smtClean="0">
                <a:latin typeface="Calibri" pitchFamily="34" charset="0"/>
                <a:cs typeface="Calibri" pitchFamily="34" charset="0"/>
              </a:rPr>
              <a:t>systematic</a:t>
            </a:r>
            <a:r>
              <a:rPr lang="id-ID" sz="2400" dirty="0" smtClean="0">
                <a:latin typeface="Calibri" pitchFamily="34" charset="0"/>
                <a:cs typeface="Calibri" pitchFamily="34" charset="0"/>
              </a:rPr>
              <a:t> </a:t>
            </a:r>
            <a:r>
              <a:rPr lang="id-ID" sz="2400" dirty="0" smtClean="0">
                <a:latin typeface="Calibri" pitchFamily="34" charset="0"/>
                <a:cs typeface="Calibri" pitchFamily="34" charset="0"/>
              </a:rPr>
              <a:t>way</a:t>
            </a:r>
            <a:r>
              <a:rPr lang="en-US" sz="2400" dirty="0" smtClean="0">
                <a:latin typeface="Calibri" pitchFamily="34" charset="0"/>
                <a:cs typeface="Calibri" pitchFamily="34" charset="0"/>
              </a:rPr>
              <a:t>, which is so called KM. But, we have initiated the KM Implementation. </a:t>
            </a:r>
            <a:endParaRPr lang="en-US" sz="2400" dirty="0" smtClean="0">
              <a:latin typeface="Calibri" pitchFamily="34" charset="0"/>
              <a:cs typeface="Calibri" pitchFamily="34" charset="0"/>
            </a:endParaRPr>
          </a:p>
          <a:p>
            <a:pPr marL="342900" indent="-342900">
              <a:spcAft>
                <a:spcPts val="1200"/>
              </a:spcAft>
              <a:buFont typeface="Wingdings" pitchFamily="2" charset="2"/>
              <a:buChar char="Ø"/>
            </a:pPr>
            <a:r>
              <a:rPr lang="id-ID" sz="2400" dirty="0" smtClean="0">
                <a:latin typeface="Calibri" pitchFamily="34" charset="0"/>
                <a:cs typeface="Calibri" pitchFamily="34" charset="0"/>
              </a:rPr>
              <a:t>BAPETEN has </a:t>
            </a:r>
            <a:r>
              <a:rPr lang="en-US" sz="2400" dirty="0" smtClean="0">
                <a:latin typeface="Calibri" pitchFamily="34" charset="0"/>
                <a:cs typeface="Calibri" pitchFamily="34" charset="0"/>
              </a:rPr>
              <a:t>just </a:t>
            </a:r>
            <a:r>
              <a:rPr lang="id-ID" sz="2400" dirty="0" smtClean="0">
                <a:latin typeface="Calibri" pitchFamily="34" charset="0"/>
                <a:cs typeface="Calibri" pitchFamily="34" charset="0"/>
              </a:rPr>
              <a:t>conducted </a:t>
            </a:r>
            <a:r>
              <a:rPr lang="id-ID" sz="2400" dirty="0" smtClean="0">
                <a:latin typeface="Calibri" pitchFamily="34" charset="0"/>
                <a:cs typeface="Calibri" pitchFamily="34" charset="0"/>
              </a:rPr>
              <a:t>survey on KM Implementation readiness</a:t>
            </a:r>
            <a:r>
              <a:rPr lang="id-ID" sz="2400" dirty="0" smtClean="0">
                <a:latin typeface="Calibri" pitchFamily="34" charset="0"/>
                <a:cs typeface="Calibri" pitchFamily="34" charset="0"/>
              </a:rPr>
              <a:t>.</a:t>
            </a:r>
            <a:r>
              <a:rPr lang="en-US" sz="2400" dirty="0" smtClean="0">
                <a:latin typeface="Calibri" pitchFamily="34" charset="0"/>
                <a:cs typeface="Calibri" pitchFamily="34" charset="0"/>
              </a:rPr>
              <a:t> Accordingly, we have established the </a:t>
            </a:r>
            <a:r>
              <a:rPr lang="id-ID" sz="2400" dirty="0" smtClean="0">
                <a:latin typeface="Calibri" pitchFamily="34" charset="0"/>
                <a:cs typeface="Calibri" pitchFamily="34" charset="0"/>
              </a:rPr>
              <a:t>Road </a:t>
            </a:r>
            <a:r>
              <a:rPr lang="id-ID" sz="2400" dirty="0" smtClean="0">
                <a:latin typeface="Calibri" pitchFamily="34" charset="0"/>
                <a:cs typeface="Calibri" pitchFamily="34" charset="0"/>
              </a:rPr>
              <a:t>Map of KM </a:t>
            </a:r>
            <a:r>
              <a:rPr lang="id-ID" sz="2400" dirty="0" smtClean="0">
                <a:latin typeface="Calibri" pitchFamily="34" charset="0"/>
                <a:cs typeface="Calibri" pitchFamily="34" charset="0"/>
              </a:rPr>
              <a:t>Implementation</a:t>
            </a:r>
            <a:r>
              <a:rPr lang="en-US" sz="2400" dirty="0" smtClean="0">
                <a:latin typeface="Calibri" pitchFamily="34" charset="0"/>
                <a:cs typeface="Calibri" pitchFamily="34" charset="0"/>
              </a:rPr>
              <a:t>, and developed its</a:t>
            </a:r>
            <a:r>
              <a:rPr lang="id-ID" sz="2400" dirty="0" smtClean="0">
                <a:latin typeface="Calibri" pitchFamily="34" charset="0"/>
                <a:cs typeface="Calibri" pitchFamily="34" charset="0"/>
              </a:rPr>
              <a:t> Guidelines. </a:t>
            </a:r>
            <a:endParaRPr lang="en-US" sz="2400" dirty="0" smtClean="0">
              <a:latin typeface="Calibri" pitchFamily="34" charset="0"/>
              <a:cs typeface="Calibri" pitchFamily="34" charset="0"/>
            </a:endParaRPr>
          </a:p>
          <a:p>
            <a:pPr marL="342900" indent="-342900">
              <a:spcAft>
                <a:spcPts val="1200"/>
              </a:spcAft>
              <a:buFont typeface="Wingdings" pitchFamily="2" charset="2"/>
              <a:buChar char="Ø"/>
            </a:pPr>
            <a:r>
              <a:rPr lang="en-US" sz="2400" dirty="0" smtClean="0">
                <a:latin typeface="Calibri" pitchFamily="34" charset="0"/>
                <a:cs typeface="Calibri" pitchFamily="34" charset="0"/>
              </a:rPr>
              <a:t>Since KM </a:t>
            </a:r>
            <a:r>
              <a:rPr lang="en-US" sz="2400" dirty="0" smtClean="0">
                <a:latin typeface="Calibri" pitchFamily="34" charset="0"/>
                <a:cs typeface="Calibri" pitchFamily="34" charset="0"/>
              </a:rPr>
              <a:t>has just been started in BAPETEN, there is no significant experiences that can be shared. BAPETEN still need to learn instead. </a:t>
            </a:r>
            <a:endParaRPr lang="en-US" sz="2400" dirty="0">
              <a:latin typeface="Calibri" pitchFamily="34" charset="0"/>
              <a:cs typeface="Calibri" pitchFamily="34" charset="0"/>
            </a:endParaRPr>
          </a:p>
        </p:txBody>
      </p:sp>
      <p:sp>
        <p:nvSpPr>
          <p:cNvPr id="7" name="Title 1"/>
          <p:cNvSpPr txBox="1">
            <a:spLocks/>
          </p:cNvSpPr>
          <p:nvPr/>
        </p:nvSpPr>
        <p:spPr>
          <a:xfrm>
            <a:off x="1828800" y="254000"/>
            <a:ext cx="6562725" cy="582613"/>
          </a:xfrm>
          <a:prstGeom prst="rect">
            <a:avLst/>
          </a:prstGeom>
        </p:spPr>
        <p:txBody>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eaLnBrk="0" fontAlgn="base" hangingPunct="0">
              <a:spcBef>
                <a:spcPct val="0"/>
              </a:spcBef>
              <a:spcAft>
                <a:spcPct val="0"/>
              </a:spcAft>
              <a:defRPr sz="4400">
                <a:solidFill>
                  <a:schemeClr val="tx2"/>
                </a:solidFill>
                <a:latin typeface="Arial" pitchFamily="34" charset="0"/>
              </a:defRPr>
            </a:lvl6pPr>
            <a:lvl7pPr marL="914400" algn="ctr" rtl="0" eaLnBrk="0" fontAlgn="base" hangingPunct="0">
              <a:spcBef>
                <a:spcPct val="0"/>
              </a:spcBef>
              <a:spcAft>
                <a:spcPct val="0"/>
              </a:spcAft>
              <a:defRPr sz="4400">
                <a:solidFill>
                  <a:schemeClr val="tx2"/>
                </a:solidFill>
                <a:latin typeface="Arial" pitchFamily="34" charset="0"/>
              </a:defRPr>
            </a:lvl7pPr>
            <a:lvl8pPr marL="1371600" algn="ctr" rtl="0" eaLnBrk="0" fontAlgn="base" hangingPunct="0">
              <a:spcBef>
                <a:spcPct val="0"/>
              </a:spcBef>
              <a:spcAft>
                <a:spcPct val="0"/>
              </a:spcAft>
              <a:defRPr sz="4400">
                <a:solidFill>
                  <a:schemeClr val="tx2"/>
                </a:solidFill>
                <a:latin typeface="Arial" pitchFamily="34" charset="0"/>
              </a:defRPr>
            </a:lvl8pPr>
            <a:lvl9pPr marL="1828800" algn="ctr" rtl="0" eaLnBrk="0" fontAlgn="base" hangingPunct="0">
              <a:spcBef>
                <a:spcPct val="0"/>
              </a:spcBef>
              <a:spcAft>
                <a:spcPct val="0"/>
              </a:spcAft>
              <a:defRPr sz="4400">
                <a:solidFill>
                  <a:schemeClr val="tx2"/>
                </a:solidFill>
                <a:latin typeface="Arial" pitchFamily="34" charset="0"/>
              </a:defRPr>
            </a:lvl9pPr>
          </a:lstStyle>
          <a:p>
            <a:pPr algn="r">
              <a:buFontTx/>
            </a:pPr>
            <a:r>
              <a:rPr lang="id-ID" sz="3200" b="1" kern="0" dirty="0" smtClean="0">
                <a:solidFill>
                  <a:srgbClr val="FF0000"/>
                </a:solidFill>
                <a:latin typeface="Calibri" panose="020F0502020204030204" pitchFamily="34" charset="0"/>
              </a:rPr>
              <a:t>CONCLUDING REMARKS</a:t>
            </a:r>
            <a:endParaRPr lang="en-US" sz="3200" b="1" kern="0" dirty="0" smtClean="0">
              <a:solidFill>
                <a:srgbClr val="FF0000"/>
              </a:solidFill>
              <a:latin typeface="Calibri" panose="020F0502020204030204" pitchFamily="34" charset="0"/>
            </a:endParaRPr>
          </a:p>
        </p:txBody>
      </p:sp>
    </p:spTree>
    <p:extLst>
      <p:ext uri="{BB962C8B-B14F-4D97-AF65-F5344CB8AC3E}">
        <p14:creationId xmlns="" xmlns:p14="http://schemas.microsoft.com/office/powerpoint/2010/main" val="22556247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3</a:t>
            </a:fld>
            <a:endParaRPr lang="en-US" sz="1400">
              <a:ea typeface="MS PGothic" pitchFamily="34" charset="-128"/>
            </a:endParaRPr>
          </a:p>
        </p:txBody>
      </p:sp>
      <p:sp>
        <p:nvSpPr>
          <p:cNvPr id="3076" name="Content Placeholder 6"/>
          <p:cNvSpPr>
            <a:spLocks noGrp="1"/>
          </p:cNvSpPr>
          <p:nvPr>
            <p:ph sz="half" idx="4294967295"/>
          </p:nvPr>
        </p:nvSpPr>
        <p:spPr>
          <a:xfrm>
            <a:off x="498074" y="2895600"/>
            <a:ext cx="8153400" cy="914400"/>
          </a:xfrm>
        </p:spPr>
        <p:txBody>
          <a:bodyPr/>
          <a:lstStyle/>
          <a:p>
            <a:pPr algn="ctr"/>
            <a:r>
              <a:rPr lang="id-ID" sz="3600" b="1" dirty="0" smtClean="0">
                <a:solidFill>
                  <a:srgbClr val="002060"/>
                </a:solidFill>
                <a:latin typeface="Book Antiqua" pitchFamily="18" charset="0"/>
                <a:cs typeface="Calibri" pitchFamily="34" charset="0"/>
              </a:rPr>
              <a:t>INTRODUCTION</a:t>
            </a:r>
            <a:endParaRPr lang="en-US" sz="3600" b="1" dirty="0" smtClean="0">
              <a:solidFill>
                <a:srgbClr val="002060"/>
              </a:solidFill>
              <a:latin typeface="Book Antiqua" pitchFamily="18" charset="0"/>
              <a:cs typeface="Calibri" pitchFamily="34" charset="0"/>
            </a:endParaRPr>
          </a:p>
          <a:p>
            <a:pPr algn="ctr">
              <a:buFontTx/>
              <a:buNone/>
            </a:pPr>
            <a:endParaRPr lang="en-US" sz="3600" dirty="0" smtClean="0">
              <a:solidFill>
                <a:srgbClr val="002060"/>
              </a:solidFill>
              <a:latin typeface="Book Antiqua" pitchFamily="18" charset="0"/>
              <a:cs typeface="Calibri" pitchFamily="34" charset="0"/>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Zástupný symbol pro číslo snímku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3A635F1F-4E49-471E-9E37-6FAFD3D0EF1D}" type="slidenum">
              <a:rPr lang="en-US" altLang="id-ID">
                <a:latin typeface="Garamond" pitchFamily="18" charset="0"/>
              </a:rPr>
              <a:pPr eaLnBrk="1" hangingPunct="1"/>
              <a:t>4</a:t>
            </a:fld>
            <a:endParaRPr lang="en-US" altLang="id-ID">
              <a:latin typeface="Garamond" pitchFamily="18" charset="0"/>
            </a:endParaRPr>
          </a:p>
        </p:txBody>
      </p:sp>
      <p:sp>
        <p:nvSpPr>
          <p:cNvPr id="12292" name="Rectangle 3"/>
          <p:cNvSpPr>
            <a:spLocks noGrp="1" noChangeArrowheads="1"/>
          </p:cNvSpPr>
          <p:nvPr>
            <p:ph type="body" idx="4294967295"/>
          </p:nvPr>
        </p:nvSpPr>
        <p:spPr>
          <a:xfrm>
            <a:off x="457200" y="1219200"/>
            <a:ext cx="8318500" cy="5181600"/>
          </a:xfrm>
        </p:spPr>
        <p:txBody>
          <a:bodyPr/>
          <a:lstStyle/>
          <a:p>
            <a:pPr marL="357188" eaLnBrk="1" hangingPunct="1">
              <a:lnSpc>
                <a:spcPct val="90000"/>
              </a:lnSpc>
            </a:pPr>
            <a:endParaRPr lang="en-US" altLang="id-ID" sz="800" dirty="0" smtClean="0">
              <a:solidFill>
                <a:srgbClr val="7030A0"/>
              </a:solidFill>
              <a:latin typeface="Calibri" pitchFamily="34" charset="0"/>
              <a:ea typeface="ＭＳ Ｐゴシック" pitchFamily="34" charset="-128"/>
            </a:endParaRPr>
          </a:p>
          <a:p>
            <a:pPr marL="357188" algn="just" eaLnBrk="1" hangingPunct="1">
              <a:lnSpc>
                <a:spcPct val="90000"/>
              </a:lnSpc>
              <a:buFont typeface="Courier New" pitchFamily="49" charset="0"/>
              <a:buChar char="o"/>
            </a:pPr>
            <a:r>
              <a:rPr lang="en-US" altLang="id-ID" sz="2800" dirty="0" smtClean="0">
                <a:latin typeface="Calibri" pitchFamily="34" charset="0"/>
                <a:ea typeface="ＭＳ Ｐゴシック" pitchFamily="34" charset="-128"/>
              </a:rPr>
              <a:t>MPR </a:t>
            </a:r>
            <a:r>
              <a:rPr lang="en-US" altLang="id-ID" sz="2800" dirty="0" smtClean="0">
                <a:latin typeface="Calibri" pitchFamily="34" charset="0"/>
                <a:ea typeface="ＭＳ Ｐゴシック" pitchFamily="34" charset="-128"/>
              </a:rPr>
              <a:t>GA </a:t>
            </a:r>
            <a:r>
              <a:rPr lang="en-US" altLang="id-ID" sz="2800" dirty="0" err="1" smtClean="0">
                <a:latin typeface="Calibri" pitchFamily="34" charset="0"/>
                <a:ea typeface="ＭＳ Ｐゴシック" pitchFamily="34" charset="-128"/>
              </a:rPr>
              <a:t>Siwabessy</a:t>
            </a:r>
            <a:r>
              <a:rPr lang="en-US" altLang="id-ID" sz="2800" dirty="0" smtClean="0">
                <a:latin typeface="Calibri" pitchFamily="34" charset="0"/>
                <a:ea typeface="ＭＳ Ｐゴシック" pitchFamily="34" charset="-128"/>
              </a:rPr>
              <a:t>, 30 </a:t>
            </a:r>
            <a:r>
              <a:rPr lang="en-US" altLang="id-ID" sz="2800" dirty="0" smtClean="0">
                <a:latin typeface="Calibri" pitchFamily="34" charset="0"/>
                <a:ea typeface="ＭＳ Ｐゴシック" pitchFamily="34" charset="-128"/>
              </a:rPr>
              <a:t>MW, </a:t>
            </a:r>
            <a:r>
              <a:rPr lang="en-US" altLang="id-ID" sz="2800" dirty="0" err="1" smtClean="0">
                <a:latin typeface="Calibri" pitchFamily="34" charset="0"/>
                <a:ea typeface="ＭＳ Ｐゴシック" pitchFamily="34" charset="-128"/>
              </a:rPr>
              <a:t>Serpong</a:t>
            </a:r>
            <a:r>
              <a:rPr lang="en-US" altLang="id-ID" sz="2800" dirty="0" smtClean="0">
                <a:latin typeface="Calibri" pitchFamily="34" charset="0"/>
                <a:ea typeface="ＭＳ Ｐゴシック" pitchFamily="34" charset="-128"/>
              </a:rPr>
              <a:t> – in operation</a:t>
            </a:r>
            <a:endParaRPr lang="en-US" altLang="id-ID" sz="2800" dirty="0" smtClean="0">
              <a:latin typeface="Calibri" pitchFamily="34" charset="0"/>
              <a:ea typeface="ＭＳ Ｐゴシック" pitchFamily="34" charset="-128"/>
            </a:endParaRPr>
          </a:p>
          <a:p>
            <a:pPr marL="357188" algn="just" eaLnBrk="1" hangingPunct="1">
              <a:lnSpc>
                <a:spcPct val="90000"/>
              </a:lnSpc>
              <a:buFont typeface="Courier New" pitchFamily="49" charset="0"/>
              <a:buChar char="o"/>
            </a:pPr>
            <a:r>
              <a:rPr lang="en-US" altLang="id-ID" sz="2800" dirty="0" smtClean="0">
                <a:latin typeface="Calibri" pitchFamily="34" charset="0"/>
                <a:ea typeface="ＭＳ Ｐゴシック" pitchFamily="34" charset="-128"/>
              </a:rPr>
              <a:t>Triga</a:t>
            </a:r>
            <a:r>
              <a:rPr lang="en-US" altLang="id-ID" sz="2800" dirty="0" smtClean="0">
                <a:latin typeface="Calibri" pitchFamily="34" charset="0"/>
                <a:ea typeface="ＭＳ Ｐゴシック" pitchFamily="34" charset="-128"/>
              </a:rPr>
              <a:t>-</a:t>
            </a:r>
            <a:r>
              <a:rPr lang="en-US" altLang="id-ID" sz="2800" dirty="0" smtClean="0">
                <a:latin typeface="Calibri" pitchFamily="34" charset="0"/>
                <a:ea typeface="ＭＳ Ｐゴシック" pitchFamily="34" charset="-128"/>
              </a:rPr>
              <a:t>2000, 2 MW, </a:t>
            </a:r>
            <a:r>
              <a:rPr lang="en-US" altLang="id-ID" sz="2800" dirty="0" smtClean="0">
                <a:latin typeface="Calibri" pitchFamily="34" charset="0"/>
                <a:ea typeface="ＭＳ Ｐゴシック" pitchFamily="34" charset="-128"/>
              </a:rPr>
              <a:t>Bandung – shutdown, under maintenance</a:t>
            </a:r>
          </a:p>
          <a:p>
            <a:pPr marL="357188" algn="just" eaLnBrk="1" hangingPunct="1">
              <a:lnSpc>
                <a:spcPct val="90000"/>
              </a:lnSpc>
              <a:buFont typeface="Courier New" pitchFamily="49" charset="0"/>
              <a:buChar char="o"/>
            </a:pPr>
            <a:r>
              <a:rPr lang="en-US" altLang="id-ID" sz="2800" dirty="0" err="1" smtClean="0">
                <a:latin typeface="Calibri" pitchFamily="34" charset="0"/>
                <a:ea typeface="ＭＳ Ｐゴシック" pitchFamily="34" charset="-128"/>
              </a:rPr>
              <a:t>Kartini</a:t>
            </a:r>
            <a:r>
              <a:rPr lang="en-US" altLang="id-ID" sz="2800" dirty="0" smtClean="0">
                <a:latin typeface="Calibri" pitchFamily="34" charset="0"/>
                <a:ea typeface="ＭＳ Ｐゴシック" pitchFamily="34" charset="-128"/>
              </a:rPr>
              <a:t> Reactor, 100 </a:t>
            </a:r>
            <a:r>
              <a:rPr lang="en-US" altLang="id-ID" sz="2800" dirty="0" err="1" smtClean="0">
                <a:latin typeface="Calibri" pitchFamily="34" charset="0"/>
                <a:ea typeface="ＭＳ Ｐゴシック" pitchFamily="34" charset="-128"/>
              </a:rPr>
              <a:t>kWt</a:t>
            </a:r>
            <a:r>
              <a:rPr lang="en-US" altLang="id-ID" sz="2800" dirty="0" smtClean="0">
                <a:latin typeface="Calibri" pitchFamily="34" charset="0"/>
                <a:ea typeface="ＭＳ Ｐゴシック" pitchFamily="34" charset="-128"/>
              </a:rPr>
              <a:t>, Yogyakarta – in operation</a:t>
            </a:r>
          </a:p>
          <a:p>
            <a:pPr marL="357188" algn="just" eaLnBrk="1" hangingPunct="1">
              <a:lnSpc>
                <a:spcPct val="90000"/>
              </a:lnSpc>
              <a:buFont typeface="Courier New" pitchFamily="49" charset="0"/>
              <a:buChar char="o"/>
            </a:pPr>
            <a:r>
              <a:rPr lang="en-US" altLang="id-ID" sz="2800" dirty="0" smtClean="0">
                <a:latin typeface="Calibri" pitchFamily="34" charset="0"/>
                <a:ea typeface="ＭＳ Ｐゴシック" pitchFamily="34" charset="-128"/>
              </a:rPr>
              <a:t>Research Reactor</a:t>
            </a:r>
            <a:r>
              <a:rPr lang="en-US" altLang="en-US" sz="2800" dirty="0" smtClean="0">
                <a:latin typeface="Calibri" pitchFamily="34" charset="0"/>
                <a:ea typeface="ＭＳ Ｐゴシック" pitchFamily="34" charset="-128"/>
              </a:rPr>
              <a:t>’</a:t>
            </a:r>
            <a:r>
              <a:rPr lang="en-US" altLang="id-ID" sz="2800" dirty="0" smtClean="0">
                <a:latin typeface="Calibri" pitchFamily="34" charset="0"/>
                <a:ea typeface="ＭＳ Ｐゴシック" pitchFamily="34" charset="-128"/>
              </a:rPr>
              <a:t>s Fuel Fabrication Plant, </a:t>
            </a:r>
            <a:r>
              <a:rPr lang="en-US" altLang="id-ID" sz="2800" dirty="0" err="1" smtClean="0">
                <a:latin typeface="Calibri" pitchFamily="34" charset="0"/>
                <a:ea typeface="ＭＳ Ｐゴシック" pitchFamily="34" charset="-128"/>
              </a:rPr>
              <a:t>Serpong</a:t>
            </a:r>
            <a:r>
              <a:rPr lang="en-US" altLang="id-ID" sz="2800" dirty="0" smtClean="0">
                <a:latin typeface="Calibri" pitchFamily="34" charset="0"/>
                <a:ea typeface="ＭＳ Ｐゴシック" pitchFamily="34" charset="-128"/>
              </a:rPr>
              <a:t> – in </a:t>
            </a:r>
            <a:r>
              <a:rPr lang="en-US" altLang="id-ID" sz="2800" dirty="0" smtClean="0">
                <a:latin typeface="Calibri" pitchFamily="34" charset="0"/>
                <a:ea typeface="ＭＳ Ｐゴシック" pitchFamily="34" charset="-128"/>
              </a:rPr>
              <a:t>operation</a:t>
            </a:r>
          </a:p>
          <a:p>
            <a:pPr marL="357188" algn="just" eaLnBrk="1" hangingPunct="1">
              <a:lnSpc>
                <a:spcPct val="90000"/>
              </a:lnSpc>
              <a:buFont typeface="Courier New" pitchFamily="49" charset="0"/>
              <a:buChar char="o"/>
            </a:pPr>
            <a:r>
              <a:rPr lang="en-US" altLang="id-ID" sz="2800" dirty="0" smtClean="0">
                <a:solidFill>
                  <a:srgbClr val="7030A0"/>
                </a:solidFill>
                <a:latin typeface="Calibri" pitchFamily="34" charset="0"/>
                <a:ea typeface="ＭＳ Ｐゴシック" pitchFamily="34" charset="-128"/>
              </a:rPr>
              <a:t>Site </a:t>
            </a:r>
            <a:r>
              <a:rPr lang="en-US" altLang="id-ID" sz="2800" dirty="0" smtClean="0">
                <a:solidFill>
                  <a:srgbClr val="7030A0"/>
                </a:solidFill>
                <a:latin typeface="Calibri" pitchFamily="34" charset="0"/>
                <a:ea typeface="ＭＳ Ｐゴシック" pitchFamily="34" charset="-128"/>
              </a:rPr>
              <a:t>study </a:t>
            </a:r>
            <a:r>
              <a:rPr lang="en-US" altLang="id-ID" sz="2800" dirty="0" smtClean="0">
                <a:solidFill>
                  <a:srgbClr val="7030A0"/>
                </a:solidFill>
                <a:latin typeface="Calibri" pitchFamily="34" charset="0"/>
                <a:ea typeface="ＭＳ Ｐゴシック" pitchFamily="34" charset="-128"/>
              </a:rPr>
              <a:t>of potential NPP</a:t>
            </a:r>
            <a:r>
              <a:rPr lang="en-US" altLang="en-US" sz="2800" dirty="0" smtClean="0">
                <a:solidFill>
                  <a:srgbClr val="7030A0"/>
                </a:solidFill>
                <a:latin typeface="Calibri" pitchFamily="34" charset="0"/>
                <a:ea typeface="ＭＳ Ｐゴシック" pitchFamily="34" charset="-128"/>
              </a:rPr>
              <a:t>’</a:t>
            </a:r>
            <a:r>
              <a:rPr lang="en-US" altLang="id-ID" sz="2800" dirty="0" smtClean="0">
                <a:solidFill>
                  <a:srgbClr val="7030A0"/>
                </a:solidFill>
                <a:latin typeface="Calibri" pitchFamily="34" charset="0"/>
                <a:ea typeface="ＭＳ Ｐゴシック" pitchFamily="34" charset="-128"/>
              </a:rPr>
              <a:t>s </a:t>
            </a:r>
            <a:r>
              <a:rPr lang="en-US" altLang="id-ID" sz="2800" dirty="0" smtClean="0">
                <a:solidFill>
                  <a:srgbClr val="7030A0"/>
                </a:solidFill>
                <a:latin typeface="Calibri" pitchFamily="34" charset="0"/>
                <a:ea typeface="ＭＳ Ｐゴシック" pitchFamily="34" charset="-128"/>
              </a:rPr>
              <a:t>sites in </a:t>
            </a:r>
            <a:r>
              <a:rPr lang="en-US" altLang="id-ID" sz="2800" dirty="0" smtClean="0">
                <a:solidFill>
                  <a:srgbClr val="7030A0"/>
                </a:solidFill>
                <a:latin typeface="Calibri" pitchFamily="34" charset="0"/>
                <a:ea typeface="ＭＳ Ｐゴシック" pitchFamily="34" charset="-128"/>
              </a:rPr>
              <a:t>Provinces of Central Java and Bangka </a:t>
            </a:r>
            <a:r>
              <a:rPr lang="en-US" altLang="id-ID" sz="2800" dirty="0" smtClean="0">
                <a:solidFill>
                  <a:srgbClr val="7030A0"/>
                </a:solidFill>
                <a:latin typeface="Calibri" pitchFamily="34" charset="0"/>
                <a:ea typeface="ＭＳ Ｐゴシック" pitchFamily="34" charset="-128"/>
              </a:rPr>
              <a:t>Belitung - done</a:t>
            </a:r>
            <a:r>
              <a:rPr lang="id-ID" altLang="id-ID" sz="2800" dirty="0" smtClean="0">
                <a:solidFill>
                  <a:srgbClr val="7030A0"/>
                </a:solidFill>
                <a:latin typeface="Calibri" pitchFamily="34" charset="0"/>
                <a:ea typeface="ＭＳ Ｐゴシック" pitchFamily="34" charset="-128"/>
              </a:rPr>
              <a:t>;</a:t>
            </a:r>
            <a:endParaRPr lang="en-US" altLang="id-ID" sz="2800" dirty="0" smtClean="0">
              <a:solidFill>
                <a:srgbClr val="7030A0"/>
              </a:solidFill>
              <a:latin typeface="Calibri" pitchFamily="34" charset="0"/>
              <a:ea typeface="ＭＳ Ｐゴシック" pitchFamily="34" charset="-128"/>
            </a:endParaRPr>
          </a:p>
          <a:p>
            <a:pPr marL="357188" algn="just" eaLnBrk="1" hangingPunct="1">
              <a:lnSpc>
                <a:spcPct val="90000"/>
              </a:lnSpc>
              <a:buFont typeface="Courier New" pitchFamily="49" charset="0"/>
              <a:buChar char="o"/>
            </a:pPr>
            <a:r>
              <a:rPr lang="en-US" altLang="id-ID" sz="2800" dirty="0" smtClean="0">
                <a:solidFill>
                  <a:srgbClr val="7030A0"/>
                </a:solidFill>
                <a:latin typeface="Calibri" pitchFamily="34" charset="0"/>
                <a:ea typeface="ＭＳ Ｐゴシック" pitchFamily="34" charset="-128"/>
              </a:rPr>
              <a:t>Site study for Experimental </a:t>
            </a:r>
            <a:r>
              <a:rPr lang="en-US" altLang="id-ID" sz="2800" dirty="0" smtClean="0">
                <a:solidFill>
                  <a:srgbClr val="7030A0"/>
                </a:solidFill>
                <a:latin typeface="Calibri" pitchFamily="34" charset="0"/>
                <a:ea typeface="ＭＳ Ｐゴシック" pitchFamily="34" charset="-128"/>
              </a:rPr>
              <a:t>Power Reactor (EPR-10), </a:t>
            </a:r>
            <a:r>
              <a:rPr lang="en-US" altLang="id-ID" sz="2800" dirty="0" err="1" smtClean="0">
                <a:solidFill>
                  <a:srgbClr val="7030A0"/>
                </a:solidFill>
                <a:latin typeface="Calibri" pitchFamily="34" charset="0"/>
                <a:ea typeface="ＭＳ Ｐゴシック" pitchFamily="34" charset="-128"/>
              </a:rPr>
              <a:t>Serpong</a:t>
            </a:r>
            <a:r>
              <a:rPr lang="en-US" altLang="id-ID" sz="2800" dirty="0" smtClean="0">
                <a:solidFill>
                  <a:srgbClr val="7030A0"/>
                </a:solidFill>
                <a:latin typeface="Calibri" pitchFamily="34" charset="0"/>
                <a:ea typeface="ＭＳ Ｐゴシック" pitchFamily="34" charset="-128"/>
              </a:rPr>
              <a:t> </a:t>
            </a:r>
            <a:r>
              <a:rPr lang="en-US" altLang="id-ID" sz="2800" dirty="0" smtClean="0">
                <a:solidFill>
                  <a:srgbClr val="7030A0"/>
                </a:solidFill>
                <a:latin typeface="Calibri" pitchFamily="34" charset="0"/>
                <a:ea typeface="ＭＳ Ｐゴシック" pitchFamily="34" charset="-128"/>
              </a:rPr>
              <a:t> – </a:t>
            </a:r>
            <a:r>
              <a:rPr lang="id-ID" altLang="id-ID" sz="2800" dirty="0" smtClean="0">
                <a:solidFill>
                  <a:srgbClr val="7030A0"/>
                </a:solidFill>
                <a:latin typeface="Calibri" pitchFamily="34" charset="0"/>
                <a:ea typeface="ＭＳ Ｐゴシック" pitchFamily="34" charset="-128"/>
              </a:rPr>
              <a:t>being conducted</a:t>
            </a:r>
            <a:r>
              <a:rPr lang="en-US" altLang="id-ID" sz="2800" dirty="0" smtClean="0">
                <a:solidFill>
                  <a:srgbClr val="7030A0"/>
                </a:solidFill>
                <a:latin typeface="Calibri" pitchFamily="34" charset="0"/>
                <a:ea typeface="ＭＳ Ｐゴシック" pitchFamily="34" charset="-128"/>
              </a:rPr>
              <a:t>.</a:t>
            </a:r>
            <a:endParaRPr lang="id-ID" altLang="id-ID" sz="2800" dirty="0" smtClean="0">
              <a:solidFill>
                <a:srgbClr val="7030A0"/>
              </a:solidFill>
              <a:latin typeface="Calibri" pitchFamily="34" charset="0"/>
              <a:ea typeface="ＭＳ Ｐゴシック" pitchFamily="34" charset="-128"/>
            </a:endParaRPr>
          </a:p>
        </p:txBody>
      </p:sp>
      <p:cxnSp>
        <p:nvCxnSpPr>
          <p:cNvPr id="6"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7" name="Rectangle 6"/>
          <p:cNvSpPr/>
          <p:nvPr/>
        </p:nvSpPr>
        <p:spPr>
          <a:xfrm>
            <a:off x="1891493" y="304800"/>
            <a:ext cx="6795322" cy="535531"/>
          </a:xfrm>
          <a:prstGeom prst="rect">
            <a:avLst/>
          </a:prstGeom>
        </p:spPr>
        <p:txBody>
          <a:bodyPr wrap="none">
            <a:spAutoFit/>
          </a:bodyPr>
          <a:lstStyle/>
          <a:p>
            <a:pPr marL="357188" algn="r" eaLnBrk="1" hangingPunct="1">
              <a:lnSpc>
                <a:spcPct val="90000"/>
              </a:lnSpc>
              <a:buFont typeface="Wingdings" pitchFamily="2" charset="2"/>
              <a:buNone/>
            </a:pPr>
            <a:r>
              <a:rPr lang="en-US" altLang="id-ID" sz="3200" b="1" dirty="0" smtClean="0">
                <a:solidFill>
                  <a:srgbClr val="002060"/>
                </a:solidFill>
                <a:latin typeface="Calibri" pitchFamily="34" charset="0"/>
                <a:ea typeface="ＭＳ Ｐゴシック" pitchFamily="34" charset="-128"/>
              </a:rPr>
              <a:t>NUCLEAR FACILITIES – Current Status</a:t>
            </a:r>
            <a:endParaRPr lang="id-ID" altLang="id-ID" sz="3200" b="1" dirty="0" smtClean="0">
              <a:solidFill>
                <a:srgbClr val="002060"/>
              </a:solidFill>
              <a:latin typeface="Calibri" pitchFamily="34" charset="0"/>
              <a:ea typeface="ＭＳ Ｐゴシック" pitchFamily="34" charset="-128"/>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Zástupný symbol pro číslo snímku 5"/>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5688672E-A3B4-40DB-9528-2E0971305EEE}" type="slidenum">
              <a:rPr lang="en-US" altLang="id-ID">
                <a:latin typeface="Garamond" pitchFamily="18" charset="0"/>
              </a:rPr>
              <a:pPr eaLnBrk="1" hangingPunct="1"/>
              <a:t>5</a:t>
            </a:fld>
            <a:endParaRPr lang="en-US" altLang="id-ID">
              <a:latin typeface="Garamond" pitchFamily="18" charset="0"/>
            </a:endParaRPr>
          </a:p>
        </p:txBody>
      </p:sp>
      <p:sp>
        <p:nvSpPr>
          <p:cNvPr id="5" name="Rectangle 3"/>
          <p:cNvSpPr txBox="1">
            <a:spLocks noChangeArrowheads="1"/>
          </p:cNvSpPr>
          <p:nvPr/>
        </p:nvSpPr>
        <p:spPr bwMode="auto">
          <a:xfrm>
            <a:off x="457200" y="1219200"/>
            <a:ext cx="8305800" cy="5105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1"/>
              </a:buClr>
              <a:buSzPct val="65000"/>
              <a:buFont typeface="Wingdings" pitchFamily="2" charset="2"/>
              <a:buChar char="n"/>
              <a:defRPr sz="3000">
                <a:solidFill>
                  <a:schemeClr val="tx1"/>
                </a:solidFill>
                <a:latin typeface="+mn-lt"/>
                <a:ea typeface="ＭＳ Ｐゴシック" charset="0"/>
                <a:cs typeface="+mn-cs"/>
              </a:defRPr>
            </a:lvl1pPr>
            <a:lvl2pPr marL="669925" indent="-325438" algn="l" rtl="0" eaLnBrk="0" fontAlgn="base" hangingPunct="0">
              <a:spcBef>
                <a:spcPct val="20000"/>
              </a:spcBef>
              <a:spcAft>
                <a:spcPct val="0"/>
              </a:spcAft>
              <a:buClr>
                <a:schemeClr val="tx1"/>
              </a:buClr>
              <a:buSzPct val="60000"/>
              <a:buFont typeface="Wingdings" pitchFamily="2" charset="2"/>
              <a:buChar char="q"/>
              <a:defRPr sz="26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tx1"/>
              </a:buClr>
              <a:buSzPct val="65000"/>
              <a:buFont typeface="Wingdings" pitchFamily="2" charset="2"/>
              <a:buChar char="n"/>
              <a:defRPr sz="22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tx1"/>
              </a:buClr>
              <a:buSzPct val="70000"/>
              <a:buFont typeface="Wingdings" pitchFamily="2" charset="2"/>
              <a:buChar char="q"/>
              <a:defRPr sz="2000">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tx1"/>
              </a:buClr>
              <a:buSzPct val="75000"/>
              <a:buFont typeface="Wingdings" pitchFamily="2" charset="2"/>
              <a:buChar char="§"/>
              <a:defRPr sz="2000">
                <a:solidFill>
                  <a:schemeClr val="tx1"/>
                </a:solidFill>
                <a:latin typeface="+mn-lt"/>
                <a:ea typeface="ＭＳ Ｐゴシック" charset="0"/>
              </a:defRPr>
            </a:lvl5pPr>
            <a:lvl6pPr marL="2138363" indent="-339725" algn="l" rtl="0" fontAlgn="base">
              <a:spcBef>
                <a:spcPct val="20000"/>
              </a:spcBef>
              <a:spcAft>
                <a:spcPct val="0"/>
              </a:spcAft>
              <a:buClr>
                <a:schemeClr val="tx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tx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tx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tx1"/>
              </a:buClr>
              <a:buSzPct val="75000"/>
              <a:buFont typeface="Wingdings" pitchFamily="2" charset="2"/>
              <a:buChar char="§"/>
              <a:defRPr sz="2000">
                <a:solidFill>
                  <a:schemeClr val="tx1"/>
                </a:solidFill>
                <a:latin typeface="+mn-lt"/>
              </a:defRPr>
            </a:lvl9pPr>
          </a:lstStyle>
          <a:p>
            <a:pPr marL="357188" algn="just" eaLnBrk="1" hangingPunct="1">
              <a:lnSpc>
                <a:spcPct val="90000"/>
              </a:lnSpc>
              <a:buNone/>
            </a:pPr>
            <a:r>
              <a:rPr lang="en-US" altLang="id-ID" sz="2800" b="1" kern="0" dirty="0" smtClean="0">
                <a:solidFill>
                  <a:srgbClr val="002060"/>
                </a:solidFill>
                <a:effectLst>
                  <a:outerShdw blurRad="38100" dist="38100" dir="2700000" algn="tl">
                    <a:srgbClr val="000000">
                      <a:alpha val="43137"/>
                    </a:srgbClr>
                  </a:outerShdw>
                </a:effectLst>
                <a:latin typeface="Calibri" pitchFamily="34" charset="0"/>
                <a:ea typeface="ＭＳ Ｐゴシック" pitchFamily="34" charset="-128"/>
              </a:rPr>
              <a:t>RECRUITMENT</a:t>
            </a:r>
            <a:endParaRPr lang="id-ID" altLang="id-ID" sz="2800" b="1" kern="0" dirty="0" smtClean="0">
              <a:solidFill>
                <a:srgbClr val="002060"/>
              </a:solidFill>
              <a:effectLst>
                <a:outerShdw blurRad="38100" dist="38100" dir="2700000" algn="tl">
                  <a:srgbClr val="000000">
                    <a:alpha val="43137"/>
                  </a:srgbClr>
                </a:outerShdw>
              </a:effectLst>
              <a:latin typeface="Calibri" pitchFamily="34" charset="0"/>
              <a:ea typeface="ＭＳ Ｐゴシック" pitchFamily="34" charset="-128"/>
            </a:endParaRPr>
          </a:p>
          <a:p>
            <a:pPr marL="357188" algn="just" eaLnBrk="1" hangingPunct="1">
              <a:lnSpc>
                <a:spcPct val="90000"/>
              </a:lnSpc>
              <a:spcBef>
                <a:spcPts val="600"/>
              </a:spcBef>
              <a:spcAft>
                <a:spcPts val="1200"/>
              </a:spcAft>
              <a:buFont typeface="Wingdings" pitchFamily="2" charset="2"/>
              <a:buChar char="q"/>
            </a:pPr>
            <a:r>
              <a:rPr lang="en-US" altLang="id-ID" sz="2800" kern="0" dirty="0" smtClean="0">
                <a:effectLst>
                  <a:outerShdw blurRad="38100" dist="38100" dir="2700000" algn="tl">
                    <a:srgbClr val="000000">
                      <a:alpha val="43137"/>
                    </a:srgbClr>
                  </a:outerShdw>
                </a:effectLst>
                <a:latin typeface="Calibri" pitchFamily="34" charset="0"/>
                <a:ea typeface="ＭＳ Ｐゴシック" pitchFamily="34" charset="-128"/>
              </a:rPr>
              <a:t>To recruit fresh graduates from universities</a:t>
            </a:r>
            <a:endParaRPr lang="en-US" altLang="id-ID" sz="1200" b="1" kern="0" dirty="0" smtClean="0">
              <a:solidFill>
                <a:srgbClr val="6600FF"/>
              </a:solidFill>
              <a:effectLst>
                <a:outerShdw blurRad="38100" dist="38100" dir="2700000" algn="tl">
                  <a:srgbClr val="000000">
                    <a:alpha val="43137"/>
                  </a:srgbClr>
                </a:outerShdw>
              </a:effectLst>
              <a:latin typeface="Calibri" pitchFamily="34" charset="0"/>
              <a:ea typeface="ＭＳ Ｐゴシック" pitchFamily="34" charset="-128"/>
            </a:endParaRPr>
          </a:p>
          <a:p>
            <a:pPr marL="357188" algn="just" eaLnBrk="1" hangingPunct="1">
              <a:lnSpc>
                <a:spcPct val="90000"/>
              </a:lnSpc>
              <a:buNone/>
            </a:pPr>
            <a:r>
              <a:rPr lang="en-US" altLang="id-ID" sz="2800" b="1" kern="0" dirty="0" smtClean="0">
                <a:solidFill>
                  <a:srgbClr val="002060"/>
                </a:solidFill>
                <a:effectLst>
                  <a:outerShdw blurRad="38100" dist="38100" dir="2700000" algn="tl">
                    <a:srgbClr val="000000">
                      <a:alpha val="43137"/>
                    </a:srgbClr>
                  </a:outerShdw>
                </a:effectLst>
                <a:latin typeface="Calibri" pitchFamily="34" charset="0"/>
                <a:ea typeface="ＭＳ Ｐゴシック" pitchFamily="34" charset="-128"/>
              </a:rPr>
              <a:t>EDUCATION &amp; TRAINING</a:t>
            </a:r>
            <a:endParaRPr lang="id-ID" altLang="id-ID" sz="2800" b="1" kern="0" dirty="0" smtClean="0">
              <a:solidFill>
                <a:srgbClr val="002060"/>
              </a:solidFill>
              <a:effectLst>
                <a:outerShdw blurRad="38100" dist="38100" dir="2700000" algn="tl">
                  <a:srgbClr val="000000">
                    <a:alpha val="43137"/>
                  </a:srgbClr>
                </a:outerShdw>
              </a:effectLst>
              <a:latin typeface="Calibri" pitchFamily="34" charset="0"/>
              <a:ea typeface="ＭＳ Ｐゴシック" pitchFamily="34" charset="-128"/>
            </a:endParaRPr>
          </a:p>
          <a:p>
            <a:pPr marL="357188" algn="just" eaLnBrk="1" hangingPunct="1">
              <a:lnSpc>
                <a:spcPct val="90000"/>
              </a:lnSpc>
              <a:spcBef>
                <a:spcPts val="1200"/>
              </a:spcBef>
              <a:spcAft>
                <a:spcPts val="0"/>
              </a:spcAft>
              <a:buFont typeface="Wingdings" pitchFamily="2" charset="2"/>
              <a:buChar char="q"/>
            </a:pP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To send personnel to the university to get higher education (domestic &amp; abroad</a:t>
            </a: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a:t>
            </a:r>
            <a:endParaRPr lang="en-US" altLang="id-ID" sz="2800" b="1" kern="0" dirty="0" smtClean="0">
              <a:solidFill>
                <a:srgbClr val="6600FF"/>
              </a:solidFill>
              <a:effectLst>
                <a:outerShdw blurRad="38100" dist="38100" dir="2700000" algn="tl">
                  <a:srgbClr val="000000">
                    <a:alpha val="43137"/>
                  </a:srgbClr>
                </a:outerShdw>
              </a:effectLst>
              <a:latin typeface="Calibri" pitchFamily="34" charset="0"/>
              <a:ea typeface="ＭＳ Ｐゴシック" pitchFamily="34" charset="-128"/>
            </a:endParaRPr>
          </a:p>
          <a:p>
            <a:pPr marL="357188" algn="just" eaLnBrk="1" hangingPunct="1">
              <a:spcBef>
                <a:spcPts val="0"/>
              </a:spcBef>
              <a:spcAft>
                <a:spcPts val="600"/>
              </a:spcAft>
              <a:buFont typeface="Wingdings" pitchFamily="2" charset="2"/>
              <a:buChar char="q"/>
            </a:pP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In-House </a:t>
            </a: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Training</a:t>
            </a:r>
            <a:endPar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endParaRPr>
          </a:p>
          <a:p>
            <a:pPr marL="357188" algn="just" eaLnBrk="1" hangingPunct="1">
              <a:spcBef>
                <a:spcPts val="0"/>
              </a:spcBef>
              <a:spcAft>
                <a:spcPts val="600"/>
              </a:spcAft>
              <a:buFont typeface="Wingdings" pitchFamily="2" charset="2"/>
              <a:buChar char="q"/>
            </a:pP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National Training (domestic </a:t>
            </a: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cooperation</a:t>
            </a: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a:t>
            </a:r>
            <a:endPar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endParaRPr>
          </a:p>
          <a:p>
            <a:pPr marL="357188" algn="just" eaLnBrk="1" hangingPunct="1">
              <a:spcBef>
                <a:spcPts val="0"/>
              </a:spcBef>
              <a:spcAft>
                <a:spcPts val="600"/>
              </a:spcAft>
              <a:buFont typeface="Wingdings" pitchFamily="2" charset="2"/>
              <a:buChar char="q"/>
            </a:pP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International </a:t>
            </a: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Training  </a:t>
            </a: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(bilateral</a:t>
            </a: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 regional</a:t>
            </a: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 </a:t>
            </a: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cooperation): ANSN</a:t>
            </a: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 APSN, US-DOE, </a:t>
            </a:r>
            <a:r>
              <a:rPr lang="en-US" altLang="id-ID" sz="2400" kern="0" dirty="0" smtClean="0">
                <a:effectLst>
                  <a:outerShdw blurRad="38100" dist="38100" dir="2700000" algn="tl">
                    <a:srgbClr val="000000">
                      <a:alpha val="43137"/>
                    </a:srgbClr>
                  </a:outerShdw>
                </a:effectLst>
                <a:latin typeface="Calibri" pitchFamily="34" charset="0"/>
                <a:ea typeface="ＭＳ Ｐゴシック" pitchFamily="34" charset="-128"/>
              </a:rPr>
              <a:t>ENSTTI, etc.</a:t>
            </a:r>
          </a:p>
          <a:p>
            <a:pPr marL="357188" algn="just" eaLnBrk="1" hangingPunct="1">
              <a:spcBef>
                <a:spcPts val="0"/>
              </a:spcBef>
              <a:spcAft>
                <a:spcPts val="600"/>
              </a:spcAft>
              <a:buNone/>
            </a:pPr>
            <a:r>
              <a:rPr lang="en-US" altLang="id-ID" sz="2800" b="1" kern="0" dirty="0" smtClean="0">
                <a:solidFill>
                  <a:srgbClr val="002060"/>
                </a:solidFill>
                <a:effectLst>
                  <a:outerShdw blurRad="38100" dist="38100" dir="2700000" algn="tl">
                    <a:srgbClr val="000000">
                      <a:alpha val="43137"/>
                    </a:srgbClr>
                  </a:outerShdw>
                </a:effectLst>
                <a:latin typeface="Calibri" pitchFamily="34" charset="0"/>
                <a:ea typeface="ＭＳ Ｐゴシック" pitchFamily="34" charset="-128"/>
              </a:rPr>
              <a:t>REVIEW</a:t>
            </a:r>
            <a:endParaRPr lang="en-US" altLang="id-ID" sz="2800" b="1" kern="0" dirty="0" smtClean="0">
              <a:solidFill>
                <a:srgbClr val="002060"/>
              </a:solidFill>
              <a:effectLst>
                <a:outerShdw blurRad="38100" dist="38100" dir="2700000" algn="tl">
                  <a:srgbClr val="000000">
                    <a:alpha val="43137"/>
                  </a:srgbClr>
                </a:outerShdw>
              </a:effectLst>
              <a:latin typeface="Calibri" pitchFamily="34" charset="0"/>
              <a:ea typeface="ＭＳ Ｐゴシック" pitchFamily="34" charset="-128"/>
            </a:endParaRPr>
          </a:p>
          <a:p>
            <a:pPr marL="357188" algn="just" eaLnBrk="1" hangingPunct="1">
              <a:spcBef>
                <a:spcPts val="0"/>
              </a:spcBef>
              <a:spcAft>
                <a:spcPts val="600"/>
              </a:spcAft>
              <a:buFont typeface="Wingdings" pitchFamily="2" charset="2"/>
              <a:buChar char="q"/>
            </a:pPr>
            <a:r>
              <a:rPr lang="en-US" altLang="id-ID" sz="2400" kern="0" dirty="0" smtClean="0">
                <a:solidFill>
                  <a:srgbClr val="7030A0"/>
                </a:solidFill>
                <a:effectLst>
                  <a:outerShdw blurRad="38100" dist="38100" dir="2700000" algn="tl">
                    <a:srgbClr val="000000">
                      <a:alpha val="43137"/>
                    </a:srgbClr>
                  </a:outerShdw>
                </a:effectLst>
                <a:latin typeface="Calibri" pitchFamily="34" charset="0"/>
                <a:ea typeface="ＭＳ Ｐゴシック" pitchFamily="34" charset="-128"/>
              </a:rPr>
              <a:t>Review Service on Education and Training: </a:t>
            </a:r>
            <a:r>
              <a:rPr lang="en-US" altLang="id-ID" sz="2400" kern="0" dirty="0" err="1" smtClean="0">
                <a:solidFill>
                  <a:srgbClr val="7030A0"/>
                </a:solidFill>
                <a:effectLst>
                  <a:outerShdw blurRad="38100" dist="38100" dir="2700000" algn="tl">
                    <a:srgbClr val="000000">
                      <a:alpha val="43137"/>
                    </a:srgbClr>
                  </a:outerShdw>
                </a:effectLst>
                <a:latin typeface="Calibri" pitchFamily="34" charset="0"/>
                <a:ea typeface="ＭＳ Ｐゴシック" pitchFamily="34" charset="-128"/>
              </a:rPr>
              <a:t>ETReS</a:t>
            </a:r>
            <a:r>
              <a:rPr lang="en-US" altLang="id-ID" sz="2400" kern="0" dirty="0" smtClean="0">
                <a:solidFill>
                  <a:srgbClr val="7030A0"/>
                </a:solidFill>
                <a:effectLst>
                  <a:outerShdw blurRad="38100" dist="38100" dir="2700000" algn="tl">
                    <a:srgbClr val="000000">
                      <a:alpha val="43137"/>
                    </a:srgbClr>
                  </a:outerShdw>
                </a:effectLst>
                <a:latin typeface="Calibri" pitchFamily="34" charset="0"/>
                <a:ea typeface="ＭＳ Ｐゴシック" pitchFamily="34" charset="-128"/>
              </a:rPr>
              <a:t> (2012) </a:t>
            </a:r>
            <a:endParaRPr lang="en-US" altLang="id-ID" sz="2400" kern="0" dirty="0" smtClean="0">
              <a:solidFill>
                <a:srgbClr val="7030A0"/>
              </a:solidFill>
              <a:effectLst>
                <a:outerShdw blurRad="38100" dist="38100" dir="2700000" algn="tl">
                  <a:srgbClr val="000000">
                    <a:alpha val="43137"/>
                  </a:srgbClr>
                </a:outerShdw>
              </a:effectLst>
              <a:latin typeface="Calibri" pitchFamily="34" charset="0"/>
              <a:ea typeface="ＭＳ Ｐゴシック" pitchFamily="34" charset="-128"/>
            </a:endParaRPr>
          </a:p>
        </p:txBody>
      </p:sp>
      <p:sp>
        <p:nvSpPr>
          <p:cNvPr id="4" name="Rectangle 3"/>
          <p:cNvSpPr/>
          <p:nvPr/>
        </p:nvSpPr>
        <p:spPr>
          <a:xfrm>
            <a:off x="2041841" y="304800"/>
            <a:ext cx="6754093" cy="535531"/>
          </a:xfrm>
          <a:prstGeom prst="rect">
            <a:avLst/>
          </a:prstGeom>
        </p:spPr>
        <p:txBody>
          <a:bodyPr wrap="none">
            <a:spAutoFit/>
          </a:bodyPr>
          <a:lstStyle/>
          <a:p>
            <a:pPr marL="357188" algn="r">
              <a:lnSpc>
                <a:spcPct val="90000"/>
              </a:lnSpc>
            </a:pPr>
            <a:r>
              <a:rPr lang="en-US" altLang="id-ID" sz="3200" b="1" kern="0" dirty="0" smtClean="0">
                <a:solidFill>
                  <a:srgbClr val="002060"/>
                </a:solidFill>
                <a:effectLst>
                  <a:outerShdw blurRad="38100" dist="38100" dir="2700000" algn="tl">
                    <a:srgbClr val="000000">
                      <a:alpha val="43137"/>
                    </a:srgbClr>
                  </a:outerShdw>
                </a:effectLst>
                <a:latin typeface="Calibri" pitchFamily="34" charset="0"/>
              </a:rPr>
              <a:t>HUMAN RESOURCES DEVELOPMENT</a:t>
            </a:r>
            <a:endParaRPr lang="en-US" altLang="id-ID" sz="3200" b="1" kern="0" dirty="0" smtClean="0">
              <a:effectLst>
                <a:outerShdw blurRad="38100" dist="38100" dir="2700000" algn="tl">
                  <a:srgbClr val="000000">
                    <a:alpha val="43137"/>
                  </a:srgbClr>
                </a:outerShdw>
              </a:effectLst>
              <a:latin typeface="Calibri" pitchFamily="34" charset="0"/>
            </a:endParaRPr>
          </a:p>
        </p:txBody>
      </p:sp>
      <p:cxnSp>
        <p:nvCxnSpPr>
          <p:cNvPr id="6"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6</a:t>
            </a:fld>
            <a:endParaRPr lang="en-US" sz="1400">
              <a:ea typeface="MS PGothic" pitchFamily="34" charset="-128"/>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5" name="Rectangle 2"/>
          <p:cNvSpPr txBox="1">
            <a:spLocks noChangeArrowheads="1"/>
          </p:cNvSpPr>
          <p:nvPr/>
        </p:nvSpPr>
        <p:spPr bwMode="auto">
          <a:xfrm>
            <a:off x="609704" y="0"/>
            <a:ext cx="79248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eaLnBrk="0" fontAlgn="base" hangingPunct="0">
              <a:spcBef>
                <a:spcPct val="0"/>
              </a:spcBef>
              <a:spcAft>
                <a:spcPct val="0"/>
              </a:spcAft>
              <a:defRPr sz="4400">
                <a:solidFill>
                  <a:schemeClr val="tx2"/>
                </a:solidFill>
                <a:latin typeface="Arial" pitchFamily="34" charset="0"/>
              </a:defRPr>
            </a:lvl6pPr>
            <a:lvl7pPr marL="914400" algn="ctr" rtl="0" eaLnBrk="0" fontAlgn="base" hangingPunct="0">
              <a:spcBef>
                <a:spcPct val="0"/>
              </a:spcBef>
              <a:spcAft>
                <a:spcPct val="0"/>
              </a:spcAft>
              <a:defRPr sz="4400">
                <a:solidFill>
                  <a:schemeClr val="tx2"/>
                </a:solidFill>
                <a:latin typeface="Arial" pitchFamily="34" charset="0"/>
              </a:defRPr>
            </a:lvl7pPr>
            <a:lvl8pPr marL="1371600" algn="ctr" rtl="0" eaLnBrk="0" fontAlgn="base" hangingPunct="0">
              <a:spcBef>
                <a:spcPct val="0"/>
              </a:spcBef>
              <a:spcAft>
                <a:spcPct val="0"/>
              </a:spcAft>
              <a:defRPr sz="4400">
                <a:solidFill>
                  <a:schemeClr val="tx2"/>
                </a:solidFill>
                <a:latin typeface="Arial" pitchFamily="34" charset="0"/>
              </a:defRPr>
            </a:lvl8pPr>
            <a:lvl9pPr marL="1828800" algn="ctr" rtl="0" eaLnBrk="0" fontAlgn="base" hangingPunct="0">
              <a:spcBef>
                <a:spcPct val="0"/>
              </a:spcBef>
              <a:spcAft>
                <a:spcPct val="0"/>
              </a:spcAft>
              <a:defRPr sz="4400">
                <a:solidFill>
                  <a:schemeClr val="tx2"/>
                </a:solidFill>
                <a:latin typeface="Arial" pitchFamily="34" charset="0"/>
              </a:defRPr>
            </a:lvl9pPr>
          </a:lstStyle>
          <a:p>
            <a:pPr eaLnBrk="1" hangingPunct="1">
              <a:buFontTx/>
            </a:pPr>
            <a:r>
              <a:rPr lang="en-US" sz="3600" b="1" kern="0" dirty="0" smtClean="0">
                <a:solidFill>
                  <a:srgbClr val="006600"/>
                </a:solidFill>
                <a:latin typeface="Calibri" panose="020F0502020204030204" pitchFamily="34" charset="0"/>
                <a:ea typeface="Tahoma" pitchFamily="34" charset="0"/>
                <a:cs typeface="Tahoma" pitchFamily="34" charset="0"/>
              </a:rPr>
              <a:t>BAPETEN’s WORKS</a:t>
            </a:r>
            <a:endParaRPr lang="en-US" sz="3600" b="1" kern="0" dirty="0" smtClean="0">
              <a:solidFill>
                <a:srgbClr val="006600"/>
              </a:solidFill>
              <a:latin typeface="Calibri" panose="020F0502020204030204" pitchFamily="34" charset="0"/>
              <a:ea typeface="Tahoma" pitchFamily="34" charset="0"/>
              <a:cs typeface="Tahoma" pitchFamily="34" charset="0"/>
            </a:endParaRPr>
          </a:p>
        </p:txBody>
      </p:sp>
      <p:grpSp>
        <p:nvGrpSpPr>
          <p:cNvPr id="7" name="Group 6"/>
          <p:cNvGrpSpPr/>
          <p:nvPr/>
        </p:nvGrpSpPr>
        <p:grpSpPr>
          <a:xfrm>
            <a:off x="39297" y="1115937"/>
            <a:ext cx="9104703" cy="5605538"/>
            <a:chOff x="39297" y="1115937"/>
            <a:chExt cx="9104703" cy="5605538"/>
          </a:xfrm>
        </p:grpSpPr>
        <p:pic>
          <p:nvPicPr>
            <p:cNvPr id="1029" name="Picture 5"/>
            <p:cNvPicPr>
              <a:picLocks noChangeAspect="1" noChangeArrowheads="1"/>
            </p:cNvPicPr>
            <p:nvPr/>
          </p:nvPicPr>
          <p:blipFill rotWithShape="1">
            <a:blip r:embed="rId2">
              <a:extLst>
                <a:ext uri="{28A0092B-C50C-407E-A947-70E740481C1C}">
                  <a14:useLocalDpi xmlns="" xmlns:a14="http://schemas.microsoft.com/office/drawing/2010/main" val="0"/>
                </a:ext>
              </a:extLst>
            </a:blip>
            <a:srcRect l="2882" t="19507" r="9684" b="15023"/>
            <a:stretch/>
          </p:blipFill>
          <p:spPr bwMode="auto">
            <a:xfrm>
              <a:off x="39297" y="1115937"/>
              <a:ext cx="9104703" cy="56055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Content Placeholder 6"/>
            <p:cNvSpPr txBox="1">
              <a:spLocks/>
            </p:cNvSpPr>
            <p:nvPr/>
          </p:nvSpPr>
          <p:spPr bwMode="auto">
            <a:xfrm>
              <a:off x="152400" y="6324600"/>
              <a:ext cx="3311926"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defTabSz="914400" rtl="0" eaLnBrk="0" fontAlgn="base" latinLnBrk="0" hangingPunct="0">
                <a:lnSpc>
                  <a:spcPct val="100000"/>
                </a:lnSpc>
                <a:spcBef>
                  <a:spcPct val="20000"/>
                </a:spcBef>
                <a:spcAft>
                  <a:spcPct val="0"/>
                </a:spcAft>
                <a:buClrTx/>
                <a:buSzTx/>
                <a:tabLst/>
                <a:defRPr/>
              </a:pPr>
              <a:r>
                <a:rPr kumimoji="0" lang="en-US" sz="2400" b="1" i="0" u="none" strike="noStrike" kern="0" cap="none" spc="0" normalizeH="0" baseline="0" noProof="0" dirty="0" smtClean="0">
                  <a:ln>
                    <a:noFill/>
                  </a:ln>
                  <a:solidFill>
                    <a:srgbClr val="002060"/>
                  </a:solidFill>
                  <a:effectLst/>
                  <a:uLnTx/>
                  <a:uFillTx/>
                  <a:latin typeface="Calibri" pitchFamily="34" charset="0"/>
                  <a:cs typeface="Calibri" pitchFamily="34" charset="0"/>
                </a:rPr>
                <a:t>ESTABLISHED</a:t>
              </a:r>
              <a:r>
                <a:rPr kumimoji="0" lang="en-US" sz="2400" b="1" i="0" u="none" strike="noStrike" kern="0" cap="none" spc="0" normalizeH="0" noProof="0" dirty="0" smtClean="0">
                  <a:ln>
                    <a:noFill/>
                  </a:ln>
                  <a:solidFill>
                    <a:srgbClr val="002060"/>
                  </a:solidFill>
                  <a:effectLst/>
                  <a:uLnTx/>
                  <a:uFillTx/>
                  <a:latin typeface="Calibri" pitchFamily="34" charset="0"/>
                  <a:cs typeface="Calibri" pitchFamily="34" charset="0"/>
                </a:rPr>
                <a:t> IN  1998</a:t>
              </a:r>
              <a:endParaRPr kumimoji="0" lang="en-US" sz="2400" b="1" i="0" u="none" strike="noStrike" kern="0" cap="none" spc="0" normalizeH="0" baseline="0" noProof="0" dirty="0" smtClean="0">
                <a:ln>
                  <a:noFill/>
                </a:ln>
                <a:solidFill>
                  <a:srgbClr val="002060"/>
                </a:solidFill>
                <a:effectLst/>
                <a:uLnTx/>
                <a:uFillTx/>
                <a:latin typeface="Calibri" pitchFamily="34" charset="0"/>
                <a:cs typeface="Calibri" pitchFamily="34" charset="0"/>
              </a:endParaRPr>
            </a:p>
            <a:p>
              <a:pPr marL="342900" marR="0" lvl="0" indent="-342900" defTabSz="914400" rtl="0" eaLnBrk="0" fontAlgn="base" latinLnBrk="0" hangingPunct="0">
                <a:lnSpc>
                  <a:spcPct val="100000"/>
                </a:lnSpc>
                <a:spcBef>
                  <a:spcPct val="20000"/>
                </a:spcBef>
                <a:spcAft>
                  <a:spcPct val="0"/>
                </a:spcAft>
                <a:buClrTx/>
                <a:buSzTx/>
                <a:tabLst/>
                <a:defRPr/>
              </a:pPr>
              <a:endParaRPr kumimoji="0" lang="en-US" sz="2400" b="0" i="0" u="none" strike="noStrike" kern="0" cap="none" spc="0" normalizeH="0" baseline="0" noProof="0" dirty="0" smtClean="0">
                <a:ln>
                  <a:noFill/>
                </a:ln>
                <a:solidFill>
                  <a:srgbClr val="002060"/>
                </a:solidFill>
                <a:effectLst/>
                <a:uLnTx/>
                <a:uFillTx/>
                <a:latin typeface="Calibri" pitchFamily="34" charset="0"/>
                <a:cs typeface="Calibri" pitchFamily="34" charset="0"/>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7</a:t>
            </a:fld>
            <a:endParaRPr lang="en-US" sz="1400">
              <a:ea typeface="MS PGothic" pitchFamily="34" charset="-128"/>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5" name="Rectangle 2"/>
          <p:cNvSpPr txBox="1">
            <a:spLocks noChangeArrowheads="1"/>
          </p:cNvSpPr>
          <p:nvPr/>
        </p:nvSpPr>
        <p:spPr bwMode="auto">
          <a:xfrm>
            <a:off x="609704" y="0"/>
            <a:ext cx="79248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eaLnBrk="0" fontAlgn="base" hangingPunct="0">
              <a:spcBef>
                <a:spcPct val="0"/>
              </a:spcBef>
              <a:spcAft>
                <a:spcPct val="0"/>
              </a:spcAft>
              <a:defRPr sz="4400">
                <a:solidFill>
                  <a:schemeClr val="tx2"/>
                </a:solidFill>
                <a:latin typeface="Arial" pitchFamily="34" charset="0"/>
              </a:defRPr>
            </a:lvl6pPr>
            <a:lvl7pPr marL="914400" algn="ctr" rtl="0" eaLnBrk="0" fontAlgn="base" hangingPunct="0">
              <a:spcBef>
                <a:spcPct val="0"/>
              </a:spcBef>
              <a:spcAft>
                <a:spcPct val="0"/>
              </a:spcAft>
              <a:defRPr sz="4400">
                <a:solidFill>
                  <a:schemeClr val="tx2"/>
                </a:solidFill>
                <a:latin typeface="Arial" pitchFamily="34" charset="0"/>
              </a:defRPr>
            </a:lvl7pPr>
            <a:lvl8pPr marL="1371600" algn="ctr" rtl="0" eaLnBrk="0" fontAlgn="base" hangingPunct="0">
              <a:spcBef>
                <a:spcPct val="0"/>
              </a:spcBef>
              <a:spcAft>
                <a:spcPct val="0"/>
              </a:spcAft>
              <a:defRPr sz="4400">
                <a:solidFill>
                  <a:schemeClr val="tx2"/>
                </a:solidFill>
                <a:latin typeface="Arial" pitchFamily="34" charset="0"/>
              </a:defRPr>
            </a:lvl8pPr>
            <a:lvl9pPr marL="1828800" algn="ctr" rtl="0" eaLnBrk="0" fontAlgn="base" hangingPunct="0">
              <a:spcBef>
                <a:spcPct val="0"/>
              </a:spcBef>
              <a:spcAft>
                <a:spcPct val="0"/>
              </a:spcAft>
              <a:defRPr sz="4400">
                <a:solidFill>
                  <a:schemeClr val="tx2"/>
                </a:solidFill>
                <a:latin typeface="Arial" pitchFamily="34" charset="0"/>
              </a:defRPr>
            </a:lvl9pPr>
          </a:lstStyle>
          <a:p>
            <a:pPr eaLnBrk="1" hangingPunct="1">
              <a:buFontTx/>
            </a:pPr>
            <a:r>
              <a:rPr lang="en-US" sz="3600" b="1" kern="0" dirty="0" smtClean="0">
                <a:solidFill>
                  <a:srgbClr val="006600"/>
                </a:solidFill>
                <a:latin typeface="Calibri" panose="020F0502020204030204" pitchFamily="34" charset="0"/>
                <a:ea typeface="Tahoma" pitchFamily="34" charset="0"/>
                <a:cs typeface="Tahoma" pitchFamily="34" charset="0"/>
              </a:rPr>
              <a:t>BAPETEN </a:t>
            </a:r>
            <a:r>
              <a:rPr lang="id-ID" sz="3600" b="1" kern="0" dirty="0" smtClean="0">
                <a:solidFill>
                  <a:srgbClr val="006600"/>
                </a:solidFill>
                <a:latin typeface="Calibri" panose="020F0502020204030204" pitchFamily="34" charset="0"/>
                <a:ea typeface="Tahoma" pitchFamily="34" charset="0"/>
                <a:cs typeface="Tahoma" pitchFamily="34" charset="0"/>
              </a:rPr>
              <a:t>EMPLOYEES’S </a:t>
            </a:r>
            <a:r>
              <a:rPr lang="en-US" sz="3600" b="1" kern="0" dirty="0" smtClean="0">
                <a:solidFill>
                  <a:srgbClr val="006600"/>
                </a:solidFill>
                <a:latin typeface="Calibri" panose="020F0502020204030204" pitchFamily="34" charset="0"/>
                <a:ea typeface="Tahoma" pitchFamily="34" charset="0"/>
                <a:cs typeface="Tahoma" pitchFamily="34" charset="0"/>
              </a:rPr>
              <a:t>PROFILE</a:t>
            </a:r>
          </a:p>
        </p:txBody>
      </p:sp>
      <p:grpSp>
        <p:nvGrpSpPr>
          <p:cNvPr id="2" name="Group 1"/>
          <p:cNvGrpSpPr/>
          <p:nvPr/>
        </p:nvGrpSpPr>
        <p:grpSpPr>
          <a:xfrm>
            <a:off x="380896" y="1258758"/>
            <a:ext cx="7543904" cy="5065842"/>
            <a:chOff x="380896" y="1258758"/>
            <a:chExt cx="7543904" cy="5065842"/>
          </a:xfrm>
        </p:grpSpPr>
        <p:pic>
          <p:nvPicPr>
            <p:cNvPr id="8" name="Picture 7"/>
            <p:cNvPicPr>
              <a:picLocks noChangeAspect="1"/>
            </p:cNvPicPr>
            <p:nvPr/>
          </p:nvPicPr>
          <p:blipFill>
            <a:blip r:embed="rId2"/>
            <a:stretch>
              <a:fillRect/>
            </a:stretch>
          </p:blipFill>
          <p:spPr>
            <a:xfrm>
              <a:off x="609600" y="1920922"/>
              <a:ext cx="7315200" cy="4403678"/>
            </a:xfrm>
            <a:prstGeom prst="rect">
              <a:avLst/>
            </a:prstGeom>
          </p:spPr>
        </p:pic>
        <p:sp>
          <p:nvSpPr>
            <p:cNvPr id="10" name="Rectangle 2"/>
            <p:cNvSpPr>
              <a:spLocks noChangeArrowheads="1"/>
            </p:cNvSpPr>
            <p:nvPr/>
          </p:nvSpPr>
          <p:spPr bwMode="auto">
            <a:xfrm rot="16200000">
              <a:off x="-723952" y="4000448"/>
              <a:ext cx="2590800" cy="381103"/>
            </a:xfrm>
            <a:prstGeom prst="rect">
              <a:avLst/>
            </a:prstGeom>
            <a:solidFill>
              <a:schemeClr val="bg1"/>
            </a:solidFill>
            <a:ln w="9525">
              <a:solidFill>
                <a:srgbClr val="FF99FF"/>
              </a:solidFill>
              <a:miter lim="800000"/>
              <a:headEnd/>
              <a:tailEnd/>
            </a:ln>
          </p:spPr>
          <p:txBody>
            <a:bodyPr/>
            <a:lstStyle/>
            <a:p>
              <a:pPr algn="ctr">
                <a:buFont typeface="Arial" pitchFamily="34" charset="0"/>
                <a:buNone/>
                <a:defRPr/>
              </a:pPr>
              <a:r>
                <a:rPr lang="en-US" sz="2000" dirty="0" smtClean="0">
                  <a:effectLst>
                    <a:outerShdw blurRad="38100" dist="38100" dir="2700000" algn="tl">
                      <a:srgbClr val="C0C0C0"/>
                    </a:outerShdw>
                  </a:effectLst>
                  <a:latin typeface="Calibri" pitchFamily="34" charset="0"/>
                  <a:ea typeface="MS PGothic" pitchFamily="34" charset="-128"/>
                  <a:cs typeface="Calibri" pitchFamily="34" charset="0"/>
                </a:rPr>
                <a:t>Age Range</a:t>
              </a:r>
              <a:endParaRPr lang="en-US" sz="2000" dirty="0">
                <a:effectLst>
                  <a:outerShdw blurRad="38100" dist="38100" dir="2700000" algn="tl">
                    <a:srgbClr val="C0C0C0"/>
                  </a:outerShdw>
                </a:effectLst>
                <a:latin typeface="Calibri" pitchFamily="34" charset="0"/>
                <a:ea typeface="MS PGothic" pitchFamily="34" charset="-128"/>
                <a:cs typeface="Calibri" pitchFamily="34" charset="0"/>
              </a:endParaRPr>
            </a:p>
          </p:txBody>
        </p:sp>
        <p:sp>
          <p:nvSpPr>
            <p:cNvPr id="24" name="Rectangle 23"/>
            <p:cNvSpPr/>
            <p:nvPr/>
          </p:nvSpPr>
          <p:spPr>
            <a:xfrm>
              <a:off x="495300" y="1258758"/>
              <a:ext cx="2971800" cy="400110"/>
            </a:xfrm>
            <a:prstGeom prst="rect">
              <a:avLst/>
            </a:prstGeom>
            <a:solidFill>
              <a:schemeClr val="bg1"/>
            </a:solidFill>
            <a:ln>
              <a:solidFill>
                <a:srgbClr val="006600"/>
              </a:solidFill>
            </a:ln>
          </p:spPr>
          <p:txBody>
            <a:bodyPr wrap="square">
              <a:spAutoFit/>
            </a:bodyPr>
            <a:lstStyle/>
            <a:p>
              <a:pPr algn="ctr">
                <a:buFont typeface="Arial" pitchFamily="34" charset="0"/>
                <a:buNone/>
                <a:defRPr/>
              </a:pPr>
              <a:r>
                <a:rPr lang="id-ID" sz="2000" dirty="0" smtClean="0">
                  <a:effectLst>
                    <a:outerShdw blurRad="38100" dist="38100" dir="2700000" algn="tl">
                      <a:srgbClr val="C0C0C0"/>
                    </a:outerShdw>
                  </a:effectLst>
                  <a:latin typeface="Calibri" pitchFamily="34" charset="0"/>
                  <a:ea typeface="MS PGothic" pitchFamily="34" charset="-128"/>
                  <a:cs typeface="Calibri" pitchFamily="34" charset="0"/>
                </a:rPr>
                <a:t>Age Range </a:t>
              </a:r>
              <a:r>
                <a:rPr lang="en-US" sz="2000" dirty="0" smtClean="0">
                  <a:effectLst>
                    <a:outerShdw blurRad="38100" dist="38100" dir="2700000" algn="tl">
                      <a:srgbClr val="C0C0C0"/>
                    </a:outerShdw>
                  </a:effectLst>
                  <a:latin typeface="Calibri" pitchFamily="34" charset="0"/>
                  <a:ea typeface="MS PGothic" pitchFamily="34" charset="-128"/>
                  <a:cs typeface="Calibri" pitchFamily="34" charset="0"/>
                </a:rPr>
                <a:t>Profile</a:t>
              </a:r>
              <a:endParaRPr lang="en-US" sz="2000" dirty="0">
                <a:effectLst>
                  <a:outerShdw blurRad="38100" dist="38100" dir="2700000" algn="tl">
                    <a:srgbClr val="C0C0C0"/>
                  </a:outerShdw>
                </a:effectLst>
                <a:latin typeface="Calibri" pitchFamily="34" charset="0"/>
                <a:ea typeface="MS PGothic" pitchFamily="34" charset="-128"/>
                <a:cs typeface="Calibri" pitchFamily="34" charset="0"/>
              </a:endParaRPr>
            </a:p>
          </p:txBody>
        </p:sp>
      </p:grpSp>
      <p:grpSp>
        <p:nvGrpSpPr>
          <p:cNvPr id="3" name="Group 2"/>
          <p:cNvGrpSpPr/>
          <p:nvPr/>
        </p:nvGrpSpPr>
        <p:grpSpPr>
          <a:xfrm>
            <a:off x="4953000" y="1371600"/>
            <a:ext cx="3891260" cy="2744311"/>
            <a:chOff x="4953000" y="1371600"/>
            <a:chExt cx="3891260" cy="2744311"/>
          </a:xfrm>
        </p:grpSpPr>
        <p:pic>
          <p:nvPicPr>
            <p:cNvPr id="17" name="Picture 16"/>
            <p:cNvPicPr>
              <a:picLocks noChangeAspect="1"/>
            </p:cNvPicPr>
            <p:nvPr/>
          </p:nvPicPr>
          <p:blipFill>
            <a:blip r:embed="rId3"/>
            <a:stretch>
              <a:fillRect/>
            </a:stretch>
          </p:blipFill>
          <p:spPr>
            <a:xfrm>
              <a:off x="4953000" y="1600200"/>
              <a:ext cx="3891260" cy="2515711"/>
            </a:xfrm>
            <a:prstGeom prst="rect">
              <a:avLst/>
            </a:prstGeom>
            <a:ln>
              <a:solidFill>
                <a:srgbClr val="FF99FF"/>
              </a:solidFill>
            </a:ln>
          </p:spPr>
        </p:pic>
        <p:sp>
          <p:nvSpPr>
            <p:cNvPr id="20" name="Rectangle 19"/>
            <p:cNvSpPr/>
            <p:nvPr/>
          </p:nvSpPr>
          <p:spPr>
            <a:xfrm>
              <a:off x="5486400" y="1371600"/>
              <a:ext cx="2971800" cy="400110"/>
            </a:xfrm>
            <a:prstGeom prst="rect">
              <a:avLst/>
            </a:prstGeom>
            <a:solidFill>
              <a:schemeClr val="bg1"/>
            </a:solidFill>
            <a:ln>
              <a:solidFill>
                <a:srgbClr val="006600"/>
              </a:solidFill>
            </a:ln>
          </p:spPr>
          <p:txBody>
            <a:bodyPr wrap="square">
              <a:spAutoFit/>
            </a:bodyPr>
            <a:lstStyle/>
            <a:p>
              <a:pPr algn="ctr">
                <a:buFont typeface="Arial" pitchFamily="34" charset="0"/>
                <a:buNone/>
                <a:defRPr/>
              </a:pPr>
              <a:r>
                <a:rPr lang="en-US" sz="2000" dirty="0" smtClean="0">
                  <a:effectLst>
                    <a:outerShdw blurRad="38100" dist="38100" dir="2700000" algn="tl">
                      <a:srgbClr val="C0C0C0"/>
                    </a:outerShdw>
                  </a:effectLst>
                  <a:latin typeface="Calibri" pitchFamily="34" charset="0"/>
                  <a:ea typeface="MS PGothic" pitchFamily="34" charset="-128"/>
                  <a:cs typeface="Calibri" pitchFamily="34" charset="0"/>
                </a:rPr>
                <a:t>Education Profile</a:t>
              </a:r>
              <a:endParaRPr lang="en-US" sz="2000" dirty="0">
                <a:effectLst>
                  <a:outerShdw blurRad="38100" dist="38100" dir="2700000" algn="tl">
                    <a:srgbClr val="C0C0C0"/>
                  </a:outerShdw>
                </a:effectLst>
                <a:latin typeface="Calibri" pitchFamily="34" charset="0"/>
                <a:ea typeface="MS PGothic" pitchFamily="34" charset="-128"/>
                <a:cs typeface="Calibri" pitchFamily="34" charset="0"/>
              </a:endParaRPr>
            </a:p>
          </p:txBody>
        </p:sp>
      </p:grpSp>
      <p:sp>
        <p:nvSpPr>
          <p:cNvPr id="23" name="TextBox 22"/>
          <p:cNvSpPr txBox="1"/>
          <p:nvPr/>
        </p:nvSpPr>
        <p:spPr>
          <a:xfrm>
            <a:off x="4191000" y="6015335"/>
            <a:ext cx="3810000" cy="461665"/>
          </a:xfrm>
          <a:prstGeom prst="rect">
            <a:avLst/>
          </a:prstGeom>
          <a:solidFill>
            <a:schemeClr val="bg1"/>
          </a:solidFill>
          <a:ln>
            <a:solidFill>
              <a:srgbClr val="006600"/>
            </a:solidFill>
          </a:ln>
        </p:spPr>
        <p:txBody>
          <a:bodyPr wrap="square" rtlCol="0">
            <a:spAutoFit/>
          </a:bodyPr>
          <a:lstStyle/>
          <a:p>
            <a:pPr algn="ctr"/>
            <a:r>
              <a:rPr lang="id-ID" sz="2400" i="1" dirty="0" smtClean="0">
                <a:solidFill>
                  <a:srgbClr val="7030A0"/>
                </a:solidFill>
                <a:latin typeface="Calibri" pitchFamily="34" charset="0"/>
                <a:cs typeface="Calibri" pitchFamily="34" charset="0"/>
              </a:rPr>
              <a:t>Total N</a:t>
            </a:r>
            <a:r>
              <a:rPr lang="en-US" sz="2400" i="1" dirty="0" smtClean="0">
                <a:solidFill>
                  <a:srgbClr val="7030A0"/>
                </a:solidFill>
                <a:latin typeface="Calibri" pitchFamily="34" charset="0"/>
                <a:cs typeface="Calibri" pitchFamily="34" charset="0"/>
              </a:rPr>
              <a:t>o. of employee = 403</a:t>
            </a:r>
            <a:endParaRPr lang="en-US" sz="2400" i="1" dirty="0">
              <a:solidFill>
                <a:srgbClr val="7030A0"/>
              </a:solidFill>
              <a:latin typeface="Calibri" pitchFamily="34" charset="0"/>
              <a:cs typeface="Calibri" pitchFamily="34" charset="0"/>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8</a:t>
            </a:fld>
            <a:endParaRPr lang="en-US" sz="1400">
              <a:ea typeface="MS PGothic" pitchFamily="34" charset="-128"/>
            </a:endParaRPr>
          </a:p>
        </p:txBody>
      </p:sp>
      <p:sp>
        <p:nvSpPr>
          <p:cNvPr id="3076" name="Content Placeholder 6"/>
          <p:cNvSpPr>
            <a:spLocks noGrp="1"/>
          </p:cNvSpPr>
          <p:nvPr>
            <p:ph sz="half" idx="4294967295"/>
          </p:nvPr>
        </p:nvSpPr>
        <p:spPr>
          <a:xfrm>
            <a:off x="685800" y="1295400"/>
            <a:ext cx="8001000" cy="4953000"/>
          </a:xfrm>
        </p:spPr>
        <p:txBody>
          <a:bodyPr/>
          <a:lstStyle/>
          <a:p>
            <a:pPr marL="0" indent="0">
              <a:buNone/>
            </a:pPr>
            <a:r>
              <a:rPr lang="en-US" sz="2400" b="1" dirty="0" smtClean="0">
                <a:solidFill>
                  <a:srgbClr val="002060"/>
                </a:solidFill>
                <a:latin typeface="Calibri" pitchFamily="34" charset="0"/>
                <a:cs typeface="Calibri" pitchFamily="34" charset="0"/>
              </a:rPr>
              <a:t>BAPETEN has </a:t>
            </a:r>
            <a:r>
              <a:rPr lang="en-US" sz="2400" b="1" dirty="0" smtClean="0">
                <a:solidFill>
                  <a:srgbClr val="002060"/>
                </a:solidFill>
                <a:latin typeface="Calibri" pitchFamily="34" charset="0"/>
                <a:cs typeface="Calibri" pitchFamily="34" charset="0"/>
              </a:rPr>
              <a:t>collected experiences </a:t>
            </a:r>
            <a:r>
              <a:rPr lang="en-US" sz="2400" b="1" dirty="0" smtClean="0">
                <a:solidFill>
                  <a:srgbClr val="002060"/>
                </a:solidFill>
                <a:latin typeface="Calibri" pitchFamily="34" charset="0"/>
                <a:cs typeface="Calibri" pitchFamily="34" charset="0"/>
              </a:rPr>
              <a:t>in </a:t>
            </a:r>
            <a:r>
              <a:rPr lang="id-ID" sz="2400" b="1" dirty="0" smtClean="0">
                <a:solidFill>
                  <a:srgbClr val="002060"/>
                </a:solidFill>
                <a:latin typeface="Calibri" pitchFamily="34" charset="0"/>
                <a:cs typeface="Calibri" pitchFamily="34" charset="0"/>
              </a:rPr>
              <a:t>regulatory control of nuclear facilities during construction, commissioning and operation </a:t>
            </a:r>
            <a:r>
              <a:rPr lang="en-US" sz="2400" b="1" dirty="0" smtClean="0">
                <a:solidFill>
                  <a:srgbClr val="002060"/>
                </a:solidFill>
                <a:latin typeface="Calibri" pitchFamily="34" charset="0"/>
                <a:cs typeface="Calibri" pitchFamily="34" charset="0"/>
              </a:rPr>
              <a:t>:</a:t>
            </a:r>
          </a:p>
          <a:p>
            <a:r>
              <a:rPr lang="en-US" sz="2400" dirty="0" smtClean="0">
                <a:solidFill>
                  <a:srgbClr val="002060"/>
                </a:solidFill>
                <a:latin typeface="Calibri" pitchFamily="34" charset="0"/>
                <a:cs typeface="Calibri" pitchFamily="34" charset="0"/>
              </a:rPr>
              <a:t>3 </a:t>
            </a:r>
            <a:r>
              <a:rPr lang="en-US" sz="2400" dirty="0" smtClean="0">
                <a:solidFill>
                  <a:srgbClr val="002060"/>
                </a:solidFill>
                <a:latin typeface="Calibri" pitchFamily="34" charset="0"/>
                <a:cs typeface="Calibri" pitchFamily="34" charset="0"/>
              </a:rPr>
              <a:t>Research Reactors</a:t>
            </a:r>
            <a:r>
              <a:rPr lang="id-ID" sz="2400" dirty="0" smtClean="0">
                <a:solidFill>
                  <a:srgbClr val="002060"/>
                </a:solidFill>
                <a:latin typeface="Calibri" pitchFamily="34" charset="0"/>
                <a:cs typeface="Calibri" pitchFamily="34" charset="0"/>
              </a:rPr>
              <a:t>:</a:t>
            </a:r>
            <a:endParaRPr lang="id-ID" sz="2400" dirty="0" smtClean="0">
              <a:solidFill>
                <a:srgbClr val="002060"/>
              </a:solidFill>
              <a:latin typeface="Calibri" pitchFamily="34" charset="0"/>
              <a:cs typeface="Calibri" pitchFamily="34" charset="0"/>
            </a:endParaRPr>
          </a:p>
          <a:p>
            <a:pPr lvl="1"/>
            <a:r>
              <a:rPr lang="id-ID" sz="2000" dirty="0" smtClean="0">
                <a:solidFill>
                  <a:srgbClr val="002060"/>
                </a:solidFill>
                <a:latin typeface="Calibri" pitchFamily="34" charset="0"/>
                <a:cs typeface="Calibri" pitchFamily="34" charset="0"/>
              </a:rPr>
              <a:t>GA Siwabessy </a:t>
            </a:r>
            <a:r>
              <a:rPr lang="id-ID" sz="2000" dirty="0">
                <a:solidFill>
                  <a:srgbClr val="002060"/>
                </a:solidFill>
                <a:latin typeface="Calibri" pitchFamily="34" charset="0"/>
                <a:cs typeface="Calibri" pitchFamily="34" charset="0"/>
              </a:rPr>
              <a:t>-</a:t>
            </a:r>
            <a:r>
              <a:rPr lang="id-ID" sz="2000" dirty="0" smtClean="0">
                <a:solidFill>
                  <a:srgbClr val="002060"/>
                </a:solidFill>
                <a:latin typeface="Calibri" pitchFamily="34" charset="0"/>
                <a:cs typeface="Calibri" pitchFamily="34" charset="0"/>
              </a:rPr>
              <a:t> </a:t>
            </a:r>
            <a:r>
              <a:rPr lang="en-US" sz="2000" dirty="0" smtClean="0">
                <a:solidFill>
                  <a:srgbClr val="002060"/>
                </a:solidFill>
                <a:latin typeface="Calibri" pitchFamily="34" charset="0"/>
                <a:cs typeface="Calibri" pitchFamily="34" charset="0"/>
              </a:rPr>
              <a:t>30</a:t>
            </a:r>
            <a:r>
              <a:rPr lang="id-ID" sz="2000" dirty="0" smtClean="0">
                <a:solidFill>
                  <a:srgbClr val="002060"/>
                </a:solidFill>
                <a:latin typeface="Calibri" pitchFamily="34" charset="0"/>
                <a:cs typeface="Calibri" pitchFamily="34" charset="0"/>
              </a:rPr>
              <a:t> </a:t>
            </a:r>
            <a:r>
              <a:rPr lang="en-US" sz="2000" dirty="0" smtClean="0">
                <a:solidFill>
                  <a:srgbClr val="002060"/>
                </a:solidFill>
                <a:latin typeface="Calibri" pitchFamily="34" charset="0"/>
                <a:cs typeface="Calibri" pitchFamily="34" charset="0"/>
              </a:rPr>
              <a:t>M</a:t>
            </a:r>
            <a:r>
              <a:rPr lang="id-ID" sz="2000" dirty="0" smtClean="0">
                <a:solidFill>
                  <a:srgbClr val="002060"/>
                </a:solidFill>
                <a:latin typeface="Calibri" pitchFamily="34" charset="0"/>
                <a:cs typeface="Calibri" pitchFamily="34" charset="0"/>
              </a:rPr>
              <a:t>W</a:t>
            </a:r>
            <a:r>
              <a:rPr lang="en-US" sz="2000" dirty="0" smtClean="0">
                <a:solidFill>
                  <a:srgbClr val="002060"/>
                </a:solidFill>
                <a:latin typeface="Calibri" pitchFamily="34" charset="0"/>
                <a:cs typeface="Calibri" pitchFamily="34" charset="0"/>
              </a:rPr>
              <a:t> </a:t>
            </a:r>
            <a:r>
              <a:rPr lang="en-US" sz="2000" dirty="0" smtClean="0">
                <a:solidFill>
                  <a:srgbClr val="002060"/>
                </a:solidFill>
                <a:latin typeface="Calibri" pitchFamily="34" charset="0"/>
                <a:cs typeface="Calibri" pitchFamily="34" charset="0"/>
                <a:sym typeface="Wingdings" pitchFamily="2" charset="2"/>
              </a:rPr>
              <a:t></a:t>
            </a:r>
            <a:r>
              <a:rPr lang="en-US" sz="2000" dirty="0" smtClean="0">
                <a:solidFill>
                  <a:srgbClr val="002060"/>
                </a:solidFill>
                <a:latin typeface="Calibri" pitchFamily="34" charset="0"/>
                <a:cs typeface="Calibri" pitchFamily="34" charset="0"/>
              </a:rPr>
              <a:t> first criticality: 1987</a:t>
            </a:r>
            <a:endParaRPr lang="id-ID" sz="2000" dirty="0" smtClean="0">
              <a:solidFill>
                <a:srgbClr val="002060"/>
              </a:solidFill>
              <a:latin typeface="Calibri" pitchFamily="34" charset="0"/>
              <a:cs typeface="Calibri" pitchFamily="34" charset="0"/>
            </a:endParaRPr>
          </a:p>
          <a:p>
            <a:pPr lvl="1"/>
            <a:r>
              <a:rPr lang="en-US" sz="2000" dirty="0" smtClean="0">
                <a:solidFill>
                  <a:srgbClr val="002060"/>
                </a:solidFill>
                <a:latin typeface="Calibri" pitchFamily="34" charset="0"/>
                <a:cs typeface="Calibri" pitchFamily="34" charset="0"/>
              </a:rPr>
              <a:t>Triga-2000, 2 M</a:t>
            </a:r>
            <a:r>
              <a:rPr lang="id-ID" sz="2000" dirty="0" smtClean="0">
                <a:solidFill>
                  <a:srgbClr val="002060"/>
                </a:solidFill>
                <a:latin typeface="Calibri" pitchFamily="34" charset="0"/>
                <a:cs typeface="Calibri" pitchFamily="34" charset="0"/>
              </a:rPr>
              <a:t>W</a:t>
            </a:r>
            <a:r>
              <a:rPr lang="en-US" sz="2000" dirty="0" smtClean="0">
                <a:solidFill>
                  <a:srgbClr val="002060"/>
                </a:solidFill>
                <a:latin typeface="Calibri" pitchFamily="34" charset="0"/>
                <a:cs typeface="Calibri" pitchFamily="34" charset="0"/>
              </a:rPr>
              <a:t>  </a:t>
            </a:r>
            <a:r>
              <a:rPr lang="en-US" sz="2000" dirty="0" smtClean="0">
                <a:solidFill>
                  <a:srgbClr val="002060"/>
                </a:solidFill>
                <a:latin typeface="Calibri" pitchFamily="34" charset="0"/>
                <a:cs typeface="Calibri" pitchFamily="34" charset="0"/>
                <a:sym typeface="Wingdings" pitchFamily="2" charset="2"/>
              </a:rPr>
              <a:t> </a:t>
            </a:r>
            <a:r>
              <a:rPr lang="en-US" sz="2000" dirty="0" smtClean="0">
                <a:solidFill>
                  <a:srgbClr val="002060"/>
                </a:solidFill>
                <a:latin typeface="Calibri" pitchFamily="34" charset="0"/>
                <a:cs typeface="Calibri" pitchFamily="34" charset="0"/>
              </a:rPr>
              <a:t>first criticality: 1964</a:t>
            </a:r>
            <a:r>
              <a:rPr lang="en-US" sz="2000" dirty="0" smtClean="0">
                <a:solidFill>
                  <a:srgbClr val="002060"/>
                </a:solidFill>
                <a:latin typeface="Calibri" pitchFamily="34" charset="0"/>
                <a:cs typeface="Calibri" pitchFamily="34" charset="0"/>
              </a:rPr>
              <a:t> </a:t>
            </a:r>
            <a:endParaRPr lang="id-ID" sz="2000" dirty="0" smtClean="0">
              <a:solidFill>
                <a:srgbClr val="002060"/>
              </a:solidFill>
              <a:latin typeface="Calibri" pitchFamily="34" charset="0"/>
              <a:cs typeface="Calibri" pitchFamily="34" charset="0"/>
            </a:endParaRPr>
          </a:p>
          <a:p>
            <a:pPr lvl="1"/>
            <a:r>
              <a:rPr lang="en-US" sz="2000" dirty="0" smtClean="0">
                <a:solidFill>
                  <a:srgbClr val="002060"/>
                </a:solidFill>
                <a:latin typeface="Calibri" pitchFamily="34" charset="0"/>
                <a:cs typeface="Calibri" pitchFamily="34" charset="0"/>
              </a:rPr>
              <a:t>Kartini-100</a:t>
            </a:r>
            <a:r>
              <a:rPr lang="id-ID" sz="2000" dirty="0" smtClean="0">
                <a:solidFill>
                  <a:srgbClr val="002060"/>
                </a:solidFill>
                <a:latin typeface="Calibri" pitchFamily="34" charset="0"/>
                <a:cs typeface="Calibri" pitchFamily="34" charset="0"/>
              </a:rPr>
              <a:t> </a:t>
            </a:r>
            <a:r>
              <a:rPr lang="en-US" sz="2000" dirty="0" smtClean="0">
                <a:solidFill>
                  <a:srgbClr val="002060"/>
                </a:solidFill>
                <a:latin typeface="Calibri" pitchFamily="34" charset="0"/>
                <a:cs typeface="Calibri" pitchFamily="34" charset="0"/>
              </a:rPr>
              <a:t>KW </a:t>
            </a:r>
            <a:r>
              <a:rPr lang="en-US" sz="2000" dirty="0" smtClean="0">
                <a:solidFill>
                  <a:srgbClr val="002060"/>
                </a:solidFill>
                <a:latin typeface="Calibri" pitchFamily="34" charset="0"/>
                <a:cs typeface="Calibri" pitchFamily="34" charset="0"/>
                <a:sym typeface="Wingdings" pitchFamily="2" charset="2"/>
              </a:rPr>
              <a:t> first criticality: 1979</a:t>
            </a:r>
            <a:endParaRPr lang="en-US" sz="2000" dirty="0" smtClean="0">
              <a:solidFill>
                <a:srgbClr val="002060"/>
              </a:solidFill>
              <a:latin typeface="Calibri" pitchFamily="34" charset="0"/>
              <a:cs typeface="Calibri" pitchFamily="34" charset="0"/>
            </a:endParaRPr>
          </a:p>
          <a:p>
            <a:r>
              <a:rPr lang="en-US" sz="2400" dirty="0" smtClean="0">
                <a:solidFill>
                  <a:srgbClr val="002060"/>
                </a:solidFill>
                <a:latin typeface="Calibri" pitchFamily="34" charset="0"/>
                <a:cs typeface="Calibri" pitchFamily="34" charset="0"/>
              </a:rPr>
              <a:t>RR Fuel Fabrication </a:t>
            </a:r>
            <a:r>
              <a:rPr lang="en-US" sz="2400" dirty="0" smtClean="0">
                <a:solidFill>
                  <a:srgbClr val="002060"/>
                </a:solidFill>
                <a:latin typeface="Calibri" pitchFamily="34" charset="0"/>
                <a:cs typeface="Calibri" pitchFamily="34" charset="0"/>
              </a:rPr>
              <a:t>Pant </a:t>
            </a:r>
            <a:r>
              <a:rPr lang="en-US" sz="2400" dirty="0" smtClean="0">
                <a:solidFill>
                  <a:srgbClr val="002060"/>
                </a:solidFill>
                <a:latin typeface="Calibri" pitchFamily="34" charset="0"/>
                <a:cs typeface="Calibri" pitchFamily="34" charset="0"/>
                <a:sym typeface="Wingdings" pitchFamily="2" charset="2"/>
              </a:rPr>
              <a:t> established in 1980s</a:t>
            </a:r>
            <a:endParaRPr lang="en-US" sz="2400" dirty="0" smtClean="0">
              <a:solidFill>
                <a:srgbClr val="002060"/>
              </a:solidFill>
              <a:latin typeface="Calibri" pitchFamily="34" charset="0"/>
              <a:cs typeface="Calibri" pitchFamily="34" charset="0"/>
            </a:endParaRPr>
          </a:p>
          <a:p>
            <a:r>
              <a:rPr lang="en-US" sz="2400" dirty="0" smtClean="0">
                <a:solidFill>
                  <a:srgbClr val="002060"/>
                </a:solidFill>
                <a:latin typeface="Calibri" pitchFamily="34" charset="0"/>
                <a:cs typeface="Calibri" pitchFamily="34" charset="0"/>
              </a:rPr>
              <a:t>Radioactive Waste Management </a:t>
            </a:r>
            <a:r>
              <a:rPr lang="en-US" sz="2400" dirty="0" smtClean="0">
                <a:solidFill>
                  <a:srgbClr val="002060"/>
                </a:solidFill>
                <a:latin typeface="Calibri" pitchFamily="34" charset="0"/>
                <a:cs typeface="Calibri" pitchFamily="34" charset="0"/>
              </a:rPr>
              <a:t>Plant </a:t>
            </a:r>
            <a:r>
              <a:rPr lang="en-US" sz="2400" dirty="0" smtClean="0">
                <a:solidFill>
                  <a:srgbClr val="002060"/>
                </a:solidFill>
                <a:latin typeface="Calibri" pitchFamily="34" charset="0"/>
                <a:cs typeface="Calibri" pitchFamily="34" charset="0"/>
                <a:sym typeface="Wingdings" pitchFamily="2" charset="2"/>
              </a:rPr>
              <a:t> est. in 1980s</a:t>
            </a:r>
            <a:endParaRPr lang="en-US" sz="2400" dirty="0" smtClean="0">
              <a:solidFill>
                <a:srgbClr val="002060"/>
              </a:solidFill>
              <a:latin typeface="Calibri" pitchFamily="34" charset="0"/>
              <a:cs typeface="Calibri" pitchFamily="34" charset="0"/>
            </a:endParaRPr>
          </a:p>
          <a:p>
            <a:r>
              <a:rPr lang="en-US" sz="2400" dirty="0" smtClean="0">
                <a:solidFill>
                  <a:srgbClr val="002060"/>
                </a:solidFill>
                <a:latin typeface="Calibri" pitchFamily="34" charset="0"/>
                <a:cs typeface="Calibri" pitchFamily="34" charset="0"/>
              </a:rPr>
              <a:t>Radiation Facilities for Industry</a:t>
            </a:r>
          </a:p>
          <a:p>
            <a:r>
              <a:rPr lang="en-US" sz="2400" dirty="0" smtClean="0">
                <a:solidFill>
                  <a:srgbClr val="002060"/>
                </a:solidFill>
                <a:latin typeface="Calibri" pitchFamily="34" charset="0"/>
                <a:cs typeface="Calibri" pitchFamily="34" charset="0"/>
              </a:rPr>
              <a:t>Radiation Facilities in Hospitals </a:t>
            </a:r>
          </a:p>
          <a:p>
            <a:r>
              <a:rPr lang="en-US" sz="2400" dirty="0" smtClean="0">
                <a:solidFill>
                  <a:srgbClr val="002060"/>
                </a:solidFill>
                <a:latin typeface="Calibri" pitchFamily="34" charset="0"/>
                <a:cs typeface="Calibri" pitchFamily="34" charset="0"/>
              </a:rPr>
              <a:t>Radiation Facilities for Training and R&amp;D </a:t>
            </a: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6" name="Rectangle 2"/>
          <p:cNvSpPr txBox="1">
            <a:spLocks noChangeArrowheads="1"/>
          </p:cNvSpPr>
          <p:nvPr/>
        </p:nvSpPr>
        <p:spPr bwMode="auto">
          <a:xfrm>
            <a:off x="1219200" y="0"/>
            <a:ext cx="79248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rgbClr val="006600"/>
                </a:solidFill>
                <a:effectLst/>
                <a:uLnTx/>
                <a:uFillTx/>
                <a:latin typeface="Calibri" panose="020F0502020204030204" pitchFamily="34" charset="0"/>
                <a:ea typeface="Tahoma" pitchFamily="34" charset="0"/>
                <a:cs typeface="Tahoma" pitchFamily="34" charset="0"/>
              </a:rPr>
              <a:t>REGULATORY EXPERIENCES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6"/>
          <p:cNvSpPr txBox="1">
            <a:spLocks noGrp="1" noChangeArrowheads="1"/>
          </p:cNvSpPr>
          <p:nvPr/>
        </p:nvSpPr>
        <p:spPr bwMode="auto">
          <a:xfrm>
            <a:off x="6553200" y="6245225"/>
            <a:ext cx="2133600" cy="476250"/>
          </a:xfrm>
          <a:prstGeom prst="rect">
            <a:avLst/>
          </a:prstGeom>
          <a:noFill/>
          <a:ln w="9525">
            <a:noFill/>
            <a:miter lim="800000"/>
            <a:headEnd/>
            <a:tailEnd/>
          </a:ln>
        </p:spPr>
        <p:txBody>
          <a:bodyPr/>
          <a:lstStyle/>
          <a:p>
            <a:pPr algn="r"/>
            <a:fld id="{07404C6E-AC4B-42D1-A6D0-5B3DB169CA42}" type="slidenum">
              <a:rPr lang="ja-JP" altLang="en-US" sz="1400">
                <a:ea typeface="MS PGothic" pitchFamily="34" charset="-128"/>
              </a:rPr>
              <a:pPr algn="r"/>
              <a:t>9</a:t>
            </a:fld>
            <a:endParaRPr lang="en-US" sz="1400">
              <a:ea typeface="MS PGothic" pitchFamily="34" charset="-128"/>
            </a:endParaRPr>
          </a:p>
        </p:txBody>
      </p:sp>
      <p:cxnSp>
        <p:nvCxnSpPr>
          <p:cNvPr id="3077" name="Straight Connector 8"/>
          <p:cNvCxnSpPr>
            <a:cxnSpLocks noChangeShapeType="1"/>
          </p:cNvCxnSpPr>
          <p:nvPr/>
        </p:nvCxnSpPr>
        <p:spPr bwMode="auto">
          <a:xfrm>
            <a:off x="0" y="1066800"/>
            <a:ext cx="9144000" cy="1588"/>
          </a:xfrm>
          <a:prstGeom prst="line">
            <a:avLst/>
          </a:prstGeom>
          <a:noFill/>
          <a:ln w="38100">
            <a:solidFill>
              <a:srgbClr val="FF0000"/>
            </a:solidFill>
            <a:round/>
            <a:headEnd/>
            <a:tailEnd/>
          </a:ln>
        </p:spPr>
      </p:cxnSp>
      <p:sp>
        <p:nvSpPr>
          <p:cNvPr id="6" name="Rectangle 2"/>
          <p:cNvSpPr txBox="1">
            <a:spLocks noChangeArrowheads="1"/>
          </p:cNvSpPr>
          <p:nvPr/>
        </p:nvSpPr>
        <p:spPr bwMode="auto">
          <a:xfrm>
            <a:off x="533400" y="3124200"/>
            <a:ext cx="8305696"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eaLnBrk="0" fontAlgn="base" hangingPunct="0">
              <a:spcBef>
                <a:spcPct val="0"/>
              </a:spcBef>
              <a:spcAft>
                <a:spcPct val="0"/>
              </a:spcAft>
              <a:defRPr sz="4400">
                <a:solidFill>
                  <a:schemeClr val="tx2"/>
                </a:solidFill>
                <a:latin typeface="Arial" pitchFamily="34" charset="0"/>
              </a:defRPr>
            </a:lvl6pPr>
            <a:lvl7pPr marL="914400" algn="ctr" rtl="0" eaLnBrk="0" fontAlgn="base" hangingPunct="0">
              <a:spcBef>
                <a:spcPct val="0"/>
              </a:spcBef>
              <a:spcAft>
                <a:spcPct val="0"/>
              </a:spcAft>
              <a:defRPr sz="4400">
                <a:solidFill>
                  <a:schemeClr val="tx2"/>
                </a:solidFill>
                <a:latin typeface="Arial" pitchFamily="34" charset="0"/>
              </a:defRPr>
            </a:lvl7pPr>
            <a:lvl8pPr marL="1371600" algn="ctr" rtl="0" eaLnBrk="0" fontAlgn="base" hangingPunct="0">
              <a:spcBef>
                <a:spcPct val="0"/>
              </a:spcBef>
              <a:spcAft>
                <a:spcPct val="0"/>
              </a:spcAft>
              <a:defRPr sz="4400">
                <a:solidFill>
                  <a:schemeClr val="tx2"/>
                </a:solidFill>
                <a:latin typeface="Arial" pitchFamily="34" charset="0"/>
              </a:defRPr>
            </a:lvl8pPr>
            <a:lvl9pPr marL="1828800" algn="ctr" rtl="0" eaLnBrk="0" fontAlgn="base" hangingPunct="0">
              <a:spcBef>
                <a:spcPct val="0"/>
              </a:spcBef>
              <a:spcAft>
                <a:spcPct val="0"/>
              </a:spcAft>
              <a:defRPr sz="4400">
                <a:solidFill>
                  <a:schemeClr val="tx2"/>
                </a:solidFill>
                <a:latin typeface="Arial" pitchFamily="34" charset="0"/>
              </a:defRPr>
            </a:lvl9pPr>
          </a:lstStyle>
          <a:p>
            <a:pPr eaLnBrk="1" hangingPunct="1">
              <a:buFontTx/>
            </a:pPr>
            <a:r>
              <a:rPr lang="id-ID" sz="3600" b="1" kern="0" dirty="0" smtClean="0">
                <a:solidFill>
                  <a:srgbClr val="006600"/>
                </a:solidFill>
                <a:effectLst>
                  <a:outerShdw blurRad="38100" dist="38100" dir="2700000" algn="tl">
                    <a:srgbClr val="000000">
                      <a:alpha val="43137"/>
                    </a:srgbClr>
                  </a:outerShdw>
                </a:effectLst>
                <a:latin typeface="Book Antiqua" panose="02040602050305030304" pitchFamily="18" charset="0"/>
                <a:ea typeface="Tahoma" pitchFamily="34" charset="0"/>
                <a:cs typeface="Tahoma" pitchFamily="34" charset="0"/>
              </a:rPr>
              <a:t>KM</a:t>
            </a:r>
            <a:r>
              <a:rPr lang="id-ID" sz="3600" b="1" kern="0" dirty="0" smtClean="0">
                <a:solidFill>
                  <a:srgbClr val="006600"/>
                </a:solidFill>
                <a:latin typeface="Book Antiqua" panose="02040602050305030304" pitchFamily="18" charset="0"/>
                <a:ea typeface="Tahoma" pitchFamily="34" charset="0"/>
                <a:cs typeface="Tahoma" pitchFamily="34" charset="0"/>
              </a:rPr>
              <a:t> IMPLEMENTATION</a:t>
            </a:r>
            <a:endParaRPr lang="en-US" sz="3600" b="1" kern="0" dirty="0" smtClean="0">
              <a:solidFill>
                <a:srgbClr val="006600"/>
              </a:solidFill>
              <a:latin typeface="Book Antiqua" panose="02040602050305030304" pitchFamily="18" charset="0"/>
              <a:ea typeface="Tahoma" pitchFamily="34" charset="0"/>
              <a:cs typeface="Tahoma" pitchFamily="34" charset="0"/>
            </a:endParaRPr>
          </a:p>
          <a:p>
            <a:pPr eaLnBrk="1" hangingPunct="1">
              <a:buFontTx/>
            </a:pPr>
            <a:r>
              <a:rPr lang="en-US" sz="3600" b="1" kern="0" dirty="0" smtClean="0">
                <a:solidFill>
                  <a:srgbClr val="006600"/>
                </a:solidFill>
                <a:latin typeface="Book Antiqua" panose="02040602050305030304" pitchFamily="18" charset="0"/>
                <a:ea typeface="Tahoma" pitchFamily="34" charset="0"/>
                <a:cs typeface="Tahoma" pitchFamily="34" charset="0"/>
              </a:rPr>
              <a:t>IN </a:t>
            </a:r>
            <a:r>
              <a:rPr lang="en-US" sz="3600" b="1" kern="0" dirty="0" smtClean="0">
                <a:solidFill>
                  <a:srgbClr val="006600"/>
                </a:solidFill>
                <a:effectLst>
                  <a:outerShdw blurRad="38100" dist="38100" dir="2700000" algn="tl">
                    <a:srgbClr val="000000">
                      <a:alpha val="43137"/>
                    </a:srgbClr>
                  </a:outerShdw>
                </a:effectLst>
                <a:latin typeface="Book Antiqua" panose="02040602050305030304" pitchFamily="18" charset="0"/>
                <a:ea typeface="Tahoma" pitchFamily="34" charset="0"/>
                <a:cs typeface="Tahoma" pitchFamily="34" charset="0"/>
              </a:rPr>
              <a:t>BAPETEN</a:t>
            </a:r>
          </a:p>
        </p:txBody>
      </p:sp>
    </p:spTree>
    <p:extLst>
      <p:ext uri="{BB962C8B-B14F-4D97-AF65-F5344CB8AC3E}">
        <p14:creationId xmlns="" xmlns:p14="http://schemas.microsoft.com/office/powerpoint/2010/main" val="2556285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8317</TotalTime>
  <Words>1791</Words>
  <Application>Microsoft Office PowerPoint</Application>
  <PresentationFormat>On-screen Show (4:3)</PresentationFormat>
  <Paragraphs>227</Paragraphs>
  <Slides>24</Slides>
  <Notes>8</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1_Default Design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KM IMPLEMENTATION ROAD MAP</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44</cp:revision>
  <cp:lastPrinted>2015-10-26T09:26:19Z</cp:lastPrinted>
  <dcterms:modified xsi:type="dcterms:W3CDTF">2015-10-30T04:54:39Z</dcterms:modified>
</cp:coreProperties>
</file>