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sldIdLst>
    <p:sldId id="256" r:id="rId2"/>
    <p:sldId id="257" r:id="rId3"/>
    <p:sldId id="258" r:id="rId4"/>
    <p:sldId id="259" r:id="rId5"/>
    <p:sldId id="260" r:id="rId6"/>
    <p:sldId id="261" r:id="rId7"/>
    <p:sldId id="266" r:id="rId8"/>
    <p:sldId id="267" r:id="rId9"/>
    <p:sldId id="268" r:id="rId10"/>
    <p:sldId id="262" r:id="rId11"/>
    <p:sldId id="269" r:id="rId12"/>
    <p:sldId id="270" r:id="rId13"/>
    <p:sldId id="273" r:id="rId14"/>
    <p:sldId id="275" r:id="rId15"/>
    <p:sldId id="276" r:id="rId16"/>
    <p:sldId id="277" r:id="rId17"/>
    <p:sldId id="271" r:id="rId18"/>
    <p:sldId id="274" r:id="rId19"/>
    <p:sldId id="272" r:id="rId20"/>
    <p:sldId id="278" r:id="rId21"/>
    <p:sldId id="279" r:id="rId22"/>
    <p:sldId id="280" r:id="rId23"/>
    <p:sldId id="281" r:id="rId24"/>
    <p:sldId id="282" r:id="rId25"/>
    <p:sldId id="283" r:id="rId26"/>
    <p:sldId id="284" r:id="rId27"/>
    <p:sldId id="285" r:id="rId28"/>
    <p:sldId id="286" r:id="rId2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autoAdjust="0"/>
    <p:restoredTop sz="94727" autoAdjust="0"/>
  </p:normalViewPr>
  <p:slideViewPr>
    <p:cSldViewPr>
      <p:cViewPr varScale="1">
        <p:scale>
          <a:sx n="70" d="100"/>
          <a:sy n="70" d="100"/>
        </p:scale>
        <p:origin x="-504" y="-90"/>
      </p:cViewPr>
      <p:guideLst>
        <p:guide orient="horz" pos="2160"/>
        <p:guide pos="2880"/>
      </p:guideLst>
    </p:cSldViewPr>
  </p:slideViewPr>
  <p:outlineViewPr>
    <p:cViewPr>
      <p:scale>
        <a:sx n="33" d="100"/>
        <a:sy n="33" d="100"/>
      </p:scale>
      <p:origin x="0" y="2088"/>
    </p:cViewPr>
  </p:outlineViewPr>
  <p:notesTextViewPr>
    <p:cViewPr>
      <p:scale>
        <a:sx n="100" d="100"/>
        <a:sy n="100" d="100"/>
      </p:scale>
      <p:origin x="0" y="0"/>
    </p:cViewPr>
  </p:notesTextViewPr>
  <p:sorterViewPr>
    <p:cViewPr>
      <p:scale>
        <a:sx n="66" d="100"/>
        <a:sy n="66" d="100"/>
      </p:scale>
      <p:origin x="0" y="54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F947DA-32D4-4A82-8084-CBCB04F522CA}" type="datetimeFigureOut">
              <a:rPr lang="zh-CN" altLang="en-US" smtClean="0"/>
              <a:pPr/>
              <a:t>2015/10/29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63E1BE-1208-47E8-9080-A02052E9B10A}" type="slidenum">
              <a:rPr lang="zh-CN" altLang="en-US" smtClean="0"/>
              <a:pPr/>
              <a:t>‹Nº›</a:t>
            </a:fld>
            <a:endParaRPr lang="zh-CN" altLang="en-US"/>
          </a:p>
        </p:txBody>
      </p:sp>
    </p:spTree>
    <p:extLst>
      <p:ext uri="{BB962C8B-B14F-4D97-AF65-F5344CB8AC3E}">
        <p14:creationId xmlns:p14="http://schemas.microsoft.com/office/powerpoint/2010/main" val="1570845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4063E1BE-1208-47E8-9080-A02052E9B10A}" type="slidenum">
              <a:rPr lang="zh-CN" altLang="en-US" smtClean="0"/>
              <a:pPr/>
              <a:t>3</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4DA64FC-8C62-49C7-8F53-5846C070201C}" type="datetime1">
              <a:rPr lang="zh-CN" altLang="en-US" smtClean="0"/>
              <a:pPr/>
              <a:t>2015/10/29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‹Nº›</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5686110-D5EE-43B2-A11A-3B750F59E368}" type="datetime1">
              <a:rPr lang="zh-CN" altLang="en-US" smtClean="0"/>
              <a:pPr/>
              <a:t>2015/10/29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‹Nº›</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428596" y="142853"/>
            <a:ext cx="7072362" cy="857256"/>
          </a:xfrm>
        </p:spPr>
        <p:txBody>
          <a:bodyPr>
            <a:normAutofit/>
          </a:bodyPr>
          <a:lstStyle>
            <a:lvl1pPr algn="l" rtl="0" eaLnBrk="0" fontAlgn="base" hangingPunct="0">
              <a:spcBef>
                <a:spcPct val="0"/>
              </a:spcBef>
              <a:spcAft>
                <a:spcPct val="0"/>
              </a:spcAft>
              <a:defRPr lang="zh-CN" altLang="en-US" sz="4000" kern="1200" dirty="0">
                <a:solidFill>
                  <a:schemeClr val="tx2"/>
                </a:solidFill>
                <a:latin typeface="+mj-lt"/>
                <a:ea typeface="+mj-ea"/>
                <a:cs typeface="+mj-cs"/>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928662" y="1571612"/>
            <a:ext cx="7286676" cy="4572032"/>
          </a:xfrm>
        </p:spPr>
        <p:txBody>
          <a:bodyPr>
            <a:normAutofit/>
          </a:bodyPr>
          <a:lstStyle>
            <a:lvl1pPr marL="0" indent="0" algn="ctr">
              <a:buNone/>
              <a:defRPr kumimoji="0" lang="zh-CN" altLang="en-US" sz="3200" b="0" i="0" u="none" strike="noStrike" kern="1200" cap="none" spc="0" normalizeH="0" baseline="0" noProof="0" dirty="0">
                <a:ln>
                  <a:noFill/>
                </a:ln>
                <a:solidFill>
                  <a:schemeClr val="tx2"/>
                </a:solidFill>
                <a:effectLst/>
                <a:uLnTx/>
                <a:uFillTx/>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lgn="l" rtl="0" eaLnBrk="0" fontAlgn="base" hangingPunct="0">
              <a:spcBef>
                <a:spcPct val="0"/>
              </a:spcBef>
              <a:spcAft>
                <a:spcPct val="0"/>
              </a:spcAft>
            </a:pPr>
            <a:r>
              <a:rPr lang="zh-CN" altLang="en-US" dirty="0" smtClean="0"/>
              <a:t>单击此处编辑母版副标题样式</a:t>
            </a:r>
            <a:endParaRPr lang="en-US" altLang="zh-CN" dirty="0" smtClean="0"/>
          </a:p>
          <a:p>
            <a:pPr lvl="0" algn="l" rtl="0" eaLnBrk="0" fontAlgn="base" hangingPunct="0">
              <a:spcBef>
                <a:spcPct val="0"/>
              </a:spcBef>
              <a:spcAft>
                <a:spcPct val="0"/>
              </a:spcAft>
            </a:pPr>
            <a:endParaRPr lang="en-US" altLang="zh-CN" dirty="0" smtClean="0"/>
          </a:p>
          <a:p>
            <a:pPr lvl="0" algn="l" rtl="0" eaLnBrk="0" fontAlgn="base" hangingPunct="0">
              <a:spcBef>
                <a:spcPct val="0"/>
              </a:spcBef>
              <a:spcAft>
                <a:spcPct val="0"/>
              </a:spcAft>
            </a:pPr>
            <a:endParaRPr lang="en-US" altLang="zh-CN" dirty="0" smtClean="0"/>
          </a:p>
          <a:p>
            <a:pPr lvl="0" algn="l" rtl="0" eaLnBrk="0" fontAlgn="base" hangingPunct="0">
              <a:spcBef>
                <a:spcPct val="0"/>
              </a:spcBef>
              <a:spcAft>
                <a:spcPct val="0"/>
              </a:spcAft>
            </a:pPr>
            <a:endParaRPr lang="en-US" altLang="zh-CN" dirty="0" smtClean="0"/>
          </a:p>
          <a:p>
            <a:pPr lvl="0" algn="l" rtl="0" eaLnBrk="0" fontAlgn="base" hangingPunct="0">
              <a:spcBef>
                <a:spcPct val="0"/>
              </a:spcBef>
              <a:spcAft>
                <a:spcPct val="0"/>
              </a:spcAft>
            </a:pPr>
            <a:endParaRPr lang="en-US" altLang="zh-CN" dirty="0" smtClean="0"/>
          </a:p>
          <a:p>
            <a:pPr lvl="0" algn="l" rtl="0" eaLnBrk="0" fontAlgn="base" hangingPunct="0">
              <a:spcBef>
                <a:spcPct val="0"/>
              </a:spcBef>
              <a:spcAft>
                <a:spcPct val="0"/>
              </a:spcAft>
            </a:pPr>
            <a:endParaRPr lang="en-US" altLang="zh-CN" dirty="0" smtClean="0"/>
          </a:p>
          <a:p>
            <a:pPr lvl="0" algn="l" rtl="0" eaLnBrk="0" fontAlgn="base" hangingPunct="0">
              <a:spcBef>
                <a:spcPct val="0"/>
              </a:spcBef>
              <a:spcAft>
                <a:spcPct val="0"/>
              </a:spcAft>
            </a:pPr>
            <a:endParaRPr lang="en-US" altLang="zh-CN" dirty="0" smtClean="0"/>
          </a:p>
          <a:p>
            <a:pPr lvl="0" algn="l" rtl="0" eaLnBrk="0" fontAlgn="base" hangingPunct="0">
              <a:spcBef>
                <a:spcPct val="0"/>
              </a:spcBef>
              <a:spcAft>
                <a:spcPct val="0"/>
              </a:spcAft>
            </a:pPr>
            <a:endParaRPr lang="en-US" altLang="zh-CN" dirty="0" smtClean="0"/>
          </a:p>
          <a:p>
            <a:pPr lvl="0" algn="l" rtl="0" eaLnBrk="0" fontAlgn="base" hangingPunct="0">
              <a:spcBef>
                <a:spcPct val="0"/>
              </a:spcBef>
              <a:spcAft>
                <a:spcPct val="0"/>
              </a:spcAft>
            </a:pPr>
            <a:endParaRPr lang="zh-CN" altLang="en-US" dirty="0"/>
          </a:p>
        </p:txBody>
      </p:sp>
      <p:pic>
        <p:nvPicPr>
          <p:cNvPr id="7" name="Picture 7" descr="CAEA-1"/>
          <p:cNvPicPr>
            <a:picLocks noChangeAspect="1" noChangeArrowheads="1"/>
          </p:cNvPicPr>
          <p:nvPr userDrawn="1"/>
        </p:nvPicPr>
        <p:blipFill>
          <a:blip r:embed="rId2"/>
          <a:srcRect/>
          <a:stretch>
            <a:fillRect/>
          </a:stretch>
        </p:blipFill>
        <p:spPr bwMode="auto">
          <a:xfrm>
            <a:off x="7523163" y="0"/>
            <a:ext cx="1620837" cy="1114425"/>
          </a:xfrm>
          <a:prstGeom prst="rect">
            <a:avLst/>
          </a:prstGeom>
          <a:noFill/>
          <a:ln w="9525">
            <a:noFill/>
            <a:miter lim="800000"/>
            <a:headEnd/>
            <a:tailEnd/>
          </a:ln>
        </p:spPr>
      </p:pic>
      <p:cxnSp>
        <p:nvCxnSpPr>
          <p:cNvPr id="8" name="直接连接符 7"/>
          <p:cNvCxnSpPr/>
          <p:nvPr userDrawn="1"/>
        </p:nvCxnSpPr>
        <p:spPr>
          <a:xfrm flipV="1">
            <a:off x="357188" y="1071563"/>
            <a:ext cx="7215187"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灯片编号占位符 5"/>
          <p:cNvSpPr>
            <a:spLocks noGrp="1"/>
          </p:cNvSpPr>
          <p:nvPr>
            <p:ph type="sldNum" sz="quarter" idx="10"/>
          </p:nvPr>
        </p:nvSpPr>
        <p:spPr>
          <a:xfrm>
            <a:off x="8143875" y="6286500"/>
            <a:ext cx="542925" cy="434975"/>
          </a:xfrm>
          <a:prstGeom prst="rect">
            <a:avLst/>
          </a:prstGeom>
        </p:spPr>
        <p:txBody>
          <a:bodyPr/>
          <a:lstStyle>
            <a:lvl1pPr>
              <a:defRPr>
                <a:latin typeface="Arial" pitchFamily="34" charset="0"/>
                <a:ea typeface="宋体" pitchFamily="2" charset="-122"/>
              </a:defRPr>
            </a:lvl1pPr>
          </a:lstStyle>
          <a:p>
            <a:pPr>
              <a:defRPr/>
            </a:pPr>
            <a:fld id="{C95DEE50-B895-426E-8E8B-C9BFFA172759}" type="slidenum">
              <a:rPr lang="zh-CN" altLang="en-US"/>
              <a:pPr>
                <a:defRPr/>
              </a:pPr>
              <a:t>‹Nº›</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28596" y="142852"/>
            <a:ext cx="7072362" cy="857256"/>
          </a:xfrm>
        </p:spPr>
        <p:txBody>
          <a:bodyPr>
            <a:normAutofit/>
          </a:bodyPr>
          <a:lstStyle>
            <a:lvl1pPr algn="l" defTabSz="914400" rtl="0" eaLnBrk="0" fontAlgn="base" latinLnBrk="0" hangingPunct="0">
              <a:spcBef>
                <a:spcPct val="0"/>
              </a:spcBef>
              <a:spcAft>
                <a:spcPct val="0"/>
              </a:spcAft>
              <a:buNone/>
              <a:defRPr lang="zh-CN" altLang="en-US" sz="4000" kern="1200" dirty="0">
                <a:solidFill>
                  <a:schemeClr val="tx2"/>
                </a:solidFill>
                <a:latin typeface="+mj-lt"/>
                <a:ea typeface="+mj-ea"/>
                <a:cs typeface="+mj-cs"/>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714348" y="1600200"/>
            <a:ext cx="7715304" cy="4525963"/>
          </a:xfrm>
        </p:spPr>
        <p:txBody>
          <a:bodyPr>
            <a:normAutofit/>
          </a:bodyPr>
          <a:lstStyle>
            <a:lvl1pPr algn="l" rtl="0" eaLnBrk="0" fontAlgn="base" hangingPunct="0">
              <a:spcBef>
                <a:spcPct val="20000"/>
              </a:spcBef>
              <a:spcAft>
                <a:spcPct val="0"/>
              </a:spcAft>
              <a:buFont typeface="Arial" charset="0"/>
              <a:defRPr lang="zh-CN" altLang="en-US" sz="2800" kern="1200" dirty="0" smtClean="0">
                <a:solidFill>
                  <a:schemeClr val="tx2"/>
                </a:solidFill>
                <a:latin typeface="+mn-lt"/>
                <a:ea typeface="+mn-ea"/>
                <a:cs typeface="+mn-cs"/>
              </a:defRPr>
            </a:lvl1pPr>
            <a:lvl2pPr algn="l" rtl="0" eaLnBrk="0" fontAlgn="base" hangingPunct="0">
              <a:spcBef>
                <a:spcPct val="20000"/>
              </a:spcBef>
              <a:spcAft>
                <a:spcPct val="0"/>
              </a:spcAft>
              <a:buFont typeface="Arial" charset="0"/>
              <a:defRPr lang="zh-CN" altLang="en-US" sz="2800" kern="1200" dirty="0" smtClean="0">
                <a:solidFill>
                  <a:schemeClr val="tx2"/>
                </a:solidFill>
                <a:latin typeface="+mn-lt"/>
                <a:ea typeface="+mn-ea"/>
                <a:cs typeface="+mn-cs"/>
              </a:defRPr>
            </a:lvl2pPr>
            <a:lvl3pPr algn="l" rtl="0" eaLnBrk="0" fontAlgn="base" hangingPunct="0">
              <a:spcBef>
                <a:spcPct val="20000"/>
              </a:spcBef>
              <a:spcAft>
                <a:spcPct val="0"/>
              </a:spcAft>
              <a:buFont typeface="Arial" charset="0"/>
              <a:defRPr lang="zh-CN" altLang="en-US" sz="2800" kern="1200" dirty="0" smtClean="0">
                <a:solidFill>
                  <a:schemeClr val="tx2"/>
                </a:solidFill>
                <a:latin typeface="+mn-lt"/>
                <a:ea typeface="+mn-ea"/>
                <a:cs typeface="+mn-cs"/>
              </a:defRPr>
            </a:lvl3pPr>
            <a:lvl4pPr algn="l" rtl="0" eaLnBrk="0" fontAlgn="base" hangingPunct="0">
              <a:spcBef>
                <a:spcPct val="20000"/>
              </a:spcBef>
              <a:spcAft>
                <a:spcPct val="0"/>
              </a:spcAft>
              <a:buFont typeface="Arial" charset="0"/>
              <a:defRPr lang="zh-CN" altLang="en-US" sz="2800" kern="1200" dirty="0" smtClean="0">
                <a:solidFill>
                  <a:schemeClr val="tx2"/>
                </a:solidFill>
                <a:latin typeface="+mn-lt"/>
                <a:ea typeface="+mn-ea"/>
                <a:cs typeface="+mn-cs"/>
              </a:defRPr>
            </a:lvl4pPr>
            <a:lvl5pPr algn="l" rtl="0" eaLnBrk="0" fontAlgn="base" hangingPunct="0">
              <a:spcBef>
                <a:spcPct val="20000"/>
              </a:spcBef>
              <a:spcAft>
                <a:spcPct val="0"/>
              </a:spcAft>
              <a:buFont typeface="Arial" charset="0"/>
              <a:defRPr lang="zh-CN" altLang="en-US" sz="2800" kern="1200" dirty="0">
                <a:solidFill>
                  <a:schemeClr val="tx2"/>
                </a:solidFill>
                <a:latin typeface="+mn-lt"/>
                <a:ea typeface="+mn-ea"/>
                <a:cs typeface="+mn-cs"/>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pic>
        <p:nvPicPr>
          <p:cNvPr id="7" name="Picture 7" descr="CAEA-1"/>
          <p:cNvPicPr>
            <a:picLocks noChangeAspect="1" noChangeArrowheads="1"/>
          </p:cNvPicPr>
          <p:nvPr userDrawn="1"/>
        </p:nvPicPr>
        <p:blipFill>
          <a:blip r:embed="rId2"/>
          <a:srcRect/>
          <a:stretch>
            <a:fillRect/>
          </a:stretch>
        </p:blipFill>
        <p:spPr bwMode="auto">
          <a:xfrm>
            <a:off x="7523163" y="0"/>
            <a:ext cx="1620837" cy="1114425"/>
          </a:xfrm>
          <a:prstGeom prst="rect">
            <a:avLst/>
          </a:prstGeom>
          <a:noFill/>
          <a:ln w="9525">
            <a:noFill/>
            <a:miter lim="800000"/>
            <a:headEnd/>
            <a:tailEnd/>
          </a:ln>
        </p:spPr>
      </p:pic>
      <p:cxnSp>
        <p:nvCxnSpPr>
          <p:cNvPr id="8" name="直接连接符 7"/>
          <p:cNvCxnSpPr/>
          <p:nvPr userDrawn="1"/>
        </p:nvCxnSpPr>
        <p:spPr>
          <a:xfrm flipV="1">
            <a:off x="357188" y="1071563"/>
            <a:ext cx="7215187"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灯片编号占位符 5"/>
          <p:cNvSpPr>
            <a:spLocks noGrp="1"/>
          </p:cNvSpPr>
          <p:nvPr>
            <p:ph type="sldNum" sz="quarter" idx="10"/>
          </p:nvPr>
        </p:nvSpPr>
        <p:spPr>
          <a:xfrm>
            <a:off x="8143875" y="6286500"/>
            <a:ext cx="542925" cy="434975"/>
          </a:xfrm>
          <a:prstGeom prst="rect">
            <a:avLst/>
          </a:prstGeom>
        </p:spPr>
        <p:txBody>
          <a:bodyPr/>
          <a:lstStyle>
            <a:lvl1pPr>
              <a:defRPr>
                <a:latin typeface="Arial" pitchFamily="34" charset="0"/>
                <a:ea typeface="宋体" pitchFamily="2" charset="-122"/>
              </a:defRPr>
            </a:lvl1pPr>
          </a:lstStyle>
          <a:p>
            <a:pPr>
              <a:defRPr/>
            </a:pPr>
            <a:fld id="{C95DEE50-B895-426E-8E8B-C9BFFA172759}" type="slidenum">
              <a:rPr lang="zh-CN" altLang="en-US"/>
              <a:pPr>
                <a:defRPr/>
              </a:pPr>
              <a:t>‹Nº›</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28596" y="142852"/>
            <a:ext cx="7000924" cy="857256"/>
          </a:xfrm>
        </p:spPr>
        <p:txBody>
          <a:bodyPr>
            <a:normAutofit/>
          </a:bodyPr>
          <a:lstStyle>
            <a:lvl1pPr algn="l" defTabSz="914400" rtl="0" eaLnBrk="0" fontAlgn="base" latinLnBrk="0" hangingPunct="0">
              <a:spcBef>
                <a:spcPct val="0"/>
              </a:spcBef>
              <a:spcAft>
                <a:spcPct val="0"/>
              </a:spcAft>
              <a:buNone/>
              <a:defRPr lang="zh-CN" altLang="en-US" sz="4000" kern="1200" dirty="0">
                <a:solidFill>
                  <a:schemeClr val="tx2"/>
                </a:solidFill>
                <a:latin typeface="+mj-lt"/>
                <a:ea typeface="+mj-ea"/>
                <a:cs typeface="+mj-cs"/>
              </a:defRPr>
            </a:lvl1pPr>
          </a:lstStyle>
          <a:p>
            <a:r>
              <a:rPr lang="zh-CN" altLang="en-US" dirty="0" smtClean="0"/>
              <a:t>单击此处编辑母版标题样式</a:t>
            </a:r>
            <a:endParaRPr lang="zh-CN" altLang="en-US" dirty="0"/>
          </a:p>
        </p:txBody>
      </p:sp>
      <p:pic>
        <p:nvPicPr>
          <p:cNvPr id="6" name="Picture 7" descr="CAEA-1"/>
          <p:cNvPicPr>
            <a:picLocks noChangeAspect="1" noChangeArrowheads="1"/>
          </p:cNvPicPr>
          <p:nvPr userDrawn="1"/>
        </p:nvPicPr>
        <p:blipFill>
          <a:blip r:embed="rId2"/>
          <a:srcRect/>
          <a:stretch>
            <a:fillRect/>
          </a:stretch>
        </p:blipFill>
        <p:spPr bwMode="auto">
          <a:xfrm>
            <a:off x="7523163" y="0"/>
            <a:ext cx="1620837" cy="1114425"/>
          </a:xfrm>
          <a:prstGeom prst="rect">
            <a:avLst/>
          </a:prstGeom>
          <a:noFill/>
          <a:ln w="9525">
            <a:noFill/>
            <a:miter lim="800000"/>
            <a:headEnd/>
            <a:tailEnd/>
          </a:ln>
        </p:spPr>
      </p:pic>
      <p:cxnSp>
        <p:nvCxnSpPr>
          <p:cNvPr id="7" name="直接连接符 6"/>
          <p:cNvCxnSpPr/>
          <p:nvPr userDrawn="1"/>
        </p:nvCxnSpPr>
        <p:spPr>
          <a:xfrm flipV="1">
            <a:off x="357188" y="1071563"/>
            <a:ext cx="7215187"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灯片编号占位符 5"/>
          <p:cNvSpPr>
            <a:spLocks noGrp="1"/>
          </p:cNvSpPr>
          <p:nvPr>
            <p:ph type="sldNum" sz="quarter" idx="10"/>
          </p:nvPr>
        </p:nvSpPr>
        <p:spPr>
          <a:xfrm>
            <a:off x="8143875" y="6286500"/>
            <a:ext cx="542925" cy="434975"/>
          </a:xfrm>
          <a:prstGeom prst="rect">
            <a:avLst/>
          </a:prstGeom>
        </p:spPr>
        <p:txBody>
          <a:bodyPr/>
          <a:lstStyle>
            <a:lvl1pPr>
              <a:defRPr>
                <a:latin typeface="Arial" pitchFamily="34" charset="0"/>
                <a:ea typeface="宋体" pitchFamily="2" charset="-122"/>
              </a:defRPr>
            </a:lvl1pPr>
          </a:lstStyle>
          <a:p>
            <a:pPr>
              <a:defRPr/>
            </a:pPr>
            <a:fld id="{C95DEE50-B895-426E-8E8B-C9BFFA172759}" type="slidenum">
              <a:rPr lang="zh-CN" altLang="en-US"/>
              <a:pPr>
                <a:defRPr/>
              </a:pPr>
              <a:t>‹Nº›</a:t>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E7750BC-D8E5-4A05-A281-B9027DA7DFF9}" type="datetime1">
              <a:rPr lang="zh-CN" altLang="en-US" smtClean="0"/>
              <a:pPr/>
              <a:t>2015/10/29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‹Nº›</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F1D729A-55B2-4560-8CE0-96D264E32FB6}" type="datetime1">
              <a:rPr lang="zh-CN" altLang="en-US" smtClean="0"/>
              <a:pPr/>
              <a:t>2015/10/29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‹Nº›</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88B122F-60BB-47C0-93C5-2768411DAC6C}" type="datetime1">
              <a:rPr lang="zh-CN" altLang="en-US" smtClean="0"/>
              <a:pPr/>
              <a:t>2015/10/29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‹Nº›</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8414609-38D3-4B35-9325-230DE69BDC67}" type="datetime1">
              <a:rPr lang="zh-CN" altLang="en-US" smtClean="0"/>
              <a:pPr/>
              <a:t>2015/10/29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‹Nº›</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2521954-C3B0-4372-A077-729695A33651}" type="datetime1">
              <a:rPr lang="zh-CN" altLang="en-US" smtClean="0"/>
              <a:pPr/>
              <a:t>2015/10/29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‹Nº›</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D796CF-7F0E-4091-891A-CCDA4A6559AF}" type="datetime1">
              <a:rPr lang="zh-CN" altLang="en-US" smtClean="0"/>
              <a:pPr/>
              <a:t>2015/10/29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‹Nº›</a:t>
            </a:fld>
            <a:endParaRPr lang="zh-CN" altLang="en-US"/>
          </a:p>
        </p:txBody>
      </p:sp>
    </p:spTree>
  </p:cSld>
  <p:clrMap bg1="lt1" tx1="dk1" bg2="lt2" tx2="dk2" accent1="accent1" accent2="accent2" accent3="accent3" accent4="accent4" accent5="accent5" accent6="accent6" hlink="hlink" folHlink="folHlink"/>
  <p:sldLayoutIdLst>
    <p:sldLayoutId id="2147483655" r:id="rId1"/>
    <p:sldLayoutId id="2147483649" r:id="rId2"/>
    <p:sldLayoutId id="2147483650" r:id="rId3"/>
    <p:sldLayoutId id="2147483654" r:id="rId4"/>
    <p:sldLayoutId id="2147483651" r:id="rId5"/>
    <p:sldLayoutId id="2147483652" r:id="rId6"/>
    <p:sldLayoutId id="2147483653"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4.xml"/><Relationship Id="rId5" Type="http://schemas.openxmlformats.org/officeDocument/2006/relationships/image" Target="../media/image27.jpeg"/><Relationship Id="rId4" Type="http://schemas.openxmlformats.org/officeDocument/2006/relationships/image" Target="../media/image26.jpe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3.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685800" y="642938"/>
            <a:ext cx="7772400" cy="175577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4600" b="1" i="0" u="none" strike="noStrike" kern="1200" cap="none" spc="0" normalizeH="0" baseline="0" noProof="0" dirty="0" smtClean="0">
                <a:ln>
                  <a:noFill/>
                </a:ln>
                <a:solidFill>
                  <a:schemeClr val="tx2"/>
                </a:solidFill>
                <a:effectLst/>
                <a:uLnTx/>
                <a:uFillTx/>
                <a:latin typeface="+mj-lt"/>
                <a:ea typeface="幼圆" pitchFamily="49" charset="-122"/>
                <a:cs typeface="+mj-cs"/>
                <a:sym typeface="Arial" charset="0"/>
              </a:rPr>
              <a:t>Knowledge Management on Nuclear EPR in China</a:t>
            </a:r>
            <a:endParaRPr kumimoji="0" lang="en-US" sz="4600" b="1" i="0" u="none" strike="noStrike" kern="1200" cap="none" spc="0" normalizeH="0" baseline="0" noProof="0" dirty="0" smtClean="0">
              <a:ln>
                <a:noFill/>
              </a:ln>
              <a:solidFill>
                <a:schemeClr val="tx2"/>
              </a:solidFill>
              <a:effectLst/>
              <a:uLnTx/>
              <a:uFillTx/>
              <a:latin typeface="+mj-lt"/>
              <a:ea typeface="幼圆" pitchFamily="49" charset="-122"/>
              <a:cs typeface="+mj-cs"/>
              <a:sym typeface="Arial" charset="0"/>
            </a:endParaRPr>
          </a:p>
        </p:txBody>
      </p:sp>
      <p:sp>
        <p:nvSpPr>
          <p:cNvPr id="3" name="副标题 2"/>
          <p:cNvSpPr txBox="1">
            <a:spLocks/>
          </p:cNvSpPr>
          <p:nvPr/>
        </p:nvSpPr>
        <p:spPr>
          <a:xfrm>
            <a:off x="928662" y="4643446"/>
            <a:ext cx="7215238" cy="857256"/>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ts val="2000"/>
              </a:lnSpc>
              <a:spcBef>
                <a:spcPts val="600"/>
              </a:spcBef>
              <a:spcAft>
                <a:spcPts val="600"/>
              </a:spcAft>
              <a:buClrTx/>
              <a:buSzTx/>
              <a:tabLst/>
              <a:defRPr/>
            </a:pPr>
            <a:r>
              <a:rPr kumimoji="0" lang="en-US" altLang="zh-CN" sz="3200" b="1" i="0" u="none" strike="noStrike" kern="1200" cap="none" spc="0" normalizeH="0" baseline="0" noProof="0" dirty="0" smtClean="0">
                <a:ln>
                  <a:noFill/>
                </a:ln>
                <a:solidFill>
                  <a:schemeClr val="tx2"/>
                </a:solidFill>
                <a:effectLst/>
                <a:uLnTx/>
                <a:uFillTx/>
                <a:latin typeface="Times New Roman" pitchFamily="18" charset="0"/>
                <a:ea typeface="幼圆" pitchFamily="49" charset="-122"/>
                <a:cs typeface="Times New Roman" pitchFamily="18" charset="0"/>
              </a:rPr>
              <a:t>Dong Li</a:t>
            </a:r>
            <a:endParaRPr kumimoji="0" lang="zh-CN" altLang="en-US" sz="3200" b="1" i="0" u="none" strike="noStrike" kern="1200" cap="none" spc="0" normalizeH="0" baseline="0" noProof="0" dirty="0" smtClean="0">
              <a:ln>
                <a:noFill/>
              </a:ln>
              <a:solidFill>
                <a:schemeClr val="tx2"/>
              </a:solidFill>
              <a:effectLst/>
              <a:uLnTx/>
              <a:uFillTx/>
              <a:latin typeface="Times New Roman" pitchFamily="18" charset="0"/>
              <a:ea typeface="幼圆" pitchFamily="49" charset="-122"/>
              <a:cs typeface="Times New Roman" pitchFamily="18" charset="0"/>
            </a:endParaRPr>
          </a:p>
          <a:p>
            <a:pPr marL="342900" marR="0" lvl="0" indent="-342900" algn="ctr" defTabSz="914400" rtl="0" eaLnBrk="1" fontAlgn="auto" latinLnBrk="0" hangingPunct="1">
              <a:lnSpc>
                <a:spcPts val="2000"/>
              </a:lnSpc>
              <a:spcBef>
                <a:spcPts val="600"/>
              </a:spcBef>
              <a:spcAft>
                <a:spcPts val="600"/>
              </a:spcAft>
              <a:buClrTx/>
              <a:buSzTx/>
              <a:tabLst/>
              <a:defRPr/>
            </a:pPr>
            <a:r>
              <a:rPr kumimoji="0" lang="en-US" altLang="zh-CN" sz="2200" b="1" i="0" u="none" strike="noStrike" kern="1200" cap="none" spc="0" normalizeH="0" baseline="0" noProof="0" dirty="0" smtClean="0">
                <a:ln>
                  <a:noFill/>
                </a:ln>
                <a:solidFill>
                  <a:schemeClr val="tx2"/>
                </a:solidFill>
                <a:effectLst/>
                <a:uLnTx/>
                <a:uFillTx/>
                <a:latin typeface="Times New Roman" pitchFamily="18" charset="0"/>
                <a:ea typeface="幼圆" pitchFamily="49" charset="-122"/>
                <a:cs typeface="Times New Roman" pitchFamily="18" charset="0"/>
              </a:rPr>
              <a:t>Department of Nuclear Emergency &amp; Safety Regulation</a:t>
            </a:r>
          </a:p>
        </p:txBody>
      </p:sp>
      <p:pic>
        <p:nvPicPr>
          <p:cNvPr id="4" name="Picture 4" descr="CAEA-1"/>
          <p:cNvPicPr>
            <a:picLocks noChangeAspect="1" noChangeArrowheads="1"/>
          </p:cNvPicPr>
          <p:nvPr/>
        </p:nvPicPr>
        <p:blipFill>
          <a:blip r:embed="rId2"/>
          <a:srcRect/>
          <a:stretch>
            <a:fillRect/>
          </a:stretch>
        </p:blipFill>
        <p:spPr bwMode="auto">
          <a:xfrm>
            <a:off x="1457325" y="5434013"/>
            <a:ext cx="1406525" cy="965200"/>
          </a:xfrm>
          <a:prstGeom prst="rect">
            <a:avLst/>
          </a:prstGeom>
          <a:noFill/>
          <a:ln w="9525">
            <a:noFill/>
            <a:miter lim="800000"/>
            <a:headEnd/>
            <a:tailEnd/>
          </a:ln>
        </p:spPr>
      </p:pic>
      <p:pic>
        <p:nvPicPr>
          <p:cNvPr id="5" name="矩形 7"/>
          <p:cNvPicPr>
            <a:picLocks noChangeArrowheads="1"/>
          </p:cNvPicPr>
          <p:nvPr/>
        </p:nvPicPr>
        <p:blipFill>
          <a:blip r:embed="rId3"/>
          <a:srcRect/>
          <a:stretch>
            <a:fillRect/>
          </a:stretch>
        </p:blipFill>
        <p:spPr bwMode="auto">
          <a:xfrm>
            <a:off x="2752725" y="5792788"/>
            <a:ext cx="4962525" cy="568325"/>
          </a:xfrm>
          <a:prstGeom prst="rect">
            <a:avLst/>
          </a:prstGeom>
          <a:noFill/>
          <a:ln w="9525">
            <a:noFill/>
            <a:miter lim="800000"/>
            <a:headEnd/>
            <a:tailEnd/>
          </a:ln>
        </p:spPr>
      </p:pic>
      <p:sp>
        <p:nvSpPr>
          <p:cNvPr id="6" name="Text Box 12"/>
          <p:cNvSpPr txBox="1">
            <a:spLocks noChangeArrowheads="1"/>
          </p:cNvSpPr>
          <p:nvPr/>
        </p:nvSpPr>
        <p:spPr bwMode="auto">
          <a:xfrm>
            <a:off x="2286000" y="2613025"/>
            <a:ext cx="5000625" cy="430213"/>
          </a:xfrm>
          <a:prstGeom prst="rect">
            <a:avLst/>
          </a:prstGeom>
          <a:noFill/>
          <a:ln w="9525">
            <a:noFill/>
            <a:miter lim="800000"/>
            <a:headEnd/>
            <a:tailEnd/>
          </a:ln>
        </p:spPr>
        <p:txBody>
          <a:bodyPr>
            <a:spAutoFit/>
          </a:bodyPr>
          <a:lstStyle/>
          <a:p>
            <a:r>
              <a:rPr lang="en-US" altLang="en-US" sz="2200">
                <a:solidFill>
                  <a:srgbClr val="6699FF"/>
                </a:solidFill>
                <a:ea typeface="MingLiU" pitchFamily="49" charset="-120"/>
              </a:rPr>
              <a:t>4th ASEM Seminar on Nuclear Safety</a:t>
            </a:r>
            <a:endParaRPr lang="zh-CN" altLang="en-US" sz="2200">
              <a:solidFill>
                <a:srgbClr val="6699FF"/>
              </a:solidFill>
              <a:ea typeface="MingLiU" pitchFamily="49" charset="-120"/>
            </a:endParaRPr>
          </a:p>
        </p:txBody>
      </p:sp>
      <p:grpSp>
        <p:nvGrpSpPr>
          <p:cNvPr id="7" name="Group 10"/>
          <p:cNvGrpSpPr>
            <a:grpSpLocks/>
          </p:cNvGrpSpPr>
          <p:nvPr/>
        </p:nvGrpSpPr>
        <p:grpSpPr bwMode="auto">
          <a:xfrm>
            <a:off x="1928813" y="3613150"/>
            <a:ext cx="5508625" cy="500063"/>
            <a:chOff x="1860" y="742"/>
            <a:chExt cx="9125" cy="1365"/>
          </a:xfrm>
        </p:grpSpPr>
        <p:pic>
          <p:nvPicPr>
            <p:cNvPr id="8" name="Imagen 1"/>
            <p:cNvPicPr>
              <a:picLocks noChangeAspect="1" noChangeArrowheads="1"/>
            </p:cNvPicPr>
            <p:nvPr/>
          </p:nvPicPr>
          <p:blipFill>
            <a:blip r:embed="rId4"/>
            <a:srcRect/>
            <a:stretch>
              <a:fillRect/>
            </a:stretch>
          </p:blipFill>
          <p:spPr bwMode="auto">
            <a:xfrm>
              <a:off x="7736" y="877"/>
              <a:ext cx="3249" cy="902"/>
            </a:xfrm>
            <a:prstGeom prst="rect">
              <a:avLst/>
            </a:prstGeom>
            <a:noFill/>
            <a:ln w="9525">
              <a:noFill/>
              <a:miter lim="800000"/>
              <a:headEnd/>
              <a:tailEnd/>
            </a:ln>
          </p:spPr>
        </p:pic>
        <p:pic>
          <p:nvPicPr>
            <p:cNvPr id="9" name="Picture 1" descr="ASEM_Stacked_Full%20Colour_RGB"/>
            <p:cNvPicPr>
              <a:picLocks noChangeAspect="1" noChangeArrowheads="1"/>
            </p:cNvPicPr>
            <p:nvPr/>
          </p:nvPicPr>
          <p:blipFill>
            <a:blip r:embed="rId5"/>
            <a:srcRect/>
            <a:stretch>
              <a:fillRect/>
            </a:stretch>
          </p:blipFill>
          <p:spPr bwMode="auto">
            <a:xfrm>
              <a:off x="1860" y="742"/>
              <a:ext cx="1710" cy="1365"/>
            </a:xfrm>
            <a:prstGeom prst="rect">
              <a:avLst/>
            </a:prstGeom>
            <a:noFill/>
            <a:ln w="9525">
              <a:noFill/>
              <a:miter lim="800000"/>
              <a:headEnd/>
              <a:tailEnd/>
            </a:ln>
          </p:spPr>
        </p:pic>
      </p:grpSp>
      <p:sp>
        <p:nvSpPr>
          <p:cNvPr id="10" name="Text Box 12"/>
          <p:cNvSpPr txBox="1">
            <a:spLocks noChangeArrowheads="1"/>
          </p:cNvSpPr>
          <p:nvPr/>
        </p:nvSpPr>
        <p:spPr bwMode="auto">
          <a:xfrm>
            <a:off x="2643188" y="3255963"/>
            <a:ext cx="3786187" cy="369887"/>
          </a:xfrm>
          <a:prstGeom prst="rect">
            <a:avLst/>
          </a:prstGeom>
          <a:noFill/>
          <a:ln w="9525">
            <a:noFill/>
            <a:miter lim="800000"/>
            <a:headEnd/>
            <a:tailEnd/>
          </a:ln>
        </p:spPr>
        <p:txBody>
          <a:bodyPr>
            <a:spAutoFit/>
          </a:bodyPr>
          <a:lstStyle/>
          <a:p>
            <a:pPr algn="ctr"/>
            <a:r>
              <a:rPr lang="en-US" altLang="en-US">
                <a:solidFill>
                  <a:srgbClr val="6699FF"/>
                </a:solidFill>
                <a:ea typeface="MingLiU" pitchFamily="49" charset="-120"/>
              </a:rPr>
              <a:t>29-30 Oct. 2015. Madrid, Spain</a:t>
            </a:r>
            <a:endParaRPr lang="zh-CN" altLang="en-US">
              <a:solidFill>
                <a:srgbClr val="6699FF"/>
              </a:solidFill>
              <a:ea typeface="MingLiU" pitchFamily="49"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Plan System Structure</a:t>
            </a:r>
            <a:endParaRPr lang="zh-CN" altLang="en-US" dirty="0"/>
          </a:p>
        </p:txBody>
      </p:sp>
      <p:sp>
        <p:nvSpPr>
          <p:cNvPr id="3" name="灯片编号占位符 2"/>
          <p:cNvSpPr>
            <a:spLocks noGrp="1"/>
          </p:cNvSpPr>
          <p:nvPr>
            <p:ph type="sldNum" sz="quarter" idx="10"/>
          </p:nvPr>
        </p:nvSpPr>
        <p:spPr/>
        <p:txBody>
          <a:bodyPr/>
          <a:lstStyle/>
          <a:p>
            <a:pPr>
              <a:defRPr/>
            </a:pPr>
            <a:fld id="{C95DEE50-B895-426E-8E8B-C9BFFA172759}" type="slidenum">
              <a:rPr lang="zh-CN" altLang="en-US" smtClean="0"/>
              <a:pPr>
                <a:defRPr/>
              </a:pPr>
              <a:t>10</a:t>
            </a:fld>
            <a:endParaRPr lang="zh-CN" altLang="en-US" dirty="0"/>
          </a:p>
        </p:txBody>
      </p:sp>
      <p:grpSp>
        <p:nvGrpSpPr>
          <p:cNvPr id="36" name="组合 35"/>
          <p:cNvGrpSpPr/>
          <p:nvPr/>
        </p:nvGrpSpPr>
        <p:grpSpPr>
          <a:xfrm>
            <a:off x="238125" y="1571612"/>
            <a:ext cx="8729663" cy="6481762"/>
            <a:chOff x="238125" y="1700213"/>
            <a:chExt cx="8729663" cy="6481762"/>
          </a:xfrm>
        </p:grpSpPr>
        <p:sp>
          <p:nvSpPr>
            <p:cNvPr id="37" name="Text Box 5"/>
            <p:cNvSpPr>
              <a:spLocks noChangeArrowheads="1"/>
            </p:cNvSpPr>
            <p:nvPr/>
          </p:nvSpPr>
          <p:spPr bwMode="auto">
            <a:xfrm>
              <a:off x="1403350" y="1700213"/>
              <a:ext cx="6408738" cy="1584325"/>
            </a:xfrm>
            <a:prstGeom prst="downArrowCallout">
              <a:avLst>
                <a:gd name="adj1" fmla="val 64309"/>
                <a:gd name="adj2" fmla="val 50919"/>
                <a:gd name="adj3" fmla="val 39065"/>
                <a:gd name="adj4" fmla="val 45412"/>
              </a:avLst>
            </a:prstGeom>
            <a:gradFill rotWithShape="1">
              <a:gsLst>
                <a:gs pos="0">
                  <a:srgbClr val="99E6FF"/>
                </a:gs>
                <a:gs pos="35001">
                  <a:srgbClr val="B9ECFF"/>
                </a:gs>
                <a:gs pos="100000">
                  <a:srgbClr val="E3F8FF"/>
                </a:gs>
              </a:gsLst>
              <a:lin ang="5400000" scaled="1"/>
            </a:gradFill>
            <a:ln w="9525" cap="flat" cmpd="sng">
              <a:solidFill>
                <a:srgbClr val="28A0BE"/>
              </a:solidFill>
              <a:miter lim="800000"/>
              <a:headEnd/>
              <a:tailEnd/>
            </a:ln>
            <a:effectLst>
              <a:outerShdw dist="20000" dir="5400000" algn="ctr" rotWithShape="0">
                <a:srgbClr val="000000">
                  <a:alpha val="34999"/>
                </a:srgbClr>
              </a:outerShdw>
            </a:effectLst>
          </p:spPr>
          <p:txBody>
            <a:bodyPr anchor="ctr" anchorCtr="1"/>
            <a:lstStyle/>
            <a:p>
              <a:pPr algn="ctr">
                <a:defRPr/>
              </a:pPr>
              <a:r>
                <a:rPr lang="en-US" altLang="zh-CN" sz="2000" dirty="0">
                  <a:solidFill>
                    <a:srgbClr val="0000FF"/>
                  </a:solidFill>
                  <a:ea typeface="黑体" pitchFamily="49" charset="-122"/>
                </a:rPr>
                <a:t>National Nuclear Emergency Plan</a:t>
              </a:r>
              <a:endParaRPr lang="zh-CN" altLang="en-US" sz="2000" dirty="0">
                <a:solidFill>
                  <a:srgbClr val="0000FF"/>
                </a:solidFill>
                <a:ea typeface="黑体" pitchFamily="49" charset="-122"/>
              </a:endParaRPr>
            </a:p>
            <a:p>
              <a:pPr algn="ctr">
                <a:defRPr/>
              </a:pPr>
              <a:r>
                <a:rPr lang="zh-CN" altLang="en-US" dirty="0">
                  <a:latin typeface="方正姚体" pitchFamily="2" charset="-122"/>
                  <a:ea typeface="方正姚体" pitchFamily="2" charset="-122"/>
                </a:rPr>
                <a:t>（</a:t>
              </a:r>
              <a:r>
                <a:rPr lang="en-US" altLang="zh-CN" dirty="0">
                  <a:latin typeface="方正姚体" pitchFamily="2" charset="-122"/>
                  <a:ea typeface="方正姚体" pitchFamily="2" charset="-122"/>
                </a:rPr>
                <a:t>including Nuclear Emergency Plans of NNECC Ministries</a:t>
              </a:r>
              <a:r>
                <a:rPr lang="zh-CN" altLang="en-US" dirty="0">
                  <a:latin typeface="方正姚体" pitchFamily="2" charset="-122"/>
                  <a:ea typeface="方正姚体" pitchFamily="2" charset="-122"/>
                </a:rPr>
                <a:t>）</a:t>
              </a:r>
            </a:p>
          </p:txBody>
        </p:sp>
        <p:sp>
          <p:nvSpPr>
            <p:cNvPr id="38" name="Text Box 6"/>
            <p:cNvSpPr>
              <a:spLocks noChangeArrowheads="1"/>
            </p:cNvSpPr>
            <p:nvPr/>
          </p:nvSpPr>
          <p:spPr bwMode="auto">
            <a:xfrm>
              <a:off x="2339975" y="3284538"/>
              <a:ext cx="4464050" cy="2089150"/>
            </a:xfrm>
            <a:prstGeom prst="downArrowCallout">
              <a:avLst>
                <a:gd name="adj1" fmla="val 45802"/>
                <a:gd name="adj2" fmla="val 38759"/>
                <a:gd name="adj3" fmla="val 36787"/>
                <a:gd name="adj4" fmla="val 52495"/>
              </a:avLst>
            </a:prstGeom>
            <a:gradFill rotWithShape="1">
              <a:gsLst>
                <a:gs pos="0">
                  <a:srgbClr val="99E6FF"/>
                </a:gs>
                <a:gs pos="35001">
                  <a:srgbClr val="B9ECFF"/>
                </a:gs>
                <a:gs pos="100000">
                  <a:srgbClr val="E3F8FF"/>
                </a:gs>
              </a:gsLst>
              <a:lin ang="5400000" scaled="1"/>
            </a:gradFill>
            <a:ln w="9525" cap="flat" cmpd="sng">
              <a:solidFill>
                <a:srgbClr val="28A0BE"/>
              </a:solidFill>
              <a:miter lim="800000"/>
              <a:headEnd/>
              <a:tailEnd/>
            </a:ln>
            <a:effectLst>
              <a:outerShdw dist="20000" dir="5400000" algn="ctr" rotWithShape="0">
                <a:srgbClr val="000000">
                  <a:alpha val="34999"/>
                </a:srgbClr>
              </a:outerShdw>
            </a:effectLst>
          </p:spPr>
          <p:txBody>
            <a:bodyPr anchor="ctr" anchorCtr="1"/>
            <a:lstStyle/>
            <a:p>
              <a:pPr algn="ctr">
                <a:defRPr/>
              </a:pPr>
              <a:r>
                <a:rPr lang="en-US" altLang="zh-CN" sz="2000" dirty="0">
                  <a:solidFill>
                    <a:srgbClr val="0000FF"/>
                  </a:solidFill>
                  <a:ea typeface="黑体" pitchFamily="49" charset="-122"/>
                </a:rPr>
                <a:t>Provincial Nuclear Emergency Plan</a:t>
              </a:r>
              <a:endParaRPr lang="zh-CN" altLang="en-US" sz="2000" dirty="0">
                <a:solidFill>
                  <a:srgbClr val="0000FF"/>
                </a:solidFill>
                <a:ea typeface="黑体" pitchFamily="49" charset="-122"/>
              </a:endParaRPr>
            </a:p>
            <a:p>
              <a:pPr algn="ctr">
                <a:defRPr/>
              </a:pPr>
              <a:r>
                <a:rPr lang="zh-CN" altLang="en-US" dirty="0">
                  <a:latin typeface="方正姚体" pitchFamily="2" charset="-122"/>
                  <a:ea typeface="方正姚体" pitchFamily="2" charset="-122"/>
                </a:rPr>
                <a:t>（</a:t>
              </a:r>
              <a:r>
                <a:rPr lang="en-US" altLang="zh-CN" dirty="0">
                  <a:latin typeface="方正姚体" pitchFamily="2" charset="-122"/>
                  <a:ea typeface="方正姚体" pitchFamily="2" charset="-122"/>
                </a:rPr>
                <a:t>e.g. Off-Site N.E. Plan of Jiangsu Province</a:t>
              </a:r>
              <a:r>
                <a:rPr lang="zh-CN" altLang="en-US" dirty="0">
                  <a:latin typeface="方正姚体" pitchFamily="2" charset="-122"/>
                  <a:ea typeface="方正姚体" pitchFamily="2" charset="-122"/>
                </a:rPr>
                <a:t>）</a:t>
              </a:r>
            </a:p>
          </p:txBody>
        </p:sp>
        <p:pic>
          <p:nvPicPr>
            <p:cNvPr id="39" name="Picture 10" descr="国家核应急预案简明操作手册"/>
            <p:cNvPicPr>
              <a:picLocks noChangeAspect="1" noChangeArrowheads="1"/>
            </p:cNvPicPr>
            <p:nvPr/>
          </p:nvPicPr>
          <p:blipFill>
            <a:blip r:embed="rId2"/>
            <a:srcRect/>
            <a:stretch>
              <a:fillRect/>
            </a:stretch>
          </p:blipFill>
          <p:spPr bwMode="auto">
            <a:xfrm>
              <a:off x="6980238" y="2636838"/>
              <a:ext cx="1987550" cy="5510212"/>
            </a:xfrm>
            <a:prstGeom prst="rect">
              <a:avLst/>
            </a:prstGeom>
            <a:noFill/>
            <a:ln w="9525">
              <a:noFill/>
              <a:miter lim="800000"/>
              <a:headEnd/>
              <a:tailEnd/>
            </a:ln>
          </p:spPr>
        </p:pic>
        <p:pic>
          <p:nvPicPr>
            <p:cNvPr id="40" name="Picture 11" descr="国家核应急预案"/>
            <p:cNvPicPr>
              <a:picLocks noChangeAspect="1" noChangeArrowheads="1"/>
            </p:cNvPicPr>
            <p:nvPr/>
          </p:nvPicPr>
          <p:blipFill>
            <a:blip r:embed="rId3"/>
            <a:srcRect/>
            <a:stretch>
              <a:fillRect/>
            </a:stretch>
          </p:blipFill>
          <p:spPr bwMode="auto">
            <a:xfrm>
              <a:off x="238125" y="2609850"/>
              <a:ext cx="2071688" cy="5572125"/>
            </a:xfrm>
            <a:prstGeom prst="rect">
              <a:avLst/>
            </a:prstGeom>
            <a:noFill/>
            <a:ln w="9525">
              <a:noFill/>
              <a:miter lim="800000"/>
              <a:headEnd/>
              <a:tailEnd/>
            </a:ln>
          </p:spPr>
        </p:pic>
        <p:grpSp>
          <p:nvGrpSpPr>
            <p:cNvPr id="41" name="Group 7"/>
            <p:cNvGrpSpPr>
              <a:grpSpLocks/>
            </p:cNvGrpSpPr>
            <p:nvPr/>
          </p:nvGrpSpPr>
          <p:grpSpPr bwMode="auto">
            <a:xfrm>
              <a:off x="2195513" y="5324475"/>
              <a:ext cx="4824413" cy="731838"/>
              <a:chOff x="-84" y="0"/>
              <a:chExt cx="3039" cy="461"/>
            </a:xfrm>
          </p:grpSpPr>
          <p:pic>
            <p:nvPicPr>
              <p:cNvPr id="42" name="TextBox 9"/>
              <p:cNvPicPr>
                <a:picLocks noChangeArrowheads="1"/>
              </p:cNvPicPr>
              <p:nvPr/>
            </p:nvPicPr>
            <p:blipFill>
              <a:blip r:embed="rId4"/>
              <a:srcRect/>
              <a:stretch>
                <a:fillRect/>
              </a:stretch>
            </p:blipFill>
            <p:spPr bwMode="auto">
              <a:xfrm>
                <a:off x="0" y="0"/>
                <a:ext cx="2872" cy="461"/>
              </a:xfrm>
              <a:prstGeom prst="rect">
                <a:avLst/>
              </a:prstGeom>
              <a:noFill/>
              <a:ln w="9525">
                <a:noFill/>
                <a:miter lim="800000"/>
                <a:headEnd/>
                <a:tailEnd/>
              </a:ln>
            </p:spPr>
          </p:pic>
          <p:sp>
            <p:nvSpPr>
              <p:cNvPr id="43" name="Text Box 9"/>
              <p:cNvSpPr txBox="1">
                <a:spLocks noChangeArrowheads="1"/>
              </p:cNvSpPr>
              <p:nvPr/>
            </p:nvSpPr>
            <p:spPr bwMode="auto">
              <a:xfrm>
                <a:off x="-84" y="6"/>
                <a:ext cx="3039" cy="427"/>
              </a:xfrm>
              <a:prstGeom prst="rect">
                <a:avLst/>
              </a:prstGeom>
              <a:noFill/>
              <a:ln w="9525">
                <a:noFill/>
                <a:miter lim="800000"/>
                <a:headEnd/>
                <a:tailEnd/>
              </a:ln>
            </p:spPr>
            <p:txBody>
              <a:bodyPr>
                <a:spAutoFit/>
              </a:bodyPr>
              <a:lstStyle/>
              <a:p>
                <a:pPr algn="ctr"/>
                <a:r>
                  <a:rPr lang="en-US" altLang="zh-CN" sz="2000">
                    <a:solidFill>
                      <a:srgbClr val="0000FF"/>
                    </a:solidFill>
                    <a:ea typeface="黑体" pitchFamily="49" charset="-122"/>
                  </a:rPr>
                  <a:t>Operating Unit Nuclear Emergency Plan</a:t>
                </a:r>
                <a:endParaRPr lang="zh-CN" altLang="en-US" sz="2000">
                  <a:solidFill>
                    <a:srgbClr val="0000FF"/>
                  </a:solidFill>
                  <a:ea typeface="黑体" pitchFamily="49" charset="-122"/>
                </a:endParaRPr>
              </a:p>
              <a:p>
                <a:pPr algn="ctr"/>
                <a:r>
                  <a:rPr lang="zh-CN" altLang="en-US">
                    <a:latin typeface="方正姚体" pitchFamily="2" charset="-122"/>
                    <a:ea typeface="方正姚体" pitchFamily="2" charset="-122"/>
                  </a:rPr>
                  <a:t>（</a:t>
                </a:r>
                <a:r>
                  <a:rPr lang="en-US" altLang="zh-CN">
                    <a:latin typeface="方正姚体" pitchFamily="2" charset="-122"/>
                    <a:ea typeface="方正姚体" pitchFamily="2" charset="-122"/>
                  </a:rPr>
                  <a:t> e.g. On-Site N.E. Plan of Tianwan NPP</a:t>
                </a:r>
                <a:r>
                  <a:rPr lang="zh-CN" altLang="en-US">
                    <a:latin typeface="方正姚体" pitchFamily="2" charset="-122"/>
                    <a:ea typeface="方正姚体" pitchFamily="2" charset="-122"/>
                  </a:rPr>
                  <a:t>）</a:t>
                </a:r>
              </a:p>
            </p:txBody>
          </p:sp>
        </p:gr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National Plan</a:t>
            </a:r>
            <a:endParaRPr lang="zh-CN" altLang="en-US" dirty="0"/>
          </a:p>
        </p:txBody>
      </p:sp>
      <p:sp>
        <p:nvSpPr>
          <p:cNvPr id="4" name="内容占位符 3"/>
          <p:cNvSpPr>
            <a:spLocks noGrp="1"/>
          </p:cNvSpPr>
          <p:nvPr>
            <p:ph idx="1"/>
          </p:nvPr>
        </p:nvSpPr>
        <p:spPr>
          <a:xfrm>
            <a:off x="642910" y="1600200"/>
            <a:ext cx="7929618" cy="4525963"/>
          </a:xfrm>
        </p:spPr>
        <p:txBody>
          <a:bodyPr/>
          <a:lstStyle/>
          <a:p>
            <a:r>
              <a:rPr lang="en-US" altLang="zh-CN" dirty="0" smtClean="0"/>
              <a:t>National Nuclear Emergency Plan of China (2013)</a:t>
            </a:r>
          </a:p>
          <a:p>
            <a:pPr lvl="1"/>
            <a:r>
              <a:rPr lang="en-US" altLang="zh-CN" sz="2200" dirty="0" smtClean="0"/>
              <a:t>3</a:t>
            </a:r>
            <a:r>
              <a:rPr lang="en-US" altLang="zh-CN" sz="2200" baseline="30000" dirty="0" smtClean="0"/>
              <a:t>rd</a:t>
            </a:r>
            <a:r>
              <a:rPr lang="en-US" altLang="zh-CN" sz="2200" dirty="0" smtClean="0"/>
              <a:t> edition, revised on June 30, 2013;</a:t>
            </a:r>
          </a:p>
          <a:p>
            <a:pPr lvl="1"/>
            <a:r>
              <a:rPr lang="en-US" altLang="zh-CN" sz="2200" dirty="0" smtClean="0"/>
              <a:t>Responding actions: Mitigation &amp; Control, Radio. monitoring &amp; assessment, Personnel protections, Decontamination &amp; Medical treatment, Access &amp; Port control, Market supervision &amp; regulation, Maintain social stability, Information reporting &amp; publishing, International notification &amp; assistance;</a:t>
            </a:r>
          </a:p>
          <a:p>
            <a:pPr lvl="1"/>
            <a:r>
              <a:rPr lang="en-US" altLang="zh-CN" sz="2200" dirty="0" smtClean="0"/>
              <a:t>Command &amp; Coordination (Grade Ⅳ/Ⅲ/Ⅱ/Ⅰ)</a:t>
            </a:r>
            <a:r>
              <a:rPr lang="en-US" altLang="zh-CN" sz="2200" dirty="0"/>
              <a:t>;</a:t>
            </a:r>
            <a:endParaRPr lang="en-US" altLang="zh-CN" sz="2200" dirty="0" smtClean="0"/>
          </a:p>
          <a:p>
            <a:pPr lvl="1"/>
            <a:r>
              <a:rPr lang="en-US" altLang="zh-CN" sz="2200" dirty="0" smtClean="0"/>
              <a:t>Recovery actions;</a:t>
            </a:r>
          </a:p>
          <a:p>
            <a:pPr lvl="1"/>
            <a:r>
              <a:rPr lang="en-US" altLang="zh-CN" sz="2200" dirty="0" smtClean="0"/>
              <a:t>Preparedness &amp; Supporting measures.</a:t>
            </a:r>
          </a:p>
          <a:p>
            <a:pPr marL="342900" lvl="1" indent="-342900">
              <a:buFont typeface="Arial" charset="0"/>
              <a:buChar char="•"/>
            </a:pPr>
            <a:r>
              <a:rPr lang="en-US" altLang="zh-CN" dirty="0"/>
              <a:t>General framework for </a:t>
            </a:r>
            <a:r>
              <a:rPr lang="en-US" altLang="zh-CN" dirty="0" smtClean="0"/>
              <a:t>nuclear EPR arrangement.</a:t>
            </a:r>
            <a:endParaRPr lang="en-US" altLang="zh-CN" dirty="0"/>
          </a:p>
          <a:p>
            <a:endParaRPr lang="en-US" altLang="zh-CN" dirty="0" smtClean="0"/>
          </a:p>
          <a:p>
            <a:endParaRPr lang="zh-CN" altLang="en-US" dirty="0"/>
          </a:p>
        </p:txBody>
      </p:sp>
      <p:sp>
        <p:nvSpPr>
          <p:cNvPr id="3" name="灯片编号占位符 2"/>
          <p:cNvSpPr>
            <a:spLocks noGrp="1"/>
          </p:cNvSpPr>
          <p:nvPr>
            <p:ph type="sldNum" sz="quarter" idx="10"/>
          </p:nvPr>
        </p:nvSpPr>
        <p:spPr/>
        <p:txBody>
          <a:bodyPr/>
          <a:lstStyle/>
          <a:p>
            <a:pPr>
              <a:defRPr/>
            </a:pPr>
            <a:fld id="{C95DEE50-B895-426E-8E8B-C9BFFA172759}" type="slidenum">
              <a:rPr lang="zh-CN" altLang="en-US" smtClean="0"/>
              <a:pPr>
                <a:defRPr/>
              </a:pPr>
              <a:t>11</a:t>
            </a:fld>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Part Ⅱ    Knowledge Application</a:t>
            </a:r>
            <a:endParaRPr lang="zh-CN" altLang="en-US" dirty="0"/>
          </a:p>
        </p:txBody>
      </p:sp>
      <p:sp>
        <p:nvSpPr>
          <p:cNvPr id="3" name="内容占位符 2"/>
          <p:cNvSpPr>
            <a:spLocks noGrp="1"/>
          </p:cNvSpPr>
          <p:nvPr>
            <p:ph idx="1"/>
          </p:nvPr>
        </p:nvSpPr>
        <p:spPr/>
        <p:txBody>
          <a:bodyPr>
            <a:normAutofit/>
          </a:bodyPr>
          <a:lstStyle/>
          <a:p>
            <a:r>
              <a:rPr lang="en-US" altLang="zh-CN" dirty="0" smtClean="0"/>
              <a:t>Personnel Preparation</a:t>
            </a:r>
          </a:p>
          <a:p>
            <a:pPr lvl="1"/>
            <a:r>
              <a:rPr lang="en-US" altLang="zh-CN" dirty="0" smtClean="0"/>
              <a:t>Organization System</a:t>
            </a:r>
          </a:p>
          <a:p>
            <a:pPr lvl="1"/>
            <a:r>
              <a:rPr lang="en-US" altLang="zh-CN" dirty="0" smtClean="0"/>
              <a:t>Technical Supporting System</a:t>
            </a:r>
          </a:p>
          <a:p>
            <a:pPr lvl="1"/>
            <a:r>
              <a:rPr lang="en-US" altLang="zh-CN" dirty="0" smtClean="0"/>
              <a:t>Rescue System</a:t>
            </a:r>
          </a:p>
          <a:p>
            <a:pPr lvl="1">
              <a:buNone/>
            </a:pPr>
            <a:endParaRPr lang="en-US" altLang="zh-CN" dirty="0" smtClean="0"/>
          </a:p>
          <a:p>
            <a:r>
              <a:rPr lang="en-US" altLang="zh-CN" dirty="0" smtClean="0"/>
              <a:t>Staff Training &amp; Expert Exchanging</a:t>
            </a:r>
          </a:p>
          <a:p>
            <a:r>
              <a:rPr lang="en-US" altLang="zh-CN" dirty="0" smtClean="0"/>
              <a:t>Drilling &amp; Exercise</a:t>
            </a:r>
          </a:p>
          <a:p>
            <a:r>
              <a:rPr lang="en-US" altLang="zh-CN" dirty="0" smtClean="0"/>
              <a:t>Public Communication</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12</a:t>
            </a:fld>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normAutofit/>
          </a:bodyPr>
          <a:lstStyle/>
          <a:p>
            <a:r>
              <a:rPr lang="en-US" altLang="zh-CN" dirty="0" smtClean="0"/>
              <a:t>Organization System</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13</a:t>
            </a:fld>
            <a:endParaRPr lang="zh-CN" altLang="en-US" dirty="0"/>
          </a:p>
        </p:txBody>
      </p:sp>
      <p:sp>
        <p:nvSpPr>
          <p:cNvPr id="6" name="灯片编号占位符 4"/>
          <p:cNvSpPr txBox="1">
            <a:spLocks/>
          </p:cNvSpPr>
          <p:nvPr/>
        </p:nvSpPr>
        <p:spPr>
          <a:xfrm>
            <a:off x="3348038" y="6308725"/>
            <a:ext cx="2133600" cy="476250"/>
          </a:xfrm>
          <a:prstGeom prst="rect">
            <a:avLst/>
          </a:prstGeom>
          <a:no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DCAB5D1-1D19-4EB9-9C54-F16635395CB2}" type="slidenum">
              <a:rPr kumimoji="0" lang="zh-CN" altLang="zh-CN" sz="1800" b="0" i="0" u="none" strike="noStrike" kern="1200" cap="none" spc="0" normalizeH="0" baseline="0" noProof="0" smtClean="0">
                <a:ln>
                  <a:noFill/>
                </a:ln>
                <a:solidFill>
                  <a:schemeClr val="tx1"/>
                </a:solidFill>
                <a:effectLst/>
                <a:uLnTx/>
                <a:uFillTx/>
                <a:latin typeface="Arial" charset="0"/>
                <a:ea typeface="宋体"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zh-CN" altLang="zh-CN" sz="1800" b="0" i="0" u="none" strike="noStrike" kern="1200" cap="none" spc="0" normalizeH="0" baseline="0" noProof="0" smtClean="0">
              <a:ln>
                <a:noFill/>
              </a:ln>
              <a:solidFill>
                <a:schemeClr val="tx1"/>
              </a:solidFill>
              <a:effectLst/>
              <a:uLnTx/>
              <a:uFillTx/>
              <a:latin typeface="Arial" charset="0"/>
              <a:ea typeface="宋体" charset="-122"/>
              <a:cs typeface="+mn-cs"/>
            </a:endParaRPr>
          </a:p>
        </p:txBody>
      </p:sp>
      <p:grpSp>
        <p:nvGrpSpPr>
          <p:cNvPr id="7" name="Group 3"/>
          <p:cNvGrpSpPr>
            <a:grpSpLocks/>
          </p:cNvGrpSpPr>
          <p:nvPr/>
        </p:nvGrpSpPr>
        <p:grpSpPr bwMode="auto">
          <a:xfrm>
            <a:off x="323850" y="5084763"/>
            <a:ext cx="7199313" cy="1512887"/>
            <a:chOff x="-432200" y="0"/>
            <a:chExt cx="7200952" cy="1512168"/>
          </a:xfrm>
        </p:grpSpPr>
        <p:sp>
          <p:nvSpPr>
            <p:cNvPr id="8" name="圆角矩形 7"/>
            <p:cNvSpPr>
              <a:spLocks noChangeArrowheads="1"/>
            </p:cNvSpPr>
            <p:nvPr/>
          </p:nvSpPr>
          <p:spPr bwMode="auto">
            <a:xfrm>
              <a:off x="792042" y="26974"/>
              <a:ext cx="5976710" cy="1485194"/>
            </a:xfrm>
            <a:prstGeom prst="roundRect">
              <a:avLst>
                <a:gd name="adj" fmla="val 16667"/>
              </a:avLst>
            </a:prstGeom>
            <a:gradFill rotWithShape="1">
              <a:gsLst>
                <a:gs pos="0">
                  <a:srgbClr val="B7B9D4"/>
                </a:gs>
                <a:gs pos="35001">
                  <a:srgbClr val="CDCEE0"/>
                </a:gs>
                <a:gs pos="100000">
                  <a:srgbClr val="ECECF4"/>
                </a:gs>
              </a:gsLst>
              <a:lin ang="5400000" scaled="1"/>
            </a:gradFill>
            <a:ln w="9525" cap="flat" cmpd="sng">
              <a:solidFill>
                <a:srgbClr val="444876"/>
              </a:solidFill>
              <a:round/>
              <a:headEnd/>
              <a:tailEnd/>
            </a:ln>
            <a:effectLst>
              <a:outerShdw dist="20000" dir="5400000" algn="ctr" rotWithShape="0">
                <a:srgbClr val="000000">
                  <a:alpha val="34999"/>
                </a:srgbClr>
              </a:outerShdw>
            </a:effectLst>
          </p:spPr>
          <p:txBody>
            <a:bodyPr anchor="ctr"/>
            <a:lstStyle/>
            <a:p>
              <a:pPr algn="ctr">
                <a:defRPr/>
              </a:pPr>
              <a:endParaRPr lang="zh-CN" altLang="zh-CN">
                <a:latin typeface="Arial" pitchFamily="34" charset="0"/>
                <a:ea typeface="宋体" pitchFamily="2" charset="-122"/>
              </a:endParaRPr>
            </a:p>
          </p:txBody>
        </p:sp>
        <p:grpSp>
          <p:nvGrpSpPr>
            <p:cNvPr id="9" name="Group 5"/>
            <p:cNvGrpSpPr>
              <a:grpSpLocks/>
            </p:cNvGrpSpPr>
            <p:nvPr/>
          </p:nvGrpSpPr>
          <p:grpSpPr bwMode="auto">
            <a:xfrm>
              <a:off x="2318682" y="196122"/>
              <a:ext cx="2274224" cy="463076"/>
              <a:chOff x="0" y="0"/>
              <a:chExt cx="2273808" cy="463296"/>
            </a:xfrm>
          </p:grpSpPr>
          <p:pic>
            <p:nvPicPr>
              <p:cNvPr id="20" name="TextBox 2"/>
              <p:cNvPicPr>
                <a:picLocks noChangeArrowheads="1"/>
              </p:cNvPicPr>
              <p:nvPr/>
            </p:nvPicPr>
            <p:blipFill>
              <a:blip r:embed="rId2"/>
              <a:srcRect/>
              <a:stretch>
                <a:fillRect/>
              </a:stretch>
            </p:blipFill>
            <p:spPr bwMode="auto">
              <a:xfrm>
                <a:off x="0" y="0"/>
                <a:ext cx="2273808" cy="463296"/>
              </a:xfrm>
              <a:prstGeom prst="rect">
                <a:avLst/>
              </a:prstGeom>
              <a:noFill/>
              <a:ln w="9525">
                <a:noFill/>
                <a:miter lim="800000"/>
                <a:headEnd/>
                <a:tailEnd/>
              </a:ln>
            </p:spPr>
          </p:pic>
          <p:sp>
            <p:nvSpPr>
              <p:cNvPr id="21" name="Text Box 7"/>
              <p:cNvSpPr txBox="1">
                <a:spLocks noChangeArrowheads="1"/>
              </p:cNvSpPr>
              <p:nvPr/>
            </p:nvSpPr>
            <p:spPr bwMode="auto">
              <a:xfrm>
                <a:off x="57572" y="47309"/>
                <a:ext cx="2159845" cy="338554"/>
              </a:xfrm>
              <a:prstGeom prst="rect">
                <a:avLst/>
              </a:prstGeom>
              <a:noFill/>
              <a:ln w="9525">
                <a:noFill/>
                <a:miter lim="800000"/>
                <a:headEnd/>
                <a:tailEnd/>
              </a:ln>
            </p:spPr>
            <p:txBody>
              <a:bodyPr>
                <a:spAutoFit/>
              </a:bodyPr>
              <a:lstStyle/>
              <a:p>
                <a:pPr algn="ctr"/>
                <a:r>
                  <a:rPr lang="en-US" altLang="zh-CN" sz="1600">
                    <a:solidFill>
                      <a:srgbClr val="FFFFFF"/>
                    </a:solidFill>
                  </a:rPr>
                  <a:t>F. E. Command</a:t>
                </a:r>
                <a:endParaRPr lang="zh-CN" altLang="zh-CN" sz="1600">
                  <a:solidFill>
                    <a:srgbClr val="FFFFFF"/>
                  </a:solidFill>
                </a:endParaRPr>
              </a:p>
            </p:txBody>
          </p:sp>
        </p:grpSp>
        <p:grpSp>
          <p:nvGrpSpPr>
            <p:cNvPr id="10" name="Group 8"/>
            <p:cNvGrpSpPr>
              <a:grpSpLocks/>
            </p:cNvGrpSpPr>
            <p:nvPr/>
          </p:nvGrpSpPr>
          <p:grpSpPr bwMode="auto">
            <a:xfrm>
              <a:off x="5202618" y="915107"/>
              <a:ext cx="1469405" cy="469169"/>
              <a:chOff x="0" y="0"/>
              <a:chExt cx="1469136" cy="469392"/>
            </a:xfrm>
          </p:grpSpPr>
          <p:pic>
            <p:nvPicPr>
              <p:cNvPr id="18" name="TextBox 4"/>
              <p:cNvPicPr>
                <a:picLocks noChangeArrowheads="1"/>
              </p:cNvPicPr>
              <p:nvPr/>
            </p:nvPicPr>
            <p:blipFill>
              <a:blip r:embed="rId3"/>
              <a:srcRect/>
              <a:stretch>
                <a:fillRect/>
              </a:stretch>
            </p:blipFill>
            <p:spPr bwMode="auto">
              <a:xfrm>
                <a:off x="0" y="0"/>
                <a:ext cx="1469136" cy="469392"/>
              </a:xfrm>
              <a:prstGeom prst="rect">
                <a:avLst/>
              </a:prstGeom>
              <a:noFill/>
              <a:ln w="9525">
                <a:noFill/>
                <a:miter lim="800000"/>
                <a:headEnd/>
                <a:tailEnd/>
              </a:ln>
            </p:spPr>
          </p:pic>
          <p:sp>
            <p:nvSpPr>
              <p:cNvPr id="19" name="Text Box 10"/>
              <p:cNvSpPr txBox="1">
                <a:spLocks noChangeArrowheads="1"/>
              </p:cNvSpPr>
              <p:nvPr/>
            </p:nvSpPr>
            <p:spPr bwMode="auto">
              <a:xfrm>
                <a:off x="53956" y="48404"/>
                <a:ext cx="1359519" cy="338715"/>
              </a:xfrm>
              <a:prstGeom prst="rect">
                <a:avLst/>
              </a:prstGeom>
              <a:noFill/>
              <a:ln w="9525">
                <a:noFill/>
                <a:miter lim="800000"/>
                <a:headEnd/>
                <a:tailEnd/>
              </a:ln>
            </p:spPr>
            <p:txBody>
              <a:bodyPr>
                <a:spAutoFit/>
              </a:bodyPr>
              <a:lstStyle/>
              <a:p>
                <a:pPr algn="ctr"/>
                <a:r>
                  <a:rPr lang="en-US" altLang="zh-CN" sz="1600">
                    <a:solidFill>
                      <a:srgbClr val="FFFFFF"/>
                    </a:solidFill>
                  </a:rPr>
                  <a:t>E. P. Team</a:t>
                </a:r>
                <a:endParaRPr lang="zh-CN" altLang="zh-CN" sz="1600">
                  <a:solidFill>
                    <a:srgbClr val="FFFFFF"/>
                  </a:solidFill>
                </a:endParaRPr>
              </a:p>
            </p:txBody>
          </p:sp>
        </p:grpSp>
        <p:grpSp>
          <p:nvGrpSpPr>
            <p:cNvPr id="11" name="Group 11"/>
            <p:cNvGrpSpPr>
              <a:grpSpLocks/>
            </p:cNvGrpSpPr>
            <p:nvPr/>
          </p:nvGrpSpPr>
          <p:grpSpPr bwMode="auto">
            <a:xfrm>
              <a:off x="1891884" y="915107"/>
              <a:ext cx="3133918" cy="469169"/>
              <a:chOff x="0" y="0"/>
              <a:chExt cx="3133344" cy="469392"/>
            </a:xfrm>
          </p:grpSpPr>
          <p:pic>
            <p:nvPicPr>
              <p:cNvPr id="16" name="TextBox 20"/>
              <p:cNvPicPr>
                <a:picLocks noChangeArrowheads="1"/>
              </p:cNvPicPr>
              <p:nvPr/>
            </p:nvPicPr>
            <p:blipFill>
              <a:blip r:embed="rId4"/>
              <a:srcRect/>
              <a:stretch>
                <a:fillRect/>
              </a:stretch>
            </p:blipFill>
            <p:spPr bwMode="auto">
              <a:xfrm>
                <a:off x="0" y="0"/>
                <a:ext cx="3133344" cy="469392"/>
              </a:xfrm>
              <a:prstGeom prst="rect">
                <a:avLst/>
              </a:prstGeom>
              <a:noFill/>
              <a:ln w="9525">
                <a:noFill/>
                <a:miter lim="800000"/>
                <a:headEnd/>
                <a:tailEnd/>
              </a:ln>
            </p:spPr>
          </p:pic>
          <p:sp>
            <p:nvSpPr>
              <p:cNvPr id="17" name="Text Box 13"/>
              <p:cNvSpPr txBox="1">
                <a:spLocks noChangeArrowheads="1"/>
              </p:cNvSpPr>
              <p:nvPr/>
            </p:nvSpPr>
            <p:spPr bwMode="auto">
              <a:xfrm>
                <a:off x="52322" y="48404"/>
                <a:ext cx="3023782" cy="338715"/>
              </a:xfrm>
              <a:prstGeom prst="rect">
                <a:avLst/>
              </a:prstGeom>
              <a:noFill/>
              <a:ln w="9525">
                <a:noFill/>
                <a:miter lim="800000"/>
                <a:headEnd/>
                <a:tailEnd/>
              </a:ln>
            </p:spPr>
            <p:txBody>
              <a:bodyPr>
                <a:spAutoFit/>
              </a:bodyPr>
              <a:lstStyle/>
              <a:p>
                <a:pPr algn="ctr"/>
                <a:r>
                  <a:rPr lang="en-US" altLang="zh-CN" sz="1600">
                    <a:solidFill>
                      <a:srgbClr val="FFFFFF"/>
                    </a:solidFill>
                  </a:rPr>
                  <a:t>FNER Office</a:t>
                </a:r>
                <a:endParaRPr lang="zh-CN" altLang="zh-CN" sz="1600">
                  <a:solidFill>
                    <a:srgbClr val="FFFFFF"/>
                  </a:solidFill>
                </a:endParaRPr>
              </a:p>
            </p:txBody>
          </p:sp>
        </p:grpSp>
        <p:cxnSp>
          <p:nvCxnSpPr>
            <p:cNvPr id="12" name="直接连接符 25"/>
            <p:cNvCxnSpPr>
              <a:cxnSpLocks noChangeShapeType="1"/>
            </p:cNvCxnSpPr>
            <p:nvPr/>
          </p:nvCxnSpPr>
          <p:spPr bwMode="auto">
            <a:xfrm>
              <a:off x="4968117" y="1132936"/>
              <a:ext cx="288991" cy="0"/>
            </a:xfrm>
            <a:prstGeom prst="line">
              <a:avLst/>
            </a:prstGeom>
            <a:noFill/>
            <a:ln w="25400" cap="flat" cmpd="sng">
              <a:solidFill>
                <a:schemeClr val="accent5">
                  <a:lumMod val="50000"/>
                </a:schemeClr>
              </a:solidFill>
              <a:round/>
              <a:headEnd/>
              <a:tailEnd/>
            </a:ln>
            <a:effectLst>
              <a:outerShdw dist="20000" dir="5400000" algn="ctr" rotWithShape="0">
                <a:srgbClr val="000000">
                  <a:alpha val="34999"/>
                </a:srgbClr>
              </a:outerShdw>
            </a:effectLst>
          </p:spPr>
        </p:cxnSp>
        <p:cxnSp>
          <p:nvCxnSpPr>
            <p:cNvPr id="13" name="形状 27"/>
            <p:cNvCxnSpPr>
              <a:cxnSpLocks noChangeShapeType="1"/>
            </p:cNvCxnSpPr>
            <p:nvPr/>
          </p:nvCxnSpPr>
          <p:spPr bwMode="auto">
            <a:xfrm>
              <a:off x="4536219" y="412554"/>
              <a:ext cx="1400494" cy="550600"/>
            </a:xfrm>
            <a:prstGeom prst="bentConnector2">
              <a:avLst/>
            </a:prstGeom>
            <a:noFill/>
            <a:ln w="25400" cap="flat" cmpd="sng">
              <a:solidFill>
                <a:schemeClr val="accent5">
                  <a:lumMod val="50000"/>
                </a:schemeClr>
              </a:solidFill>
              <a:miter lim="800000"/>
              <a:headEnd/>
              <a:tailEnd/>
            </a:ln>
            <a:effectLst>
              <a:outerShdw dist="20000" dir="5400000" algn="ctr" rotWithShape="0">
                <a:srgbClr val="000000">
                  <a:alpha val="34999"/>
                </a:srgbClr>
              </a:outerShdw>
            </a:effectLst>
          </p:spPr>
        </p:cxnSp>
        <p:cxnSp>
          <p:nvCxnSpPr>
            <p:cNvPr id="14" name="直接连接符 71"/>
            <p:cNvCxnSpPr>
              <a:cxnSpLocks noChangeShapeType="1"/>
            </p:cNvCxnSpPr>
            <p:nvPr/>
          </p:nvCxnSpPr>
          <p:spPr bwMode="auto">
            <a:xfrm>
              <a:off x="3456473" y="582335"/>
              <a:ext cx="0" cy="380819"/>
            </a:xfrm>
            <a:prstGeom prst="line">
              <a:avLst/>
            </a:prstGeom>
            <a:noFill/>
            <a:ln w="25400" cap="flat" cmpd="sng">
              <a:solidFill>
                <a:schemeClr val="accent5">
                  <a:lumMod val="50000"/>
                </a:schemeClr>
              </a:solidFill>
              <a:round/>
              <a:headEnd/>
              <a:tailEnd/>
            </a:ln>
            <a:effectLst>
              <a:outerShdw dist="20000" dir="5400000" algn="ctr" rotWithShape="0">
                <a:srgbClr val="000000">
                  <a:alpha val="34999"/>
                </a:srgbClr>
              </a:outerShdw>
            </a:effectLst>
          </p:spPr>
        </p:cxnSp>
        <p:sp>
          <p:nvSpPr>
            <p:cNvPr id="15" name="TextBox 36"/>
            <p:cNvSpPr txBox="1">
              <a:spLocks noChangeArrowheads="1"/>
            </p:cNvSpPr>
            <p:nvPr/>
          </p:nvSpPr>
          <p:spPr bwMode="auto">
            <a:xfrm>
              <a:off x="-432200" y="0"/>
              <a:ext cx="1368402" cy="1476626"/>
            </a:xfrm>
            <a:prstGeom prst="rect">
              <a:avLst/>
            </a:prstGeom>
            <a:noFill/>
            <a:ln w="9525">
              <a:noFill/>
              <a:miter lim="800000"/>
              <a:headEnd/>
              <a:tailEnd/>
            </a:ln>
          </p:spPr>
          <p:txBody>
            <a:bodyPr>
              <a:spAutoFit/>
            </a:bodyPr>
            <a:lstStyle/>
            <a:p>
              <a:r>
                <a:rPr lang="en-US" altLang="zh-CN">
                  <a:latin typeface="方正姚体" pitchFamily="2" charset="-122"/>
                  <a:ea typeface="方正姚体" pitchFamily="2" charset="-122"/>
                </a:rPr>
                <a:t>Facility-</a:t>
              </a:r>
            </a:p>
            <a:p>
              <a:r>
                <a:rPr lang="en-US" altLang="zh-CN">
                  <a:latin typeface="方正姚体" pitchFamily="2" charset="-122"/>
                  <a:ea typeface="方正姚体" pitchFamily="2" charset="-122"/>
                </a:rPr>
                <a:t>Level</a:t>
              </a:r>
            </a:p>
            <a:p>
              <a:r>
                <a:rPr lang="en-US" altLang="zh-CN">
                  <a:latin typeface="方正姚体" pitchFamily="2" charset="-122"/>
                  <a:ea typeface="方正姚体" pitchFamily="2" charset="-122"/>
                </a:rPr>
                <a:t>Nuclear </a:t>
              </a:r>
            </a:p>
            <a:p>
              <a:r>
                <a:rPr lang="en-US" altLang="zh-CN">
                  <a:latin typeface="方正姚体" pitchFamily="2" charset="-122"/>
                  <a:ea typeface="方正姚体" pitchFamily="2" charset="-122"/>
                </a:rPr>
                <a:t>Emergency</a:t>
              </a:r>
            </a:p>
            <a:p>
              <a:r>
                <a:rPr lang="en-US" altLang="zh-CN">
                  <a:latin typeface="方正姚体" pitchFamily="2" charset="-122"/>
                  <a:ea typeface="方正姚体" pitchFamily="2" charset="-122"/>
                </a:rPr>
                <a:t>Organization</a:t>
              </a:r>
            </a:p>
          </p:txBody>
        </p:sp>
      </p:grpSp>
      <p:grpSp>
        <p:nvGrpSpPr>
          <p:cNvPr id="22" name="Group 18"/>
          <p:cNvGrpSpPr>
            <a:grpSpLocks/>
          </p:cNvGrpSpPr>
          <p:nvPr/>
        </p:nvGrpSpPr>
        <p:grpSpPr bwMode="auto">
          <a:xfrm>
            <a:off x="350838" y="1484313"/>
            <a:ext cx="7389812" cy="1549400"/>
            <a:chOff x="-489241" y="0"/>
            <a:chExt cx="7402009" cy="1550300"/>
          </a:xfrm>
        </p:grpSpPr>
        <p:sp>
          <p:nvSpPr>
            <p:cNvPr id="23" name="圆角矩形 40"/>
            <p:cNvSpPr>
              <a:spLocks noChangeArrowheads="1"/>
            </p:cNvSpPr>
            <p:nvPr/>
          </p:nvSpPr>
          <p:spPr bwMode="auto">
            <a:xfrm>
              <a:off x="720840" y="0"/>
              <a:ext cx="5975672" cy="1485174"/>
            </a:xfrm>
            <a:prstGeom prst="roundRect">
              <a:avLst>
                <a:gd name="adj" fmla="val 16667"/>
              </a:avLst>
            </a:prstGeom>
            <a:gradFill rotWithShape="1">
              <a:gsLst>
                <a:gs pos="0">
                  <a:srgbClr val="B7B9D4"/>
                </a:gs>
                <a:gs pos="35001">
                  <a:srgbClr val="CDCEE0"/>
                </a:gs>
                <a:gs pos="100000">
                  <a:srgbClr val="ECECF4"/>
                </a:gs>
              </a:gsLst>
              <a:lin ang="5400000" scaled="1"/>
            </a:gradFill>
            <a:ln w="9525" cap="flat" cmpd="sng">
              <a:solidFill>
                <a:srgbClr val="444876"/>
              </a:solidFill>
              <a:round/>
              <a:headEnd/>
              <a:tailEnd/>
            </a:ln>
            <a:effectLst>
              <a:outerShdw dist="20000" dir="5400000" algn="ctr" rotWithShape="0">
                <a:srgbClr val="000000">
                  <a:alpha val="34999"/>
                </a:srgbClr>
              </a:outerShdw>
            </a:effectLst>
          </p:spPr>
          <p:txBody>
            <a:bodyPr anchor="ctr"/>
            <a:lstStyle/>
            <a:p>
              <a:pPr algn="ctr">
                <a:defRPr/>
              </a:pPr>
              <a:endParaRPr lang="zh-CN" altLang="zh-CN">
                <a:latin typeface="Arial" pitchFamily="34" charset="0"/>
                <a:ea typeface="宋体" pitchFamily="2" charset="-122"/>
              </a:endParaRPr>
            </a:p>
          </p:txBody>
        </p:sp>
        <p:grpSp>
          <p:nvGrpSpPr>
            <p:cNvPr id="24" name="Group 20"/>
            <p:cNvGrpSpPr>
              <a:grpSpLocks/>
            </p:cNvGrpSpPr>
            <p:nvPr/>
          </p:nvGrpSpPr>
          <p:grpSpPr bwMode="auto">
            <a:xfrm>
              <a:off x="2612280" y="23248"/>
              <a:ext cx="2194308" cy="713458"/>
              <a:chOff x="0" y="0"/>
              <a:chExt cx="2194560" cy="713232"/>
            </a:xfrm>
          </p:grpSpPr>
          <p:pic>
            <p:nvPicPr>
              <p:cNvPr id="41" name="TextBox 41"/>
              <p:cNvPicPr>
                <a:picLocks noChangeArrowheads="1"/>
              </p:cNvPicPr>
              <p:nvPr/>
            </p:nvPicPr>
            <p:blipFill>
              <a:blip r:embed="rId5"/>
              <a:srcRect/>
              <a:stretch>
                <a:fillRect/>
              </a:stretch>
            </p:blipFill>
            <p:spPr bwMode="auto">
              <a:xfrm>
                <a:off x="0" y="0"/>
                <a:ext cx="2194560" cy="713232"/>
              </a:xfrm>
              <a:prstGeom prst="rect">
                <a:avLst/>
              </a:prstGeom>
              <a:noFill/>
              <a:ln w="9525">
                <a:noFill/>
                <a:miter lim="800000"/>
                <a:headEnd/>
                <a:tailEnd/>
              </a:ln>
            </p:spPr>
          </p:pic>
          <p:sp>
            <p:nvSpPr>
              <p:cNvPr id="42" name="Text Box 22"/>
              <p:cNvSpPr txBox="1">
                <a:spLocks noChangeArrowheads="1"/>
              </p:cNvSpPr>
              <p:nvPr/>
            </p:nvSpPr>
            <p:spPr bwMode="auto">
              <a:xfrm>
                <a:off x="52021" y="48744"/>
                <a:ext cx="2088472" cy="584776"/>
              </a:xfrm>
              <a:prstGeom prst="rect">
                <a:avLst/>
              </a:prstGeom>
              <a:noFill/>
              <a:ln w="9525">
                <a:noFill/>
                <a:miter lim="800000"/>
                <a:headEnd/>
                <a:tailEnd/>
              </a:ln>
            </p:spPr>
            <p:txBody>
              <a:bodyPr>
                <a:spAutoFit/>
              </a:bodyPr>
              <a:lstStyle/>
              <a:p>
                <a:pPr algn="ctr"/>
                <a:r>
                  <a:rPr lang="en-US" altLang="zh-CN" sz="1600">
                    <a:solidFill>
                      <a:srgbClr val="FFFFFF"/>
                    </a:solidFill>
                  </a:rPr>
                  <a:t>NNEC</a:t>
                </a:r>
              </a:p>
              <a:p>
                <a:pPr algn="ctr"/>
                <a:r>
                  <a:rPr lang="en-US" altLang="zh-CN" sz="1600">
                    <a:solidFill>
                      <a:srgbClr val="FFFFFF"/>
                    </a:solidFill>
                  </a:rPr>
                  <a:t>Committee</a:t>
                </a:r>
                <a:endParaRPr lang="zh-CN" altLang="zh-CN" sz="1600">
                  <a:solidFill>
                    <a:srgbClr val="FFFFFF"/>
                  </a:solidFill>
                </a:endParaRPr>
              </a:p>
            </p:txBody>
          </p:sp>
        </p:grpSp>
        <p:grpSp>
          <p:nvGrpSpPr>
            <p:cNvPr id="25" name="Group 23"/>
            <p:cNvGrpSpPr>
              <a:grpSpLocks/>
            </p:cNvGrpSpPr>
            <p:nvPr/>
          </p:nvGrpSpPr>
          <p:grpSpPr bwMode="auto">
            <a:xfrm>
              <a:off x="5129639" y="889155"/>
              <a:ext cx="1225155" cy="463443"/>
              <a:chOff x="0" y="0"/>
              <a:chExt cx="1225296" cy="463296"/>
            </a:xfrm>
          </p:grpSpPr>
          <p:pic>
            <p:nvPicPr>
              <p:cNvPr id="39" name="TextBox 42"/>
              <p:cNvPicPr>
                <a:picLocks noChangeArrowheads="1"/>
              </p:cNvPicPr>
              <p:nvPr/>
            </p:nvPicPr>
            <p:blipFill>
              <a:blip r:embed="rId6"/>
              <a:srcRect/>
              <a:stretch>
                <a:fillRect/>
              </a:stretch>
            </p:blipFill>
            <p:spPr bwMode="auto">
              <a:xfrm>
                <a:off x="0" y="0"/>
                <a:ext cx="1225296" cy="463296"/>
              </a:xfrm>
              <a:prstGeom prst="rect">
                <a:avLst/>
              </a:prstGeom>
              <a:noFill/>
              <a:ln w="9525">
                <a:noFill/>
                <a:miter lim="800000"/>
                <a:headEnd/>
                <a:tailEnd/>
              </a:ln>
            </p:spPr>
          </p:pic>
          <p:sp>
            <p:nvSpPr>
              <p:cNvPr id="40" name="Text Box 25"/>
              <p:cNvSpPr txBox="1">
                <a:spLocks noChangeArrowheads="1"/>
              </p:cNvSpPr>
              <p:nvPr/>
            </p:nvSpPr>
            <p:spPr bwMode="auto">
              <a:xfrm>
                <a:off x="54943" y="46934"/>
                <a:ext cx="1116128" cy="338555"/>
              </a:xfrm>
              <a:prstGeom prst="rect">
                <a:avLst/>
              </a:prstGeom>
              <a:noFill/>
              <a:ln w="9525">
                <a:noFill/>
                <a:miter lim="800000"/>
                <a:headEnd/>
                <a:tailEnd/>
              </a:ln>
            </p:spPr>
            <p:txBody>
              <a:bodyPr>
                <a:spAutoFit/>
              </a:bodyPr>
              <a:lstStyle/>
              <a:p>
                <a:pPr algn="ctr"/>
                <a:r>
                  <a:rPr lang="en-US" altLang="zh-CN" sz="1600">
                    <a:solidFill>
                      <a:srgbClr val="FFFFFF"/>
                    </a:solidFill>
                  </a:rPr>
                  <a:t>Liaison T.</a:t>
                </a:r>
                <a:endParaRPr lang="zh-CN" altLang="zh-CN" sz="1600">
                  <a:solidFill>
                    <a:srgbClr val="FFFFFF"/>
                  </a:solidFill>
                </a:endParaRPr>
              </a:p>
            </p:txBody>
          </p:sp>
        </p:grpSp>
        <p:grpSp>
          <p:nvGrpSpPr>
            <p:cNvPr id="26" name="Group 26"/>
            <p:cNvGrpSpPr>
              <a:grpSpLocks/>
            </p:cNvGrpSpPr>
            <p:nvPr/>
          </p:nvGrpSpPr>
          <p:grpSpPr bwMode="auto">
            <a:xfrm>
              <a:off x="2612280" y="889155"/>
              <a:ext cx="2194308" cy="463443"/>
              <a:chOff x="0" y="0"/>
              <a:chExt cx="2194560" cy="463296"/>
            </a:xfrm>
          </p:grpSpPr>
          <p:pic>
            <p:nvPicPr>
              <p:cNvPr id="37" name="TextBox 43"/>
              <p:cNvPicPr>
                <a:picLocks noChangeArrowheads="1"/>
              </p:cNvPicPr>
              <p:nvPr/>
            </p:nvPicPr>
            <p:blipFill>
              <a:blip r:embed="rId7"/>
              <a:srcRect/>
              <a:stretch>
                <a:fillRect/>
              </a:stretch>
            </p:blipFill>
            <p:spPr bwMode="auto">
              <a:xfrm>
                <a:off x="0" y="0"/>
                <a:ext cx="2194560" cy="463296"/>
              </a:xfrm>
              <a:prstGeom prst="rect">
                <a:avLst/>
              </a:prstGeom>
              <a:noFill/>
              <a:ln w="9525">
                <a:noFill/>
                <a:miter lim="800000"/>
                <a:headEnd/>
                <a:tailEnd/>
              </a:ln>
            </p:spPr>
          </p:pic>
          <p:sp>
            <p:nvSpPr>
              <p:cNvPr id="38" name="Text Box 28"/>
              <p:cNvSpPr txBox="1">
                <a:spLocks noChangeArrowheads="1"/>
              </p:cNvSpPr>
              <p:nvPr/>
            </p:nvSpPr>
            <p:spPr bwMode="auto">
              <a:xfrm>
                <a:off x="52022" y="46934"/>
                <a:ext cx="2088472" cy="338448"/>
              </a:xfrm>
              <a:prstGeom prst="rect">
                <a:avLst/>
              </a:prstGeom>
              <a:solidFill>
                <a:srgbClr val="FF6600"/>
              </a:solidFill>
              <a:ln w="9525">
                <a:noFill/>
                <a:miter lim="800000"/>
                <a:headEnd/>
                <a:tailEnd/>
              </a:ln>
            </p:spPr>
            <p:txBody>
              <a:bodyPr>
                <a:spAutoFit/>
              </a:bodyPr>
              <a:lstStyle/>
              <a:p>
                <a:pPr algn="ctr"/>
                <a:r>
                  <a:rPr lang="en-US" altLang="zh-CN" sz="1600" b="1">
                    <a:solidFill>
                      <a:srgbClr val="FFFFFF"/>
                    </a:solidFill>
                  </a:rPr>
                  <a:t>NNER Office</a:t>
                </a:r>
                <a:endParaRPr lang="zh-CN" altLang="zh-CN" sz="1600" b="1">
                  <a:solidFill>
                    <a:srgbClr val="FFFFFF"/>
                  </a:solidFill>
                </a:endParaRPr>
              </a:p>
            </p:txBody>
          </p:sp>
        </p:grpSp>
        <p:cxnSp>
          <p:nvCxnSpPr>
            <p:cNvPr id="27" name="直接连接符 44"/>
            <p:cNvCxnSpPr>
              <a:cxnSpLocks noChangeShapeType="1"/>
            </p:cNvCxnSpPr>
            <p:nvPr/>
          </p:nvCxnSpPr>
          <p:spPr bwMode="auto">
            <a:xfrm>
              <a:off x="3708676" y="657607"/>
              <a:ext cx="0" cy="277973"/>
            </a:xfrm>
            <a:prstGeom prst="line">
              <a:avLst/>
            </a:prstGeom>
            <a:noFill/>
            <a:ln w="25400" cap="flat" cmpd="sng">
              <a:solidFill>
                <a:schemeClr val="accent5">
                  <a:lumMod val="50000"/>
                </a:schemeClr>
              </a:solidFill>
              <a:round/>
              <a:headEnd/>
              <a:tailEnd/>
            </a:ln>
            <a:effectLst>
              <a:outerShdw dist="20000" dir="5400000" algn="ctr" rotWithShape="0">
                <a:srgbClr val="000000">
                  <a:alpha val="34999"/>
                </a:srgbClr>
              </a:outerShdw>
            </a:effectLst>
          </p:spPr>
        </p:cxnSp>
        <p:cxnSp>
          <p:nvCxnSpPr>
            <p:cNvPr id="28" name="直接连接符 45"/>
            <p:cNvCxnSpPr>
              <a:cxnSpLocks noChangeShapeType="1"/>
            </p:cNvCxnSpPr>
            <p:nvPr/>
          </p:nvCxnSpPr>
          <p:spPr bwMode="auto">
            <a:xfrm>
              <a:off x="4751795" y="1105542"/>
              <a:ext cx="432513" cy="0"/>
            </a:xfrm>
            <a:prstGeom prst="line">
              <a:avLst/>
            </a:prstGeom>
            <a:noFill/>
            <a:ln w="25400" cap="flat" cmpd="sng">
              <a:solidFill>
                <a:schemeClr val="accent5">
                  <a:lumMod val="50000"/>
                </a:schemeClr>
              </a:solidFill>
              <a:round/>
              <a:headEnd/>
              <a:tailEnd/>
            </a:ln>
            <a:effectLst>
              <a:outerShdw dist="20000" dir="5400000" algn="ctr" rotWithShape="0">
                <a:srgbClr val="000000">
                  <a:alpha val="34999"/>
                </a:srgbClr>
              </a:outerShdw>
            </a:effectLst>
          </p:spPr>
        </p:cxnSp>
        <p:cxnSp>
          <p:nvCxnSpPr>
            <p:cNvPr id="29" name="形状 46"/>
            <p:cNvCxnSpPr>
              <a:cxnSpLocks noChangeShapeType="1"/>
            </p:cNvCxnSpPr>
            <p:nvPr/>
          </p:nvCxnSpPr>
          <p:spPr bwMode="auto">
            <a:xfrm>
              <a:off x="4751795" y="363748"/>
              <a:ext cx="990644" cy="571832"/>
            </a:xfrm>
            <a:prstGeom prst="bentConnector2">
              <a:avLst/>
            </a:prstGeom>
            <a:noFill/>
            <a:ln w="25400" cap="flat" cmpd="sng">
              <a:solidFill>
                <a:schemeClr val="accent5">
                  <a:lumMod val="50000"/>
                </a:schemeClr>
              </a:solidFill>
              <a:miter lim="800000"/>
              <a:headEnd/>
              <a:tailEnd/>
            </a:ln>
            <a:effectLst>
              <a:outerShdw dist="20000" dir="5400000" algn="ctr" rotWithShape="0">
                <a:srgbClr val="000000">
                  <a:alpha val="34999"/>
                </a:srgbClr>
              </a:outerShdw>
            </a:effectLst>
          </p:spPr>
        </p:cxnSp>
        <p:grpSp>
          <p:nvGrpSpPr>
            <p:cNvPr id="30" name="Group 32"/>
            <p:cNvGrpSpPr>
              <a:grpSpLocks/>
            </p:cNvGrpSpPr>
            <p:nvPr/>
          </p:nvGrpSpPr>
          <p:grpSpPr bwMode="auto">
            <a:xfrm>
              <a:off x="881215" y="889155"/>
              <a:ext cx="1444586" cy="463443"/>
              <a:chOff x="0" y="0"/>
              <a:chExt cx="1444752" cy="463296"/>
            </a:xfrm>
          </p:grpSpPr>
          <p:pic>
            <p:nvPicPr>
              <p:cNvPr id="35" name="TextBox 77"/>
              <p:cNvPicPr>
                <a:picLocks noChangeArrowheads="1"/>
              </p:cNvPicPr>
              <p:nvPr/>
            </p:nvPicPr>
            <p:blipFill>
              <a:blip r:embed="rId8"/>
              <a:srcRect/>
              <a:stretch>
                <a:fillRect/>
              </a:stretch>
            </p:blipFill>
            <p:spPr bwMode="auto">
              <a:xfrm>
                <a:off x="0" y="0"/>
                <a:ext cx="1444752" cy="463296"/>
              </a:xfrm>
              <a:prstGeom prst="rect">
                <a:avLst/>
              </a:prstGeom>
              <a:noFill/>
              <a:ln w="9525">
                <a:noFill/>
                <a:miter lim="800000"/>
                <a:headEnd/>
                <a:tailEnd/>
              </a:ln>
            </p:spPr>
          </p:pic>
          <p:sp>
            <p:nvSpPr>
              <p:cNvPr id="36" name="Text Box 34"/>
              <p:cNvSpPr txBox="1">
                <a:spLocks noChangeArrowheads="1"/>
              </p:cNvSpPr>
              <p:nvPr/>
            </p:nvSpPr>
            <p:spPr bwMode="auto">
              <a:xfrm>
                <a:off x="54896" y="46934"/>
                <a:ext cx="1332177" cy="338447"/>
              </a:xfrm>
              <a:prstGeom prst="rect">
                <a:avLst/>
              </a:prstGeom>
              <a:noFill/>
              <a:ln w="9525">
                <a:noFill/>
                <a:miter lim="800000"/>
                <a:headEnd/>
                <a:tailEnd/>
              </a:ln>
            </p:spPr>
            <p:txBody>
              <a:bodyPr>
                <a:spAutoFit/>
              </a:bodyPr>
              <a:lstStyle/>
              <a:p>
                <a:pPr algn="ctr"/>
                <a:r>
                  <a:rPr lang="en-US" altLang="zh-CN" sz="1600">
                    <a:solidFill>
                      <a:srgbClr val="FFFFFF"/>
                    </a:solidFill>
                  </a:rPr>
                  <a:t>Expert  C.</a:t>
                </a:r>
                <a:endParaRPr lang="zh-CN" altLang="zh-CN" sz="1600">
                  <a:solidFill>
                    <a:srgbClr val="FFFFFF"/>
                  </a:solidFill>
                </a:endParaRPr>
              </a:p>
            </p:txBody>
          </p:sp>
        </p:grpSp>
        <p:cxnSp>
          <p:nvCxnSpPr>
            <p:cNvPr id="31" name="直接连接符 78"/>
            <p:cNvCxnSpPr>
              <a:cxnSpLocks noChangeShapeType="1"/>
            </p:cNvCxnSpPr>
            <p:nvPr/>
          </p:nvCxnSpPr>
          <p:spPr bwMode="auto">
            <a:xfrm flipH="1">
              <a:off x="2268027" y="1105542"/>
              <a:ext cx="395939" cy="0"/>
            </a:xfrm>
            <a:prstGeom prst="line">
              <a:avLst/>
            </a:prstGeom>
            <a:noFill/>
            <a:ln w="25400" cap="flat" cmpd="sng">
              <a:solidFill>
                <a:schemeClr val="accent5">
                  <a:lumMod val="50000"/>
                </a:schemeClr>
              </a:solidFill>
              <a:round/>
              <a:headEnd/>
              <a:tailEnd/>
            </a:ln>
            <a:effectLst>
              <a:outerShdw dist="20000" dir="5400000" algn="ctr" rotWithShape="0">
                <a:srgbClr val="000000">
                  <a:alpha val="34999"/>
                </a:srgbClr>
              </a:outerShdw>
            </a:effectLst>
          </p:spPr>
        </p:cxnSp>
        <p:cxnSp>
          <p:nvCxnSpPr>
            <p:cNvPr id="32" name="形状 82"/>
            <p:cNvCxnSpPr>
              <a:cxnSpLocks noChangeShapeType="1"/>
            </p:cNvCxnSpPr>
            <p:nvPr/>
          </p:nvCxnSpPr>
          <p:spPr bwMode="auto">
            <a:xfrm rot="10800000" flipV="1">
              <a:off x="1601767" y="363748"/>
              <a:ext cx="1062200" cy="571832"/>
            </a:xfrm>
            <a:prstGeom prst="bentConnector2">
              <a:avLst/>
            </a:prstGeom>
            <a:noFill/>
            <a:ln w="25400" cap="flat" cmpd="sng">
              <a:solidFill>
                <a:schemeClr val="accent5">
                  <a:lumMod val="50000"/>
                </a:schemeClr>
              </a:solidFill>
              <a:miter lim="800000"/>
              <a:headEnd/>
              <a:tailEnd/>
            </a:ln>
            <a:effectLst>
              <a:outerShdw dist="20000" dir="5400000" algn="ctr" rotWithShape="0">
                <a:srgbClr val="000000">
                  <a:alpha val="34999"/>
                </a:srgbClr>
              </a:outerShdw>
            </a:effectLst>
          </p:spPr>
        </p:cxnSp>
        <p:sp>
          <p:nvSpPr>
            <p:cNvPr id="33" name="TextBox 34"/>
            <p:cNvSpPr txBox="1">
              <a:spLocks noChangeArrowheads="1"/>
            </p:cNvSpPr>
            <p:nvPr/>
          </p:nvSpPr>
          <p:spPr bwMode="auto">
            <a:xfrm>
              <a:off x="-489241" y="72502"/>
              <a:ext cx="1328144" cy="1477798"/>
            </a:xfrm>
            <a:prstGeom prst="rect">
              <a:avLst/>
            </a:prstGeom>
            <a:noFill/>
            <a:ln w="9525">
              <a:noFill/>
              <a:miter lim="800000"/>
              <a:headEnd/>
              <a:tailEnd/>
            </a:ln>
          </p:spPr>
          <p:txBody>
            <a:bodyPr wrap="none">
              <a:spAutoFit/>
            </a:bodyPr>
            <a:lstStyle/>
            <a:p>
              <a:r>
                <a:rPr lang="en-US" altLang="zh-CN">
                  <a:latin typeface="方正姚体" pitchFamily="2" charset="-122"/>
                  <a:ea typeface="方正姚体" pitchFamily="2" charset="-122"/>
                </a:rPr>
                <a:t>National</a:t>
              </a:r>
            </a:p>
            <a:p>
              <a:r>
                <a:rPr lang="en-US" altLang="zh-CN">
                  <a:latin typeface="方正姚体" pitchFamily="2" charset="-122"/>
                  <a:ea typeface="方正姚体" pitchFamily="2" charset="-122"/>
                </a:rPr>
                <a:t>Nuclear </a:t>
              </a:r>
            </a:p>
            <a:p>
              <a:r>
                <a:rPr lang="en-US" altLang="zh-CN">
                  <a:latin typeface="方正姚体" pitchFamily="2" charset="-122"/>
                  <a:ea typeface="方正姚体" pitchFamily="2" charset="-122"/>
                </a:rPr>
                <a:t>Emergency</a:t>
              </a:r>
            </a:p>
            <a:p>
              <a:r>
                <a:rPr lang="en-US" altLang="zh-CN">
                  <a:latin typeface="方正姚体" pitchFamily="2" charset="-122"/>
                  <a:ea typeface="方正姚体" pitchFamily="2" charset="-122"/>
                </a:rPr>
                <a:t>Organization</a:t>
              </a:r>
            </a:p>
            <a:p>
              <a:endParaRPr lang="zh-CN" altLang="zh-CN">
                <a:latin typeface="方正姚体" pitchFamily="2" charset="-122"/>
                <a:ea typeface="方正姚体" pitchFamily="2" charset="-122"/>
              </a:endParaRPr>
            </a:p>
          </p:txBody>
        </p:sp>
        <p:cxnSp>
          <p:nvCxnSpPr>
            <p:cNvPr id="34" name="直接连接符 89"/>
            <p:cNvCxnSpPr>
              <a:cxnSpLocks noChangeShapeType="1"/>
            </p:cNvCxnSpPr>
            <p:nvPr/>
          </p:nvCxnSpPr>
          <p:spPr bwMode="auto">
            <a:xfrm>
              <a:off x="6696512" y="503529"/>
              <a:ext cx="216256" cy="0"/>
            </a:xfrm>
            <a:prstGeom prst="line">
              <a:avLst/>
            </a:prstGeom>
            <a:noFill/>
            <a:ln w="25400" cap="flat" cmpd="sng">
              <a:solidFill>
                <a:schemeClr val="accent1"/>
              </a:solidFill>
              <a:prstDash val="dash"/>
              <a:round/>
              <a:headEnd/>
              <a:tailEnd/>
            </a:ln>
            <a:effectLst>
              <a:outerShdw dist="20000" dir="5400000" algn="ctr" rotWithShape="0">
                <a:srgbClr val="000000">
                  <a:alpha val="34999"/>
                </a:srgbClr>
              </a:outerShdw>
            </a:effectLst>
          </p:spPr>
        </p:cxnSp>
      </p:grpSp>
      <p:grpSp>
        <p:nvGrpSpPr>
          <p:cNvPr id="43" name="Group 39"/>
          <p:cNvGrpSpPr>
            <a:grpSpLocks/>
          </p:cNvGrpSpPr>
          <p:nvPr/>
        </p:nvGrpSpPr>
        <p:grpSpPr bwMode="auto">
          <a:xfrm>
            <a:off x="323850" y="3284538"/>
            <a:ext cx="7199313" cy="1693862"/>
            <a:chOff x="-432205" y="0"/>
            <a:chExt cx="7201015" cy="1694337"/>
          </a:xfrm>
        </p:grpSpPr>
        <p:sp>
          <p:nvSpPr>
            <p:cNvPr id="44" name="圆角矩形 28"/>
            <p:cNvSpPr>
              <a:spLocks noChangeArrowheads="1"/>
            </p:cNvSpPr>
            <p:nvPr/>
          </p:nvSpPr>
          <p:spPr bwMode="auto">
            <a:xfrm>
              <a:off x="792047" y="0"/>
              <a:ext cx="5976763" cy="1484728"/>
            </a:xfrm>
            <a:prstGeom prst="roundRect">
              <a:avLst>
                <a:gd name="adj" fmla="val 16667"/>
              </a:avLst>
            </a:prstGeom>
            <a:gradFill rotWithShape="1">
              <a:gsLst>
                <a:gs pos="0">
                  <a:srgbClr val="B7B9D4"/>
                </a:gs>
                <a:gs pos="35001">
                  <a:srgbClr val="CDCEE0"/>
                </a:gs>
                <a:gs pos="100000">
                  <a:srgbClr val="ECECF4"/>
                </a:gs>
              </a:gsLst>
              <a:lin ang="5400000" scaled="1"/>
            </a:gradFill>
            <a:ln w="9525" cap="flat" cmpd="sng">
              <a:solidFill>
                <a:srgbClr val="444876"/>
              </a:solidFill>
              <a:round/>
              <a:headEnd/>
              <a:tailEnd/>
            </a:ln>
            <a:effectLst>
              <a:outerShdw dist="20000" dir="5400000" algn="ctr" rotWithShape="0">
                <a:srgbClr val="000000">
                  <a:alpha val="34999"/>
                </a:srgbClr>
              </a:outerShdw>
            </a:effectLst>
          </p:spPr>
          <p:txBody>
            <a:bodyPr anchor="ctr"/>
            <a:lstStyle/>
            <a:p>
              <a:pPr algn="ctr">
                <a:defRPr/>
              </a:pPr>
              <a:endParaRPr lang="zh-CN" altLang="zh-CN">
                <a:latin typeface="Arial" pitchFamily="34" charset="0"/>
                <a:ea typeface="宋体" pitchFamily="2" charset="-122"/>
              </a:endParaRPr>
            </a:p>
          </p:txBody>
        </p:sp>
        <p:grpSp>
          <p:nvGrpSpPr>
            <p:cNvPr id="45" name="Group 41"/>
            <p:cNvGrpSpPr>
              <a:grpSpLocks/>
            </p:cNvGrpSpPr>
            <p:nvPr/>
          </p:nvGrpSpPr>
          <p:grpSpPr bwMode="auto">
            <a:xfrm>
              <a:off x="2684532" y="167693"/>
              <a:ext cx="2194981" cy="463443"/>
              <a:chOff x="0" y="0"/>
              <a:chExt cx="2194560" cy="463296"/>
            </a:xfrm>
          </p:grpSpPr>
          <p:pic>
            <p:nvPicPr>
              <p:cNvPr id="61" name="TextBox 29"/>
              <p:cNvPicPr>
                <a:picLocks noChangeArrowheads="1"/>
              </p:cNvPicPr>
              <p:nvPr/>
            </p:nvPicPr>
            <p:blipFill>
              <a:blip r:embed="rId7"/>
              <a:srcRect/>
              <a:stretch>
                <a:fillRect/>
              </a:stretch>
            </p:blipFill>
            <p:spPr bwMode="auto">
              <a:xfrm>
                <a:off x="0" y="0"/>
                <a:ext cx="2194560" cy="463296"/>
              </a:xfrm>
              <a:prstGeom prst="rect">
                <a:avLst/>
              </a:prstGeom>
              <a:noFill/>
              <a:ln w="9525">
                <a:noFill/>
                <a:miter lim="800000"/>
                <a:headEnd/>
                <a:tailEnd/>
              </a:ln>
            </p:spPr>
          </p:pic>
          <p:sp>
            <p:nvSpPr>
              <p:cNvPr id="62" name="Text Box 43"/>
              <p:cNvSpPr txBox="1">
                <a:spLocks noChangeArrowheads="1"/>
              </p:cNvSpPr>
              <p:nvPr/>
            </p:nvSpPr>
            <p:spPr bwMode="auto">
              <a:xfrm>
                <a:off x="51820" y="48315"/>
                <a:ext cx="2087832" cy="338447"/>
              </a:xfrm>
              <a:prstGeom prst="rect">
                <a:avLst/>
              </a:prstGeom>
              <a:noFill/>
              <a:ln w="9525">
                <a:noFill/>
                <a:miter lim="800000"/>
                <a:headEnd/>
                <a:tailEnd/>
              </a:ln>
            </p:spPr>
            <p:txBody>
              <a:bodyPr>
                <a:spAutoFit/>
              </a:bodyPr>
              <a:lstStyle/>
              <a:p>
                <a:pPr algn="ctr"/>
                <a:r>
                  <a:rPr lang="en-US" altLang="zh-CN" sz="1600">
                    <a:solidFill>
                      <a:srgbClr val="FFFFFF"/>
                    </a:solidFill>
                  </a:rPr>
                  <a:t>PNE Committee</a:t>
                </a:r>
                <a:endParaRPr lang="zh-CN" altLang="zh-CN" sz="1600">
                  <a:solidFill>
                    <a:srgbClr val="FFFFFF"/>
                  </a:solidFill>
                </a:endParaRPr>
              </a:p>
            </p:txBody>
          </p:sp>
        </p:grpSp>
        <p:grpSp>
          <p:nvGrpSpPr>
            <p:cNvPr id="46" name="Group 44"/>
            <p:cNvGrpSpPr>
              <a:grpSpLocks/>
            </p:cNvGrpSpPr>
            <p:nvPr/>
          </p:nvGrpSpPr>
          <p:grpSpPr bwMode="auto">
            <a:xfrm>
              <a:off x="5202663" y="887249"/>
              <a:ext cx="1469418" cy="469541"/>
              <a:chOff x="0" y="0"/>
              <a:chExt cx="1469136" cy="469392"/>
            </a:xfrm>
          </p:grpSpPr>
          <p:pic>
            <p:nvPicPr>
              <p:cNvPr id="59" name="TextBox 30"/>
              <p:cNvPicPr>
                <a:picLocks noChangeArrowheads="1"/>
              </p:cNvPicPr>
              <p:nvPr/>
            </p:nvPicPr>
            <p:blipFill>
              <a:blip r:embed="rId3"/>
              <a:srcRect/>
              <a:stretch>
                <a:fillRect/>
              </a:stretch>
            </p:blipFill>
            <p:spPr bwMode="auto">
              <a:xfrm>
                <a:off x="0" y="0"/>
                <a:ext cx="1469136" cy="469392"/>
              </a:xfrm>
              <a:prstGeom prst="rect">
                <a:avLst/>
              </a:prstGeom>
              <a:noFill/>
              <a:ln w="9525">
                <a:noFill/>
                <a:miter lim="800000"/>
                <a:headEnd/>
                <a:tailEnd/>
              </a:ln>
            </p:spPr>
          </p:pic>
          <p:sp>
            <p:nvSpPr>
              <p:cNvPr id="60" name="Text Box 46"/>
              <p:cNvSpPr txBox="1">
                <a:spLocks noChangeArrowheads="1"/>
              </p:cNvSpPr>
              <p:nvPr/>
            </p:nvSpPr>
            <p:spPr bwMode="auto">
              <a:xfrm>
                <a:off x="53969" y="48839"/>
                <a:ext cx="1359507" cy="338555"/>
              </a:xfrm>
              <a:prstGeom prst="rect">
                <a:avLst/>
              </a:prstGeom>
              <a:noFill/>
              <a:ln w="9525">
                <a:noFill/>
                <a:miter lim="800000"/>
                <a:headEnd/>
                <a:tailEnd/>
              </a:ln>
            </p:spPr>
            <p:txBody>
              <a:bodyPr>
                <a:spAutoFit/>
              </a:bodyPr>
              <a:lstStyle/>
              <a:p>
                <a:pPr algn="ctr"/>
                <a:r>
                  <a:rPr lang="en-US" altLang="zh-CN" sz="1600">
                    <a:solidFill>
                      <a:srgbClr val="FFFFFF"/>
                    </a:solidFill>
                  </a:rPr>
                  <a:t>E. P. Group</a:t>
                </a:r>
                <a:endParaRPr lang="zh-CN" altLang="zh-CN" sz="1600">
                  <a:solidFill>
                    <a:srgbClr val="FFFFFF"/>
                  </a:solidFill>
                </a:endParaRPr>
              </a:p>
            </p:txBody>
          </p:sp>
        </p:grpSp>
        <p:grpSp>
          <p:nvGrpSpPr>
            <p:cNvPr id="47" name="Group 47"/>
            <p:cNvGrpSpPr>
              <a:grpSpLocks/>
            </p:cNvGrpSpPr>
            <p:nvPr/>
          </p:nvGrpSpPr>
          <p:grpSpPr bwMode="auto">
            <a:xfrm>
              <a:off x="2684532" y="887249"/>
              <a:ext cx="2194981" cy="469541"/>
              <a:chOff x="0" y="0"/>
              <a:chExt cx="2194560" cy="469392"/>
            </a:xfrm>
          </p:grpSpPr>
          <p:pic>
            <p:nvPicPr>
              <p:cNvPr id="57" name="TextBox 31"/>
              <p:cNvPicPr>
                <a:picLocks noChangeArrowheads="1"/>
              </p:cNvPicPr>
              <p:nvPr/>
            </p:nvPicPr>
            <p:blipFill>
              <a:blip r:embed="rId9"/>
              <a:srcRect/>
              <a:stretch>
                <a:fillRect/>
              </a:stretch>
            </p:blipFill>
            <p:spPr bwMode="auto">
              <a:xfrm>
                <a:off x="0" y="0"/>
                <a:ext cx="2194560" cy="469392"/>
              </a:xfrm>
              <a:prstGeom prst="rect">
                <a:avLst/>
              </a:prstGeom>
              <a:noFill/>
              <a:ln w="9525">
                <a:noFill/>
                <a:miter lim="800000"/>
                <a:headEnd/>
                <a:tailEnd/>
              </a:ln>
            </p:spPr>
          </p:pic>
          <p:sp>
            <p:nvSpPr>
              <p:cNvPr id="58" name="Text Box 49"/>
              <p:cNvSpPr txBox="1">
                <a:spLocks noChangeArrowheads="1"/>
              </p:cNvSpPr>
              <p:nvPr/>
            </p:nvSpPr>
            <p:spPr bwMode="auto">
              <a:xfrm>
                <a:off x="51820" y="48839"/>
                <a:ext cx="2087832" cy="338447"/>
              </a:xfrm>
              <a:prstGeom prst="rect">
                <a:avLst/>
              </a:prstGeom>
              <a:noFill/>
              <a:ln w="9525">
                <a:noFill/>
                <a:miter lim="800000"/>
                <a:headEnd/>
                <a:tailEnd/>
              </a:ln>
            </p:spPr>
            <p:txBody>
              <a:bodyPr>
                <a:spAutoFit/>
              </a:bodyPr>
              <a:lstStyle/>
              <a:p>
                <a:pPr algn="ctr"/>
                <a:r>
                  <a:rPr lang="en-US" altLang="zh-CN" sz="1600">
                    <a:solidFill>
                      <a:srgbClr val="FFFFFF"/>
                    </a:solidFill>
                  </a:rPr>
                  <a:t>PNER Office</a:t>
                </a:r>
                <a:endParaRPr lang="zh-CN" altLang="zh-CN" sz="1600">
                  <a:solidFill>
                    <a:srgbClr val="FFFFFF"/>
                  </a:solidFill>
                </a:endParaRPr>
              </a:p>
            </p:txBody>
          </p:sp>
        </p:grpSp>
        <p:cxnSp>
          <p:nvCxnSpPr>
            <p:cNvPr id="48" name="直接连接符 32"/>
            <p:cNvCxnSpPr>
              <a:cxnSpLocks noChangeShapeType="1"/>
            </p:cNvCxnSpPr>
            <p:nvPr/>
          </p:nvCxnSpPr>
          <p:spPr bwMode="auto">
            <a:xfrm>
              <a:off x="3780429" y="554192"/>
              <a:ext cx="0" cy="381107"/>
            </a:xfrm>
            <a:prstGeom prst="line">
              <a:avLst/>
            </a:prstGeom>
            <a:noFill/>
            <a:ln w="25400" cap="flat" cmpd="sng">
              <a:solidFill>
                <a:schemeClr val="accent5">
                  <a:lumMod val="50000"/>
                </a:schemeClr>
              </a:solidFill>
              <a:round/>
              <a:headEnd/>
              <a:tailEnd/>
            </a:ln>
            <a:effectLst>
              <a:outerShdw dist="20000" dir="5400000" algn="ctr" rotWithShape="0">
                <a:srgbClr val="000000">
                  <a:alpha val="34999"/>
                </a:srgbClr>
              </a:outerShdw>
            </a:effectLst>
          </p:spPr>
        </p:cxnSp>
        <p:cxnSp>
          <p:nvCxnSpPr>
            <p:cNvPr id="49" name="直接连接符 33"/>
            <p:cNvCxnSpPr>
              <a:cxnSpLocks noChangeShapeType="1"/>
            </p:cNvCxnSpPr>
            <p:nvPr/>
          </p:nvCxnSpPr>
          <p:spPr bwMode="auto">
            <a:xfrm>
              <a:off x="4825251" y="1105210"/>
              <a:ext cx="431902" cy="0"/>
            </a:xfrm>
            <a:prstGeom prst="line">
              <a:avLst/>
            </a:prstGeom>
            <a:noFill/>
            <a:ln w="25400" cap="flat" cmpd="sng">
              <a:solidFill>
                <a:schemeClr val="accent5">
                  <a:lumMod val="50000"/>
                </a:schemeClr>
              </a:solidFill>
              <a:round/>
              <a:headEnd/>
              <a:tailEnd/>
            </a:ln>
            <a:effectLst>
              <a:outerShdw dist="20000" dir="5400000" algn="ctr" rotWithShape="0">
                <a:srgbClr val="000000">
                  <a:alpha val="34999"/>
                </a:srgbClr>
              </a:outerShdw>
            </a:effectLst>
          </p:spPr>
        </p:cxnSp>
        <p:cxnSp>
          <p:nvCxnSpPr>
            <p:cNvPr id="50" name="形状 34"/>
            <p:cNvCxnSpPr>
              <a:cxnSpLocks noChangeShapeType="1"/>
            </p:cNvCxnSpPr>
            <p:nvPr/>
          </p:nvCxnSpPr>
          <p:spPr bwMode="auto">
            <a:xfrm>
              <a:off x="4825251" y="385870"/>
              <a:ext cx="1111513" cy="549429"/>
            </a:xfrm>
            <a:prstGeom prst="bentConnector2">
              <a:avLst/>
            </a:prstGeom>
            <a:noFill/>
            <a:ln w="25400" cap="flat" cmpd="sng">
              <a:solidFill>
                <a:schemeClr val="accent5">
                  <a:lumMod val="50000"/>
                </a:schemeClr>
              </a:solidFill>
              <a:miter lim="800000"/>
              <a:headEnd/>
              <a:tailEnd/>
            </a:ln>
            <a:effectLst>
              <a:outerShdw dist="20000" dir="5400000" algn="ctr" rotWithShape="0">
                <a:srgbClr val="000000">
                  <a:alpha val="34999"/>
                </a:srgbClr>
              </a:outerShdw>
            </a:effectLst>
          </p:spPr>
        </p:cxnSp>
        <p:grpSp>
          <p:nvGrpSpPr>
            <p:cNvPr id="51" name="Group 53"/>
            <p:cNvGrpSpPr>
              <a:grpSpLocks/>
            </p:cNvGrpSpPr>
            <p:nvPr/>
          </p:nvGrpSpPr>
          <p:grpSpPr bwMode="auto">
            <a:xfrm>
              <a:off x="879771" y="887249"/>
              <a:ext cx="1469418" cy="469541"/>
              <a:chOff x="0" y="0"/>
              <a:chExt cx="1469136" cy="469392"/>
            </a:xfrm>
          </p:grpSpPr>
          <p:pic>
            <p:nvPicPr>
              <p:cNvPr id="55" name="TextBox 35"/>
              <p:cNvPicPr>
                <a:picLocks noChangeArrowheads="1"/>
              </p:cNvPicPr>
              <p:nvPr/>
            </p:nvPicPr>
            <p:blipFill>
              <a:blip r:embed="rId3"/>
              <a:srcRect/>
              <a:stretch>
                <a:fillRect/>
              </a:stretch>
            </p:blipFill>
            <p:spPr bwMode="auto">
              <a:xfrm>
                <a:off x="0" y="0"/>
                <a:ext cx="1469136" cy="469392"/>
              </a:xfrm>
              <a:prstGeom prst="rect">
                <a:avLst/>
              </a:prstGeom>
              <a:noFill/>
              <a:ln w="9525">
                <a:noFill/>
                <a:miter lim="800000"/>
                <a:headEnd/>
                <a:tailEnd/>
              </a:ln>
            </p:spPr>
          </p:pic>
          <p:sp>
            <p:nvSpPr>
              <p:cNvPr id="56" name="Text Box 55"/>
              <p:cNvSpPr txBox="1">
                <a:spLocks noChangeArrowheads="1"/>
              </p:cNvSpPr>
              <p:nvPr/>
            </p:nvSpPr>
            <p:spPr bwMode="auto">
              <a:xfrm>
                <a:off x="56381" y="48839"/>
                <a:ext cx="1359507" cy="338447"/>
              </a:xfrm>
              <a:prstGeom prst="rect">
                <a:avLst/>
              </a:prstGeom>
              <a:noFill/>
              <a:ln w="9525">
                <a:noFill/>
                <a:miter lim="800000"/>
                <a:headEnd/>
                <a:tailEnd/>
              </a:ln>
            </p:spPr>
            <p:txBody>
              <a:bodyPr>
                <a:spAutoFit/>
              </a:bodyPr>
              <a:lstStyle/>
              <a:p>
                <a:pPr algn="ctr"/>
                <a:r>
                  <a:rPr lang="en-US" altLang="zh-CN" sz="1600">
                    <a:solidFill>
                      <a:srgbClr val="FFFFFF"/>
                    </a:solidFill>
                  </a:rPr>
                  <a:t>Expert T.</a:t>
                </a:r>
                <a:endParaRPr lang="zh-CN" altLang="zh-CN" sz="1600">
                  <a:solidFill>
                    <a:srgbClr val="FFFFFF"/>
                  </a:solidFill>
                </a:endParaRPr>
              </a:p>
            </p:txBody>
          </p:sp>
        </p:grpSp>
        <p:cxnSp>
          <p:nvCxnSpPr>
            <p:cNvPr id="52" name="直接连接符 37"/>
            <p:cNvCxnSpPr>
              <a:cxnSpLocks noChangeShapeType="1"/>
            </p:cNvCxnSpPr>
            <p:nvPr/>
          </p:nvCxnSpPr>
          <p:spPr bwMode="auto">
            <a:xfrm>
              <a:off x="2295765" y="1105210"/>
              <a:ext cx="439842" cy="0"/>
            </a:xfrm>
            <a:prstGeom prst="line">
              <a:avLst/>
            </a:prstGeom>
            <a:noFill/>
            <a:ln w="25400" cap="flat" cmpd="sng">
              <a:solidFill>
                <a:schemeClr val="accent5">
                  <a:lumMod val="50000"/>
                </a:schemeClr>
              </a:solidFill>
              <a:round/>
              <a:headEnd/>
              <a:tailEnd/>
            </a:ln>
            <a:effectLst>
              <a:outerShdw dist="20000" dir="5400000" algn="ctr" rotWithShape="0">
                <a:srgbClr val="000000">
                  <a:alpha val="34999"/>
                </a:srgbClr>
              </a:outerShdw>
            </a:effectLst>
          </p:spPr>
        </p:cxnSp>
        <p:cxnSp>
          <p:nvCxnSpPr>
            <p:cNvPr id="53" name="形状 39"/>
            <p:cNvCxnSpPr>
              <a:cxnSpLocks noChangeShapeType="1"/>
            </p:cNvCxnSpPr>
            <p:nvPr/>
          </p:nvCxnSpPr>
          <p:spPr bwMode="auto">
            <a:xfrm rot="10800000" flipV="1">
              <a:off x="1616154" y="385870"/>
              <a:ext cx="1119453" cy="549429"/>
            </a:xfrm>
            <a:prstGeom prst="bentConnector2">
              <a:avLst/>
            </a:prstGeom>
            <a:noFill/>
            <a:ln w="25400" cap="flat" cmpd="sng">
              <a:solidFill>
                <a:schemeClr val="accent5">
                  <a:lumMod val="50000"/>
                </a:schemeClr>
              </a:solidFill>
              <a:miter lim="800000"/>
              <a:headEnd/>
              <a:tailEnd/>
            </a:ln>
            <a:effectLst>
              <a:outerShdw dist="20000" dir="5400000" algn="ctr" rotWithShape="0">
                <a:srgbClr val="000000">
                  <a:alpha val="34999"/>
                </a:srgbClr>
              </a:outerShdw>
            </a:effectLst>
          </p:spPr>
        </p:cxnSp>
        <p:sp>
          <p:nvSpPr>
            <p:cNvPr id="54" name="TextBox 35"/>
            <p:cNvSpPr txBox="1">
              <a:spLocks noChangeArrowheads="1"/>
            </p:cNvSpPr>
            <p:nvPr/>
          </p:nvSpPr>
          <p:spPr bwMode="auto">
            <a:xfrm>
              <a:off x="-432205" y="216539"/>
              <a:ext cx="1368414" cy="1477798"/>
            </a:xfrm>
            <a:prstGeom prst="rect">
              <a:avLst/>
            </a:prstGeom>
            <a:noFill/>
            <a:ln w="9525">
              <a:noFill/>
              <a:miter lim="800000"/>
              <a:headEnd/>
              <a:tailEnd/>
            </a:ln>
          </p:spPr>
          <p:txBody>
            <a:bodyPr>
              <a:spAutoFit/>
            </a:bodyPr>
            <a:lstStyle/>
            <a:p>
              <a:r>
                <a:rPr lang="en-US" altLang="zh-CN">
                  <a:latin typeface="方正姚体" pitchFamily="2" charset="-122"/>
                  <a:ea typeface="方正姚体" pitchFamily="2" charset="-122"/>
                </a:rPr>
                <a:t>Provincial</a:t>
              </a:r>
            </a:p>
            <a:p>
              <a:r>
                <a:rPr lang="en-US" altLang="zh-CN">
                  <a:latin typeface="方正姚体" pitchFamily="2" charset="-122"/>
                  <a:ea typeface="方正姚体" pitchFamily="2" charset="-122"/>
                </a:rPr>
                <a:t>Nuclear </a:t>
              </a:r>
            </a:p>
            <a:p>
              <a:r>
                <a:rPr lang="en-US" altLang="zh-CN">
                  <a:latin typeface="方正姚体" pitchFamily="2" charset="-122"/>
                  <a:ea typeface="方正姚体" pitchFamily="2" charset="-122"/>
                </a:rPr>
                <a:t>Emergency</a:t>
              </a:r>
            </a:p>
            <a:p>
              <a:r>
                <a:rPr lang="en-US" altLang="zh-CN">
                  <a:latin typeface="方正姚体" pitchFamily="2" charset="-122"/>
                  <a:ea typeface="方正姚体" pitchFamily="2" charset="-122"/>
                </a:rPr>
                <a:t>Organization</a:t>
              </a:r>
            </a:p>
            <a:p>
              <a:endParaRPr lang="zh-CN" altLang="zh-CN">
                <a:latin typeface="楷体" pitchFamily="49" charset="-122"/>
                <a:ea typeface="楷体" pitchFamily="49" charset="-122"/>
              </a:endParaRPr>
            </a:p>
          </p:txBody>
        </p:sp>
      </p:grpSp>
      <p:cxnSp>
        <p:nvCxnSpPr>
          <p:cNvPr id="63" name="直接连接符 203"/>
          <p:cNvCxnSpPr>
            <a:cxnSpLocks noChangeShapeType="1"/>
          </p:cNvCxnSpPr>
          <p:nvPr/>
        </p:nvCxnSpPr>
        <p:spPr bwMode="auto">
          <a:xfrm>
            <a:off x="4535488" y="2968625"/>
            <a:ext cx="0" cy="315913"/>
          </a:xfrm>
          <a:prstGeom prst="line">
            <a:avLst/>
          </a:prstGeom>
          <a:noFill/>
          <a:ln w="25400" cap="flat" cmpd="sng">
            <a:solidFill>
              <a:schemeClr val="accent1"/>
            </a:solidFill>
            <a:round/>
            <a:headEnd/>
            <a:tailEnd/>
          </a:ln>
          <a:effectLst>
            <a:outerShdw dist="20000" dir="5400000" algn="ctr" rotWithShape="0">
              <a:srgbClr val="000000">
                <a:alpha val="34999"/>
              </a:srgbClr>
            </a:outerShdw>
          </a:effectLst>
        </p:spPr>
      </p:cxnSp>
      <p:cxnSp>
        <p:nvCxnSpPr>
          <p:cNvPr id="64" name="直接连接符 205"/>
          <p:cNvCxnSpPr>
            <a:cxnSpLocks noChangeShapeType="1"/>
          </p:cNvCxnSpPr>
          <p:nvPr/>
        </p:nvCxnSpPr>
        <p:spPr bwMode="auto">
          <a:xfrm>
            <a:off x="4535488" y="4768850"/>
            <a:ext cx="0" cy="342900"/>
          </a:xfrm>
          <a:prstGeom prst="line">
            <a:avLst/>
          </a:prstGeom>
          <a:noFill/>
          <a:ln w="25400" cap="flat" cmpd="sng">
            <a:solidFill>
              <a:schemeClr val="accent1"/>
            </a:solidFill>
            <a:round/>
            <a:headEnd/>
            <a:tailEnd/>
          </a:ln>
          <a:effectLst>
            <a:outerShdw dist="20000" dir="5400000" algn="ctr" rotWithShape="0">
              <a:srgbClr val="000000">
                <a:alpha val="34999"/>
              </a:srgbClr>
            </a:outerShdw>
          </a:effectLst>
        </p:spPr>
      </p:cxnSp>
      <p:cxnSp>
        <p:nvCxnSpPr>
          <p:cNvPr id="65" name="直接连接符 218"/>
          <p:cNvCxnSpPr>
            <a:cxnSpLocks noChangeShapeType="1"/>
          </p:cNvCxnSpPr>
          <p:nvPr/>
        </p:nvCxnSpPr>
        <p:spPr bwMode="auto">
          <a:xfrm flipV="1">
            <a:off x="7667625" y="3140075"/>
            <a:ext cx="0" cy="1800225"/>
          </a:xfrm>
          <a:prstGeom prst="line">
            <a:avLst/>
          </a:prstGeom>
          <a:noFill/>
          <a:ln w="25400" cap="flat" cmpd="sng">
            <a:solidFill>
              <a:schemeClr val="accent1"/>
            </a:solidFill>
            <a:round/>
            <a:headEnd/>
            <a:tailEnd/>
          </a:ln>
          <a:effectLst>
            <a:outerShdw dist="20000" dir="5400000" algn="ctr" rotWithShape="0">
              <a:srgbClr val="000000">
                <a:alpha val="34999"/>
              </a:srgbClr>
            </a:outerShdw>
          </a:effectLst>
        </p:spPr>
      </p:cxnSp>
      <p:cxnSp>
        <p:nvCxnSpPr>
          <p:cNvPr id="66" name="直接连接符 220"/>
          <p:cNvCxnSpPr>
            <a:cxnSpLocks noChangeShapeType="1"/>
          </p:cNvCxnSpPr>
          <p:nvPr/>
        </p:nvCxnSpPr>
        <p:spPr bwMode="auto">
          <a:xfrm flipH="1">
            <a:off x="4572000" y="3140075"/>
            <a:ext cx="3095625" cy="0"/>
          </a:xfrm>
          <a:prstGeom prst="line">
            <a:avLst/>
          </a:prstGeom>
          <a:noFill/>
          <a:ln w="25400" cap="flat" cmpd="sng">
            <a:solidFill>
              <a:schemeClr val="accent1"/>
            </a:solidFill>
            <a:round/>
            <a:headEnd/>
            <a:tailEnd/>
          </a:ln>
          <a:effectLst>
            <a:outerShdw dist="20000" dir="5400000" algn="ctr" rotWithShape="0">
              <a:srgbClr val="000000">
                <a:alpha val="34999"/>
              </a:srgbClr>
            </a:outerShdw>
          </a:effectLst>
        </p:spPr>
      </p:cxnSp>
      <p:cxnSp>
        <p:nvCxnSpPr>
          <p:cNvPr id="67" name="直接连接符 231"/>
          <p:cNvCxnSpPr>
            <a:cxnSpLocks noChangeShapeType="1"/>
          </p:cNvCxnSpPr>
          <p:nvPr/>
        </p:nvCxnSpPr>
        <p:spPr bwMode="auto">
          <a:xfrm flipH="1">
            <a:off x="4572000" y="4940300"/>
            <a:ext cx="3095625" cy="0"/>
          </a:xfrm>
          <a:prstGeom prst="line">
            <a:avLst/>
          </a:prstGeom>
          <a:noFill/>
          <a:ln w="25400" cap="flat" cmpd="sng">
            <a:solidFill>
              <a:schemeClr val="accent1"/>
            </a:solidFill>
            <a:round/>
            <a:headEnd/>
            <a:tailEnd/>
          </a:ln>
          <a:effectLst>
            <a:outerShdw dist="20000" dir="5400000" algn="ctr" rotWithShape="0">
              <a:srgbClr val="000000">
                <a:alpha val="34999"/>
              </a:srgbClr>
            </a:outerShdw>
          </a:effectLst>
        </p:spPr>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Technical Supporting System</a:t>
            </a:r>
            <a:endParaRPr lang="zh-CN" altLang="en-US" dirty="0"/>
          </a:p>
        </p:txBody>
      </p:sp>
      <p:sp>
        <p:nvSpPr>
          <p:cNvPr id="3" name="灯片编号占位符 2"/>
          <p:cNvSpPr>
            <a:spLocks noGrp="1"/>
          </p:cNvSpPr>
          <p:nvPr>
            <p:ph type="sldNum" sz="quarter" idx="10"/>
          </p:nvPr>
        </p:nvSpPr>
        <p:spPr/>
        <p:txBody>
          <a:bodyPr/>
          <a:lstStyle/>
          <a:p>
            <a:pPr>
              <a:defRPr/>
            </a:pPr>
            <a:fld id="{C95DEE50-B895-426E-8E8B-C9BFFA172759}" type="slidenum">
              <a:rPr lang="zh-CN" altLang="en-US" smtClean="0"/>
              <a:pPr>
                <a:defRPr/>
              </a:pPr>
              <a:t>14</a:t>
            </a:fld>
            <a:endParaRPr lang="zh-CN" altLang="en-US" dirty="0"/>
          </a:p>
        </p:txBody>
      </p:sp>
      <p:grpSp>
        <p:nvGrpSpPr>
          <p:cNvPr id="4" name="组合 3"/>
          <p:cNvGrpSpPr/>
          <p:nvPr/>
        </p:nvGrpSpPr>
        <p:grpSpPr>
          <a:xfrm>
            <a:off x="1871663" y="1377950"/>
            <a:ext cx="5133975" cy="5003800"/>
            <a:chOff x="1871663" y="1377950"/>
            <a:chExt cx="5133975" cy="5003800"/>
          </a:xfrm>
        </p:grpSpPr>
        <p:grpSp>
          <p:nvGrpSpPr>
            <p:cNvPr id="5" name="Group 3"/>
            <p:cNvGrpSpPr>
              <a:grpSpLocks/>
            </p:cNvGrpSpPr>
            <p:nvPr/>
          </p:nvGrpSpPr>
          <p:grpSpPr bwMode="auto">
            <a:xfrm>
              <a:off x="3816350" y="1377950"/>
              <a:ext cx="1260475" cy="1258889"/>
              <a:chOff x="0" y="0"/>
              <a:chExt cx="1732" cy="1795"/>
            </a:xfrm>
          </p:grpSpPr>
          <p:sp>
            <p:nvSpPr>
              <p:cNvPr id="63" name="Oval 8"/>
              <p:cNvSpPr>
                <a:spLocks noChangeArrowheads="1"/>
              </p:cNvSpPr>
              <p:nvPr/>
            </p:nvSpPr>
            <p:spPr bwMode="auto">
              <a:xfrm>
                <a:off x="0" y="955"/>
                <a:ext cx="1440" cy="840"/>
              </a:xfrm>
              <a:prstGeom prst="ellipse">
                <a:avLst/>
              </a:prstGeom>
              <a:solidFill>
                <a:srgbClr val="0F2145">
                  <a:alpha val="29803"/>
                </a:srgbClr>
              </a:solidFill>
              <a:ln w="9525">
                <a:noFill/>
                <a:round/>
                <a:headEnd/>
                <a:tailEnd/>
              </a:ln>
            </p:spPr>
            <p:txBody>
              <a:bodyPr wrap="none" anchor="ctr"/>
              <a:lstStyle/>
              <a:p>
                <a:endParaRPr lang="zh-CN" altLang="zh-CN"/>
              </a:p>
            </p:txBody>
          </p:sp>
          <p:sp>
            <p:nvSpPr>
              <p:cNvPr id="64" name="Oval 9"/>
              <p:cNvSpPr>
                <a:spLocks noChangeArrowheads="1"/>
              </p:cNvSpPr>
              <p:nvPr/>
            </p:nvSpPr>
            <p:spPr bwMode="auto">
              <a:xfrm>
                <a:off x="120" y="0"/>
                <a:ext cx="1612" cy="161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zh-CN"/>
              </a:p>
            </p:txBody>
          </p:sp>
          <p:sp>
            <p:nvSpPr>
              <p:cNvPr id="65" name="Oval 10"/>
              <p:cNvSpPr>
                <a:spLocks noChangeArrowheads="1"/>
              </p:cNvSpPr>
              <p:nvPr/>
            </p:nvSpPr>
            <p:spPr bwMode="auto">
              <a:xfrm>
                <a:off x="140" y="7"/>
                <a:ext cx="1575" cy="157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zh-CN"/>
              </a:p>
            </p:txBody>
          </p:sp>
          <p:sp>
            <p:nvSpPr>
              <p:cNvPr id="66" name="Oval 11"/>
              <p:cNvSpPr>
                <a:spLocks noChangeArrowheads="1"/>
              </p:cNvSpPr>
              <p:nvPr/>
            </p:nvSpPr>
            <p:spPr bwMode="auto">
              <a:xfrm>
                <a:off x="157" y="25"/>
                <a:ext cx="1498" cy="147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zh-CN"/>
              </a:p>
            </p:txBody>
          </p:sp>
          <p:sp>
            <p:nvSpPr>
              <p:cNvPr id="67" name="Oval 12"/>
              <p:cNvSpPr>
                <a:spLocks noChangeArrowheads="1"/>
              </p:cNvSpPr>
              <p:nvPr/>
            </p:nvSpPr>
            <p:spPr bwMode="auto">
              <a:xfrm>
                <a:off x="242" y="65"/>
                <a:ext cx="1335" cy="1192"/>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zh-CN"/>
              </a:p>
            </p:txBody>
          </p:sp>
          <p:sp>
            <p:nvSpPr>
              <p:cNvPr id="68" name="Text Box 13"/>
              <p:cNvSpPr txBox="1">
                <a:spLocks noChangeArrowheads="1"/>
              </p:cNvSpPr>
              <p:nvPr/>
            </p:nvSpPr>
            <p:spPr bwMode="auto">
              <a:xfrm>
                <a:off x="268" y="226"/>
                <a:ext cx="1348" cy="921"/>
              </a:xfrm>
              <a:prstGeom prst="rect">
                <a:avLst/>
              </a:prstGeom>
              <a:noFill/>
              <a:ln w="9525" cap="flat" cmpd="sng">
                <a:noFill/>
                <a:miter lim="800000"/>
                <a:headEnd/>
                <a:tailEnd/>
              </a:ln>
              <a:effectLst/>
            </p:spPr>
            <p:txBody>
              <a:bodyPr wrap="none">
                <a:spAutoFit/>
              </a:bodyPr>
              <a:lstStyle/>
              <a:p>
                <a:pPr>
                  <a:defRPr/>
                </a:pPr>
                <a:r>
                  <a:rPr lang="en-US" altLang="zh-CN" sz="1200" dirty="0">
                    <a:effectLst>
                      <a:outerShdw blurRad="38100" dist="38100" dir="2700000" algn="tl">
                        <a:srgbClr val="C0C0C0"/>
                      </a:outerShdw>
                    </a:effectLst>
                    <a:ea typeface="微软雅黑" pitchFamily="34" charset="-122"/>
                  </a:rPr>
                  <a:t>NETSC on </a:t>
                </a:r>
              </a:p>
              <a:p>
                <a:pPr>
                  <a:defRPr/>
                </a:pPr>
                <a:r>
                  <a:rPr lang="en-US" altLang="zh-CN" sz="1200" b="1" dirty="0">
                    <a:effectLst>
                      <a:outerShdw blurRad="38100" dist="38100" dir="2700000" algn="tl">
                        <a:srgbClr val="C0C0C0"/>
                      </a:outerShdw>
                    </a:effectLst>
                    <a:ea typeface="微软雅黑" pitchFamily="34" charset="-122"/>
                  </a:rPr>
                  <a:t>Radiation</a:t>
                </a:r>
              </a:p>
              <a:p>
                <a:pPr>
                  <a:defRPr/>
                </a:pPr>
                <a:r>
                  <a:rPr lang="en-US" altLang="zh-CN" sz="1200" b="1" dirty="0">
                    <a:effectLst>
                      <a:outerShdw blurRad="38100" dist="38100" dir="2700000" algn="tl">
                        <a:srgbClr val="C0C0C0"/>
                      </a:outerShdw>
                    </a:effectLst>
                    <a:ea typeface="微软雅黑" pitchFamily="34" charset="-122"/>
                  </a:rPr>
                  <a:t>Protection</a:t>
                </a:r>
                <a:endParaRPr lang="zh-CN" sz="1200" dirty="0">
                  <a:effectLst>
                    <a:outerShdw blurRad="38100" dist="38100" dir="2700000" algn="tl">
                      <a:srgbClr val="C0C0C0"/>
                    </a:outerShdw>
                  </a:effectLst>
                  <a:ea typeface="微软雅黑" pitchFamily="34" charset="-122"/>
                </a:endParaRPr>
              </a:p>
            </p:txBody>
          </p:sp>
        </p:grpSp>
        <p:grpSp>
          <p:nvGrpSpPr>
            <p:cNvPr id="6" name="Group 10"/>
            <p:cNvGrpSpPr>
              <a:grpSpLocks/>
            </p:cNvGrpSpPr>
            <p:nvPr/>
          </p:nvGrpSpPr>
          <p:grpSpPr bwMode="auto">
            <a:xfrm>
              <a:off x="3522663" y="2852738"/>
              <a:ext cx="1985962" cy="2049462"/>
              <a:chOff x="0" y="0"/>
              <a:chExt cx="3129" cy="3227"/>
            </a:xfrm>
          </p:grpSpPr>
          <p:sp>
            <p:nvSpPr>
              <p:cNvPr id="56" name="Oval 24"/>
              <p:cNvSpPr>
                <a:spLocks noChangeArrowheads="1"/>
              </p:cNvSpPr>
              <p:nvPr/>
            </p:nvSpPr>
            <p:spPr bwMode="auto">
              <a:xfrm>
                <a:off x="0" y="0"/>
                <a:ext cx="3129" cy="3227"/>
              </a:xfrm>
              <a:prstGeom prst="ellipse">
                <a:avLst/>
              </a:prstGeom>
              <a:gradFill rotWithShape="1">
                <a:gsLst>
                  <a:gs pos="0">
                    <a:srgbClr val="767676"/>
                  </a:gs>
                  <a:gs pos="50000">
                    <a:srgbClr val="FFFFFF"/>
                  </a:gs>
                  <a:gs pos="100000">
                    <a:srgbClr val="767676"/>
                  </a:gs>
                </a:gsLst>
                <a:lin ang="5400000" scaled="1"/>
              </a:gradFill>
              <a:ln w="57150">
                <a:solidFill>
                  <a:schemeClr val="bg1"/>
                </a:solidFill>
                <a:round/>
                <a:headEnd/>
                <a:tailEnd/>
              </a:ln>
            </p:spPr>
            <p:txBody>
              <a:bodyPr wrap="none" anchor="ctr"/>
              <a:lstStyle/>
              <a:p>
                <a:endParaRPr lang="zh-CN" altLang="zh-CN"/>
              </a:p>
            </p:txBody>
          </p:sp>
          <p:sp>
            <p:nvSpPr>
              <p:cNvPr id="57" name="Oval 25"/>
              <p:cNvSpPr>
                <a:spLocks noChangeArrowheads="1"/>
              </p:cNvSpPr>
              <p:nvPr/>
            </p:nvSpPr>
            <p:spPr bwMode="auto">
              <a:xfrm>
                <a:off x="179" y="182"/>
                <a:ext cx="2768" cy="2858"/>
              </a:xfrm>
              <a:prstGeom prst="ellipse">
                <a:avLst/>
              </a:prstGeom>
              <a:gradFill rotWithShape="1">
                <a:gsLst>
                  <a:gs pos="0">
                    <a:srgbClr val="FFFFFF"/>
                  </a:gs>
                  <a:gs pos="50000">
                    <a:srgbClr val="A2A2A2"/>
                  </a:gs>
                  <a:gs pos="100000">
                    <a:srgbClr val="FFFFFF"/>
                  </a:gs>
                </a:gsLst>
                <a:lin ang="0" scaled="1"/>
              </a:gradFill>
              <a:ln w="9525">
                <a:noFill/>
                <a:round/>
                <a:headEnd/>
                <a:tailEnd/>
              </a:ln>
            </p:spPr>
            <p:txBody>
              <a:bodyPr wrap="none" anchor="ctr"/>
              <a:lstStyle/>
              <a:p>
                <a:endParaRPr lang="zh-CN" altLang="zh-CN"/>
              </a:p>
            </p:txBody>
          </p:sp>
          <p:sp>
            <p:nvSpPr>
              <p:cNvPr id="58" name="Oval 26"/>
              <p:cNvSpPr>
                <a:spLocks noChangeArrowheads="1"/>
              </p:cNvSpPr>
              <p:nvPr/>
            </p:nvSpPr>
            <p:spPr bwMode="auto">
              <a:xfrm>
                <a:off x="340" y="350"/>
                <a:ext cx="2444" cy="2527"/>
              </a:xfrm>
              <a:prstGeom prst="ellipse">
                <a:avLst/>
              </a:prstGeom>
              <a:gradFill rotWithShape="1">
                <a:gsLst>
                  <a:gs pos="0">
                    <a:schemeClr val="hlink"/>
                  </a:gs>
                  <a:gs pos="50000">
                    <a:srgbClr val="FFFFFF"/>
                  </a:gs>
                  <a:gs pos="100000">
                    <a:schemeClr val="hlink"/>
                  </a:gs>
                </a:gsLst>
                <a:lin ang="18900000" scaled="1"/>
              </a:gradFill>
              <a:ln w="9525" cap="flat" cmpd="sng">
                <a:noFill/>
                <a:round/>
                <a:headEnd/>
                <a:tailEnd/>
              </a:ln>
              <a:effectLst/>
            </p:spPr>
            <p:txBody>
              <a:bodyPr wrap="none" anchor="ctr">
                <a:spAutoFit/>
              </a:bodyPr>
              <a:lstStyle/>
              <a:p>
                <a:pPr>
                  <a:defRPr/>
                </a:pPr>
                <a:endParaRPr lang="zh-CN" altLang="zh-CN"/>
              </a:p>
            </p:txBody>
          </p:sp>
          <p:sp>
            <p:nvSpPr>
              <p:cNvPr id="59" name="Oval 27"/>
              <p:cNvSpPr>
                <a:spLocks noChangeArrowheads="1"/>
              </p:cNvSpPr>
              <p:nvPr/>
            </p:nvSpPr>
            <p:spPr bwMode="auto">
              <a:xfrm>
                <a:off x="342" y="352"/>
                <a:ext cx="2442" cy="2525"/>
              </a:xfrm>
              <a:prstGeom prst="ellipse">
                <a:avLst/>
              </a:prstGeom>
              <a:gradFill rotWithShape="1">
                <a:gsLst>
                  <a:gs pos="0">
                    <a:srgbClr val="000000"/>
                  </a:gs>
                  <a:gs pos="100000">
                    <a:srgbClr val="FFCC00"/>
                  </a:gs>
                </a:gsLst>
                <a:lin ang="18900000" scaled="1"/>
              </a:gradFill>
              <a:ln w="9525">
                <a:noFill/>
                <a:round/>
                <a:headEnd/>
                <a:tailEnd/>
              </a:ln>
            </p:spPr>
            <p:txBody>
              <a:bodyPr wrap="none" anchor="ctr">
                <a:spAutoFit/>
              </a:bodyPr>
              <a:lstStyle/>
              <a:p>
                <a:endParaRPr lang="zh-CN" altLang="zh-CN"/>
              </a:p>
            </p:txBody>
          </p:sp>
          <p:sp>
            <p:nvSpPr>
              <p:cNvPr id="60" name="Oval 28"/>
              <p:cNvSpPr>
                <a:spLocks noChangeArrowheads="1"/>
              </p:cNvSpPr>
              <p:nvPr/>
            </p:nvSpPr>
            <p:spPr bwMode="auto">
              <a:xfrm>
                <a:off x="500" y="517"/>
                <a:ext cx="2124" cy="2195"/>
              </a:xfrm>
              <a:prstGeom prst="ellipse">
                <a:avLst/>
              </a:prstGeom>
              <a:gradFill rotWithShape="1">
                <a:gsLst>
                  <a:gs pos="0">
                    <a:schemeClr val="hlink"/>
                  </a:gs>
                  <a:gs pos="50000">
                    <a:srgbClr val="8A460E"/>
                  </a:gs>
                  <a:gs pos="100000">
                    <a:schemeClr val="hlink"/>
                  </a:gs>
                </a:gsLst>
                <a:lin ang="2700000" scaled="1"/>
              </a:gradFill>
              <a:ln w="9525" cap="flat" cmpd="sng">
                <a:noFill/>
                <a:round/>
                <a:headEnd/>
                <a:tailEnd/>
              </a:ln>
              <a:effectLst/>
            </p:spPr>
            <p:txBody>
              <a:bodyPr anchor="ctr">
                <a:spAutoFit/>
              </a:bodyPr>
              <a:lstStyle/>
              <a:p>
                <a:pPr>
                  <a:defRPr/>
                </a:pPr>
                <a:endParaRPr lang="zh-CN" altLang="zh-CN"/>
              </a:p>
            </p:txBody>
          </p:sp>
          <p:sp>
            <p:nvSpPr>
              <p:cNvPr id="61" name="Oval 29"/>
              <p:cNvSpPr>
                <a:spLocks noChangeArrowheads="1"/>
              </p:cNvSpPr>
              <p:nvPr/>
            </p:nvSpPr>
            <p:spPr bwMode="auto">
              <a:xfrm>
                <a:off x="502" y="518"/>
                <a:ext cx="2122" cy="2194"/>
              </a:xfrm>
              <a:prstGeom prst="ellipse">
                <a:avLst/>
              </a:prstGeom>
              <a:gradFill rotWithShape="1">
                <a:gsLst>
                  <a:gs pos="0">
                    <a:srgbClr val="FFFF00"/>
                  </a:gs>
                  <a:gs pos="100000">
                    <a:srgbClr val="7C6300"/>
                  </a:gs>
                </a:gsLst>
                <a:lin ang="18900000" scaled="1"/>
              </a:gradFill>
              <a:ln w="9525">
                <a:noFill/>
                <a:round/>
                <a:headEnd/>
                <a:tailEnd/>
              </a:ln>
            </p:spPr>
            <p:txBody>
              <a:bodyPr anchor="ctr">
                <a:spAutoFit/>
              </a:bodyPr>
              <a:lstStyle/>
              <a:p>
                <a:endParaRPr lang="zh-CN" altLang="zh-CN"/>
              </a:p>
            </p:txBody>
          </p:sp>
          <p:sp>
            <p:nvSpPr>
              <p:cNvPr id="62" name="Text Box 30"/>
              <p:cNvSpPr txBox="1">
                <a:spLocks noChangeArrowheads="1"/>
              </p:cNvSpPr>
              <p:nvPr/>
            </p:nvSpPr>
            <p:spPr bwMode="auto">
              <a:xfrm>
                <a:off x="330" y="972"/>
                <a:ext cx="2491" cy="1212"/>
              </a:xfrm>
              <a:prstGeom prst="rect">
                <a:avLst/>
              </a:prstGeom>
              <a:noFill/>
              <a:ln w="9525" cap="flat" cmpd="sng">
                <a:noFill/>
                <a:miter lim="800000"/>
                <a:headEnd/>
                <a:tailEnd/>
              </a:ln>
              <a:effectLst/>
            </p:spPr>
            <p:txBody>
              <a:bodyPr wrap="none" anchor="ctr">
                <a:spAutoFit/>
              </a:bodyPr>
              <a:lstStyle/>
              <a:p>
                <a:pPr algn="ctr">
                  <a:defRPr/>
                </a:pPr>
                <a:r>
                  <a:rPr lang="en-US" altLang="zh-CN" b="1" dirty="0">
                    <a:solidFill>
                      <a:srgbClr val="FF0000"/>
                    </a:solidFill>
                    <a:effectLst>
                      <a:outerShdw blurRad="38100" dist="38100" dir="2700000" algn="tl">
                        <a:srgbClr val="C0C0C0"/>
                      </a:outerShdw>
                    </a:effectLst>
                    <a:ea typeface="微软雅黑" pitchFamily="34" charset="-122"/>
                  </a:rPr>
                  <a:t>NNER Office</a:t>
                </a:r>
              </a:p>
              <a:p>
                <a:pPr algn="ctr">
                  <a:defRPr/>
                </a:pPr>
                <a:endParaRPr lang="zh-CN" sz="1200" b="1" dirty="0">
                  <a:effectLst>
                    <a:outerShdw blurRad="38100" dist="38100" dir="2700000" algn="tl">
                      <a:srgbClr val="C0C0C0"/>
                    </a:outerShdw>
                  </a:effectLst>
                  <a:ea typeface="微软雅黑" pitchFamily="34" charset="-122"/>
                </a:endParaRPr>
              </a:p>
              <a:p>
                <a:pPr algn="ctr">
                  <a:defRPr/>
                </a:pPr>
                <a:r>
                  <a:rPr lang="en-US" altLang="zh-CN" sz="1400" b="1" dirty="0">
                    <a:solidFill>
                      <a:srgbClr val="0070C0"/>
                    </a:solidFill>
                    <a:effectLst>
                      <a:outerShdw blurRad="38100" dist="38100" dir="2700000" algn="tl">
                        <a:srgbClr val="C0C0C0"/>
                      </a:outerShdw>
                    </a:effectLst>
                    <a:ea typeface="微软雅黑" pitchFamily="34" charset="-122"/>
                  </a:rPr>
                  <a:t>NNERTA  Center</a:t>
                </a:r>
                <a:endParaRPr lang="zh-CN" sz="1400" b="1" dirty="0">
                  <a:solidFill>
                    <a:srgbClr val="0070C0"/>
                  </a:solidFill>
                  <a:effectLst>
                    <a:outerShdw blurRad="38100" dist="38100" dir="2700000" algn="tl">
                      <a:srgbClr val="C0C0C0"/>
                    </a:outerShdw>
                  </a:effectLst>
                  <a:ea typeface="微软雅黑" pitchFamily="34" charset="-122"/>
                </a:endParaRPr>
              </a:p>
            </p:txBody>
          </p:sp>
        </p:grpSp>
        <p:grpSp>
          <p:nvGrpSpPr>
            <p:cNvPr id="7" name="Group 18"/>
            <p:cNvGrpSpPr>
              <a:grpSpLocks/>
            </p:cNvGrpSpPr>
            <p:nvPr/>
          </p:nvGrpSpPr>
          <p:grpSpPr bwMode="auto">
            <a:xfrm>
              <a:off x="5327650" y="1917700"/>
              <a:ext cx="1379537" cy="1260475"/>
              <a:chOff x="0" y="0"/>
              <a:chExt cx="1896" cy="1795"/>
            </a:xfrm>
          </p:grpSpPr>
          <p:sp>
            <p:nvSpPr>
              <p:cNvPr id="50" name="Oval 32"/>
              <p:cNvSpPr>
                <a:spLocks noChangeArrowheads="1"/>
              </p:cNvSpPr>
              <p:nvPr/>
            </p:nvSpPr>
            <p:spPr bwMode="auto">
              <a:xfrm>
                <a:off x="0" y="955"/>
                <a:ext cx="1440" cy="840"/>
              </a:xfrm>
              <a:prstGeom prst="ellipse">
                <a:avLst/>
              </a:prstGeom>
              <a:solidFill>
                <a:srgbClr val="0F2145">
                  <a:alpha val="29803"/>
                </a:srgbClr>
              </a:solidFill>
              <a:ln w="9525">
                <a:noFill/>
                <a:round/>
                <a:headEnd/>
                <a:tailEnd/>
              </a:ln>
            </p:spPr>
            <p:txBody>
              <a:bodyPr wrap="none" anchor="ctr"/>
              <a:lstStyle/>
              <a:p>
                <a:endParaRPr lang="zh-CN" altLang="zh-CN"/>
              </a:p>
            </p:txBody>
          </p:sp>
          <p:sp>
            <p:nvSpPr>
              <p:cNvPr id="51" name="Oval 33"/>
              <p:cNvSpPr>
                <a:spLocks noChangeArrowheads="1"/>
              </p:cNvSpPr>
              <p:nvPr/>
            </p:nvSpPr>
            <p:spPr bwMode="auto">
              <a:xfrm>
                <a:off x="120" y="0"/>
                <a:ext cx="1612" cy="161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zh-CN"/>
              </a:p>
            </p:txBody>
          </p:sp>
          <p:sp>
            <p:nvSpPr>
              <p:cNvPr id="52" name="Oval 34"/>
              <p:cNvSpPr>
                <a:spLocks noChangeArrowheads="1"/>
              </p:cNvSpPr>
              <p:nvPr/>
            </p:nvSpPr>
            <p:spPr bwMode="auto">
              <a:xfrm>
                <a:off x="140" y="7"/>
                <a:ext cx="1575" cy="157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zh-CN"/>
              </a:p>
            </p:txBody>
          </p:sp>
          <p:sp>
            <p:nvSpPr>
              <p:cNvPr id="53" name="Oval 35"/>
              <p:cNvSpPr>
                <a:spLocks noChangeArrowheads="1"/>
              </p:cNvSpPr>
              <p:nvPr/>
            </p:nvSpPr>
            <p:spPr bwMode="auto">
              <a:xfrm>
                <a:off x="157" y="25"/>
                <a:ext cx="1498" cy="147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zh-CN"/>
              </a:p>
            </p:txBody>
          </p:sp>
          <p:sp>
            <p:nvSpPr>
              <p:cNvPr id="54" name="Oval 36"/>
              <p:cNvSpPr>
                <a:spLocks noChangeArrowheads="1"/>
              </p:cNvSpPr>
              <p:nvPr/>
            </p:nvSpPr>
            <p:spPr bwMode="auto">
              <a:xfrm>
                <a:off x="242" y="65"/>
                <a:ext cx="1335" cy="1192"/>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zh-CN"/>
              </a:p>
            </p:txBody>
          </p:sp>
          <p:sp>
            <p:nvSpPr>
              <p:cNvPr id="55" name="Text Box 37"/>
              <p:cNvSpPr txBox="1">
                <a:spLocks noChangeArrowheads="1"/>
              </p:cNvSpPr>
              <p:nvPr/>
            </p:nvSpPr>
            <p:spPr bwMode="auto">
              <a:xfrm>
                <a:off x="148" y="226"/>
                <a:ext cx="1748" cy="920"/>
              </a:xfrm>
              <a:prstGeom prst="rect">
                <a:avLst/>
              </a:prstGeom>
              <a:noFill/>
              <a:ln w="9525" cap="flat" cmpd="sng">
                <a:noFill/>
                <a:miter lim="800000"/>
                <a:headEnd/>
                <a:tailEnd/>
              </a:ln>
              <a:effectLst/>
            </p:spPr>
            <p:txBody>
              <a:bodyPr wrap="none">
                <a:spAutoFit/>
              </a:bodyPr>
              <a:lstStyle/>
              <a:p>
                <a:pPr>
                  <a:defRPr/>
                </a:pPr>
                <a:r>
                  <a:rPr lang="en-US" altLang="zh-CN" sz="1200" dirty="0">
                    <a:effectLst>
                      <a:outerShdw blurRad="38100" dist="38100" dir="2700000" algn="tl">
                        <a:srgbClr val="C0C0C0"/>
                      </a:outerShdw>
                    </a:effectLst>
                    <a:ea typeface="微软雅黑" pitchFamily="34" charset="-122"/>
                  </a:rPr>
                  <a:t>NETSC on </a:t>
                </a:r>
              </a:p>
              <a:p>
                <a:pPr>
                  <a:defRPr/>
                </a:pPr>
                <a:r>
                  <a:rPr lang="en-US" altLang="zh-CN" sz="1200" b="1" dirty="0">
                    <a:effectLst>
                      <a:outerShdw blurRad="38100" dist="38100" dir="2700000" algn="tl">
                        <a:srgbClr val="C0C0C0"/>
                      </a:outerShdw>
                    </a:effectLst>
                    <a:ea typeface="微软雅黑" pitchFamily="34" charset="-122"/>
                  </a:rPr>
                  <a:t>Meteorological</a:t>
                </a:r>
              </a:p>
              <a:p>
                <a:pPr>
                  <a:defRPr/>
                </a:pPr>
                <a:r>
                  <a:rPr lang="en-US" altLang="zh-CN" sz="1200" b="1" dirty="0">
                    <a:effectLst>
                      <a:outerShdw blurRad="38100" dist="38100" dir="2700000" algn="tl">
                        <a:srgbClr val="C0C0C0"/>
                      </a:outerShdw>
                    </a:effectLst>
                    <a:ea typeface="微软雅黑" pitchFamily="34" charset="-122"/>
                  </a:rPr>
                  <a:t>Forecasting</a:t>
                </a:r>
                <a:endParaRPr lang="zh-CN" altLang="zh-CN" sz="1200" b="1" dirty="0">
                  <a:effectLst>
                    <a:outerShdw blurRad="38100" dist="38100" dir="2700000" algn="tl">
                      <a:srgbClr val="C0C0C0"/>
                    </a:outerShdw>
                  </a:effectLst>
                  <a:ea typeface="微软雅黑" pitchFamily="34" charset="-122"/>
                </a:endParaRPr>
              </a:p>
            </p:txBody>
          </p:sp>
        </p:grpSp>
        <p:grpSp>
          <p:nvGrpSpPr>
            <p:cNvPr id="8" name="Group 25"/>
            <p:cNvGrpSpPr>
              <a:grpSpLocks/>
            </p:cNvGrpSpPr>
            <p:nvPr/>
          </p:nvGrpSpPr>
          <p:grpSpPr bwMode="auto">
            <a:xfrm>
              <a:off x="5745163" y="3106738"/>
              <a:ext cx="1260475" cy="1258887"/>
              <a:chOff x="0" y="0"/>
              <a:chExt cx="1732" cy="1795"/>
            </a:xfrm>
          </p:grpSpPr>
          <p:sp>
            <p:nvSpPr>
              <p:cNvPr id="44" name="Oval 39"/>
              <p:cNvSpPr>
                <a:spLocks noChangeArrowheads="1"/>
              </p:cNvSpPr>
              <p:nvPr/>
            </p:nvSpPr>
            <p:spPr bwMode="auto">
              <a:xfrm>
                <a:off x="0" y="955"/>
                <a:ext cx="1440" cy="840"/>
              </a:xfrm>
              <a:prstGeom prst="ellipse">
                <a:avLst/>
              </a:prstGeom>
              <a:solidFill>
                <a:srgbClr val="0F2145">
                  <a:alpha val="29803"/>
                </a:srgbClr>
              </a:solidFill>
              <a:ln w="9525">
                <a:noFill/>
                <a:round/>
                <a:headEnd/>
                <a:tailEnd/>
              </a:ln>
            </p:spPr>
            <p:txBody>
              <a:bodyPr wrap="none" anchor="ctr"/>
              <a:lstStyle/>
              <a:p>
                <a:endParaRPr lang="zh-CN" altLang="zh-CN"/>
              </a:p>
            </p:txBody>
          </p:sp>
          <p:sp>
            <p:nvSpPr>
              <p:cNvPr id="45" name="Oval 40"/>
              <p:cNvSpPr>
                <a:spLocks noChangeArrowheads="1"/>
              </p:cNvSpPr>
              <p:nvPr/>
            </p:nvSpPr>
            <p:spPr bwMode="auto">
              <a:xfrm>
                <a:off x="120" y="0"/>
                <a:ext cx="1612" cy="161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zh-CN"/>
              </a:p>
            </p:txBody>
          </p:sp>
          <p:sp>
            <p:nvSpPr>
              <p:cNvPr id="46" name="Oval 41"/>
              <p:cNvSpPr>
                <a:spLocks noChangeArrowheads="1"/>
              </p:cNvSpPr>
              <p:nvPr/>
            </p:nvSpPr>
            <p:spPr bwMode="auto">
              <a:xfrm>
                <a:off x="140" y="7"/>
                <a:ext cx="1575" cy="157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zh-CN"/>
              </a:p>
            </p:txBody>
          </p:sp>
          <p:sp>
            <p:nvSpPr>
              <p:cNvPr id="47" name="Oval 42"/>
              <p:cNvSpPr>
                <a:spLocks noChangeArrowheads="1"/>
              </p:cNvSpPr>
              <p:nvPr/>
            </p:nvSpPr>
            <p:spPr bwMode="auto">
              <a:xfrm>
                <a:off x="157" y="25"/>
                <a:ext cx="1498" cy="147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zh-CN"/>
              </a:p>
            </p:txBody>
          </p:sp>
          <p:sp>
            <p:nvSpPr>
              <p:cNvPr id="48" name="Oval 43"/>
              <p:cNvSpPr>
                <a:spLocks noChangeArrowheads="1"/>
              </p:cNvSpPr>
              <p:nvPr/>
            </p:nvSpPr>
            <p:spPr bwMode="auto">
              <a:xfrm>
                <a:off x="242" y="65"/>
                <a:ext cx="1335" cy="1192"/>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zh-CN"/>
              </a:p>
            </p:txBody>
          </p:sp>
          <p:sp>
            <p:nvSpPr>
              <p:cNvPr id="49" name="Text Box 44"/>
              <p:cNvSpPr txBox="1">
                <a:spLocks noChangeArrowheads="1"/>
              </p:cNvSpPr>
              <p:nvPr/>
            </p:nvSpPr>
            <p:spPr bwMode="auto">
              <a:xfrm>
                <a:off x="318" y="226"/>
                <a:ext cx="1350" cy="1184"/>
              </a:xfrm>
              <a:prstGeom prst="rect">
                <a:avLst/>
              </a:prstGeom>
              <a:noFill/>
              <a:ln w="9525" cap="flat" cmpd="sng">
                <a:noFill/>
                <a:miter lim="800000"/>
                <a:headEnd/>
                <a:tailEnd/>
              </a:ln>
              <a:effectLst/>
            </p:spPr>
            <p:txBody>
              <a:bodyPr wrap="none">
                <a:spAutoFit/>
              </a:bodyPr>
              <a:lstStyle/>
              <a:p>
                <a:pPr>
                  <a:defRPr/>
                </a:pPr>
                <a:r>
                  <a:rPr lang="en-US" altLang="zh-CN" sz="1200" dirty="0">
                    <a:effectLst>
                      <a:outerShdw blurRad="38100" dist="38100" dir="2700000" algn="tl">
                        <a:srgbClr val="C0C0C0"/>
                      </a:outerShdw>
                    </a:effectLst>
                    <a:ea typeface="微软雅黑" pitchFamily="34" charset="-122"/>
                  </a:rPr>
                  <a:t>NETSC on </a:t>
                </a:r>
              </a:p>
              <a:p>
                <a:pPr>
                  <a:defRPr/>
                </a:pPr>
                <a:r>
                  <a:rPr lang="en-US" altLang="zh-CN" sz="1200" b="1" dirty="0">
                    <a:effectLst>
                      <a:outerShdw blurRad="38100" dist="38100" dir="2700000" algn="tl">
                        <a:srgbClr val="C0C0C0"/>
                      </a:outerShdw>
                    </a:effectLst>
                    <a:ea typeface="微软雅黑" pitchFamily="34" charset="-122"/>
                  </a:rPr>
                  <a:t>Marine</a:t>
                </a:r>
              </a:p>
              <a:p>
                <a:pPr>
                  <a:defRPr/>
                </a:pPr>
                <a:r>
                  <a:rPr lang="en-US" altLang="zh-CN" sz="1200" b="1" dirty="0">
                    <a:effectLst>
                      <a:outerShdw blurRad="38100" dist="38100" dir="2700000" algn="tl">
                        <a:srgbClr val="C0C0C0"/>
                      </a:outerShdw>
                    </a:effectLst>
                    <a:ea typeface="微软雅黑" pitchFamily="34" charset="-122"/>
                  </a:rPr>
                  <a:t>Radiation</a:t>
                </a:r>
              </a:p>
              <a:p>
                <a:pPr>
                  <a:defRPr/>
                </a:pPr>
                <a:r>
                  <a:rPr lang="en-US" altLang="zh-CN" sz="1200" b="1" dirty="0">
                    <a:effectLst>
                      <a:outerShdw blurRad="38100" dist="38100" dir="2700000" algn="tl">
                        <a:srgbClr val="C0C0C0"/>
                      </a:outerShdw>
                    </a:effectLst>
                    <a:ea typeface="微软雅黑" pitchFamily="34" charset="-122"/>
                  </a:rPr>
                  <a:t>Monitoring</a:t>
                </a:r>
                <a:endParaRPr lang="zh-CN" altLang="zh-CN" sz="1200" b="1" dirty="0">
                  <a:effectLst>
                    <a:outerShdw blurRad="38100" dist="38100" dir="2700000" algn="tl">
                      <a:srgbClr val="C0C0C0"/>
                    </a:outerShdw>
                  </a:effectLst>
                  <a:ea typeface="微软雅黑" pitchFamily="34" charset="-122"/>
                </a:endParaRPr>
              </a:p>
            </p:txBody>
          </p:sp>
        </p:grpSp>
        <p:grpSp>
          <p:nvGrpSpPr>
            <p:cNvPr id="9" name="Group 32"/>
            <p:cNvGrpSpPr>
              <a:grpSpLocks/>
            </p:cNvGrpSpPr>
            <p:nvPr/>
          </p:nvGrpSpPr>
          <p:grpSpPr bwMode="auto">
            <a:xfrm>
              <a:off x="5400675" y="4367213"/>
              <a:ext cx="1260475" cy="1258887"/>
              <a:chOff x="0" y="0"/>
              <a:chExt cx="1732" cy="1795"/>
            </a:xfrm>
          </p:grpSpPr>
          <p:sp>
            <p:nvSpPr>
              <p:cNvPr id="38" name="Oval 46"/>
              <p:cNvSpPr>
                <a:spLocks noChangeArrowheads="1"/>
              </p:cNvSpPr>
              <p:nvPr/>
            </p:nvSpPr>
            <p:spPr bwMode="auto">
              <a:xfrm>
                <a:off x="0" y="955"/>
                <a:ext cx="1440" cy="840"/>
              </a:xfrm>
              <a:prstGeom prst="ellipse">
                <a:avLst/>
              </a:prstGeom>
              <a:solidFill>
                <a:srgbClr val="0F2145">
                  <a:alpha val="29803"/>
                </a:srgbClr>
              </a:solidFill>
              <a:ln w="9525">
                <a:noFill/>
                <a:round/>
                <a:headEnd/>
                <a:tailEnd/>
              </a:ln>
            </p:spPr>
            <p:txBody>
              <a:bodyPr wrap="none" anchor="ctr"/>
              <a:lstStyle/>
              <a:p>
                <a:endParaRPr lang="zh-CN" altLang="zh-CN"/>
              </a:p>
            </p:txBody>
          </p:sp>
          <p:sp>
            <p:nvSpPr>
              <p:cNvPr id="39" name="Oval 47"/>
              <p:cNvSpPr>
                <a:spLocks noChangeArrowheads="1"/>
              </p:cNvSpPr>
              <p:nvPr/>
            </p:nvSpPr>
            <p:spPr bwMode="auto">
              <a:xfrm>
                <a:off x="120" y="0"/>
                <a:ext cx="1612" cy="161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zh-CN"/>
              </a:p>
            </p:txBody>
          </p:sp>
          <p:sp>
            <p:nvSpPr>
              <p:cNvPr id="40" name="Oval 48"/>
              <p:cNvSpPr>
                <a:spLocks noChangeArrowheads="1"/>
              </p:cNvSpPr>
              <p:nvPr/>
            </p:nvSpPr>
            <p:spPr bwMode="auto">
              <a:xfrm>
                <a:off x="140" y="7"/>
                <a:ext cx="1575" cy="157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zh-CN"/>
              </a:p>
            </p:txBody>
          </p:sp>
          <p:sp>
            <p:nvSpPr>
              <p:cNvPr id="41" name="Oval 49"/>
              <p:cNvSpPr>
                <a:spLocks noChangeArrowheads="1"/>
              </p:cNvSpPr>
              <p:nvPr/>
            </p:nvSpPr>
            <p:spPr bwMode="auto">
              <a:xfrm>
                <a:off x="157" y="25"/>
                <a:ext cx="1498" cy="147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zh-CN"/>
              </a:p>
            </p:txBody>
          </p:sp>
          <p:sp>
            <p:nvSpPr>
              <p:cNvPr id="42" name="Oval 50"/>
              <p:cNvSpPr>
                <a:spLocks noChangeArrowheads="1"/>
              </p:cNvSpPr>
              <p:nvPr/>
            </p:nvSpPr>
            <p:spPr bwMode="auto">
              <a:xfrm>
                <a:off x="242" y="65"/>
                <a:ext cx="1335" cy="1192"/>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zh-CN"/>
              </a:p>
            </p:txBody>
          </p:sp>
          <p:sp>
            <p:nvSpPr>
              <p:cNvPr id="43" name="Text Box 51"/>
              <p:cNvSpPr txBox="1">
                <a:spLocks noChangeArrowheads="1"/>
              </p:cNvSpPr>
              <p:nvPr/>
            </p:nvSpPr>
            <p:spPr bwMode="auto">
              <a:xfrm>
                <a:off x="318" y="226"/>
                <a:ext cx="1348" cy="921"/>
              </a:xfrm>
              <a:prstGeom prst="rect">
                <a:avLst/>
              </a:prstGeom>
              <a:noFill/>
              <a:ln w="9525" cap="flat" cmpd="sng">
                <a:noFill/>
                <a:miter lim="800000"/>
                <a:headEnd/>
                <a:tailEnd/>
              </a:ln>
              <a:effectLst/>
            </p:spPr>
            <p:txBody>
              <a:bodyPr wrap="none">
                <a:spAutoFit/>
              </a:bodyPr>
              <a:lstStyle/>
              <a:p>
                <a:pPr>
                  <a:defRPr/>
                </a:pPr>
                <a:r>
                  <a:rPr lang="en-US" altLang="zh-CN" sz="1200" dirty="0">
                    <a:effectLst>
                      <a:outerShdw blurRad="38100" dist="38100" dir="2700000" algn="tl">
                        <a:srgbClr val="C0C0C0"/>
                      </a:outerShdw>
                    </a:effectLst>
                    <a:ea typeface="微软雅黑" pitchFamily="34" charset="-122"/>
                  </a:rPr>
                  <a:t>NETSC on </a:t>
                </a:r>
              </a:p>
              <a:p>
                <a:pPr>
                  <a:defRPr/>
                </a:pPr>
                <a:r>
                  <a:rPr lang="en-US" altLang="zh-CN" sz="1200" b="1" dirty="0">
                    <a:effectLst>
                      <a:outerShdw blurRad="38100" dist="38100" dir="2700000" algn="tl">
                        <a:srgbClr val="C0C0C0"/>
                      </a:outerShdw>
                    </a:effectLst>
                    <a:ea typeface="微软雅黑" pitchFamily="34" charset="-122"/>
                  </a:rPr>
                  <a:t>Radiation</a:t>
                </a:r>
              </a:p>
              <a:p>
                <a:pPr>
                  <a:defRPr/>
                </a:pPr>
                <a:r>
                  <a:rPr lang="en-US" altLang="zh-CN" sz="1200" b="1" dirty="0">
                    <a:effectLst>
                      <a:outerShdw blurRad="38100" dist="38100" dir="2700000" algn="tl">
                        <a:srgbClr val="C0C0C0"/>
                      </a:outerShdw>
                    </a:effectLst>
                    <a:ea typeface="微软雅黑" pitchFamily="34" charset="-122"/>
                  </a:rPr>
                  <a:t>Monitoring</a:t>
                </a:r>
                <a:endParaRPr lang="zh-CN" sz="1200" b="1" dirty="0">
                  <a:effectLst>
                    <a:outerShdw blurRad="38100" dist="38100" dir="2700000" algn="tl">
                      <a:srgbClr val="C0C0C0"/>
                    </a:outerShdw>
                  </a:effectLst>
                  <a:ea typeface="微软雅黑" pitchFamily="34" charset="-122"/>
                </a:endParaRPr>
              </a:p>
            </p:txBody>
          </p:sp>
        </p:grpSp>
        <p:grpSp>
          <p:nvGrpSpPr>
            <p:cNvPr id="10" name="Group 39"/>
            <p:cNvGrpSpPr>
              <a:grpSpLocks/>
            </p:cNvGrpSpPr>
            <p:nvPr/>
          </p:nvGrpSpPr>
          <p:grpSpPr bwMode="auto">
            <a:xfrm>
              <a:off x="3889375" y="5122863"/>
              <a:ext cx="1258888" cy="1258888"/>
              <a:chOff x="0" y="0"/>
              <a:chExt cx="1984" cy="1984"/>
            </a:xfrm>
          </p:grpSpPr>
          <p:sp>
            <p:nvSpPr>
              <p:cNvPr id="32" name="Oval 60"/>
              <p:cNvSpPr>
                <a:spLocks noChangeArrowheads="1"/>
              </p:cNvSpPr>
              <p:nvPr/>
            </p:nvSpPr>
            <p:spPr bwMode="auto">
              <a:xfrm>
                <a:off x="0" y="1055"/>
                <a:ext cx="1649" cy="929"/>
              </a:xfrm>
              <a:prstGeom prst="ellipse">
                <a:avLst/>
              </a:prstGeom>
              <a:solidFill>
                <a:srgbClr val="0F2145">
                  <a:alpha val="29803"/>
                </a:srgbClr>
              </a:solidFill>
              <a:ln w="9525">
                <a:noFill/>
                <a:round/>
                <a:headEnd/>
                <a:tailEnd/>
              </a:ln>
            </p:spPr>
            <p:txBody>
              <a:bodyPr wrap="none" anchor="ctr"/>
              <a:lstStyle/>
              <a:p>
                <a:endParaRPr lang="zh-CN" altLang="zh-CN"/>
              </a:p>
            </p:txBody>
          </p:sp>
          <p:sp>
            <p:nvSpPr>
              <p:cNvPr id="33" name="Oval 61"/>
              <p:cNvSpPr>
                <a:spLocks noChangeArrowheads="1"/>
              </p:cNvSpPr>
              <p:nvPr/>
            </p:nvSpPr>
            <p:spPr bwMode="auto">
              <a:xfrm>
                <a:off x="137" y="0"/>
                <a:ext cx="1847" cy="1781"/>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zh-CN"/>
              </a:p>
            </p:txBody>
          </p:sp>
          <p:sp>
            <p:nvSpPr>
              <p:cNvPr id="34" name="Oval 62"/>
              <p:cNvSpPr>
                <a:spLocks noChangeArrowheads="1"/>
              </p:cNvSpPr>
              <p:nvPr/>
            </p:nvSpPr>
            <p:spPr bwMode="auto">
              <a:xfrm>
                <a:off x="160" y="7"/>
                <a:ext cx="1804" cy="1741"/>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zh-CN"/>
              </a:p>
            </p:txBody>
          </p:sp>
          <p:sp>
            <p:nvSpPr>
              <p:cNvPr id="35" name="Oval 63"/>
              <p:cNvSpPr>
                <a:spLocks noChangeArrowheads="1"/>
              </p:cNvSpPr>
              <p:nvPr/>
            </p:nvSpPr>
            <p:spPr bwMode="auto">
              <a:xfrm>
                <a:off x="179" y="27"/>
                <a:ext cx="1716" cy="1625"/>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zh-CN"/>
              </a:p>
            </p:txBody>
          </p:sp>
          <p:sp>
            <p:nvSpPr>
              <p:cNvPr id="36" name="Oval 64"/>
              <p:cNvSpPr>
                <a:spLocks noChangeArrowheads="1"/>
              </p:cNvSpPr>
              <p:nvPr/>
            </p:nvSpPr>
            <p:spPr bwMode="auto">
              <a:xfrm>
                <a:off x="277" y="71"/>
                <a:ext cx="1529" cy="131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zh-CN"/>
              </a:p>
            </p:txBody>
          </p:sp>
          <p:sp>
            <p:nvSpPr>
              <p:cNvPr id="37" name="Text Box 65"/>
              <p:cNvSpPr txBox="1">
                <a:spLocks noChangeArrowheads="1"/>
              </p:cNvSpPr>
              <p:nvPr/>
            </p:nvSpPr>
            <p:spPr bwMode="auto">
              <a:xfrm>
                <a:off x="395" y="208"/>
                <a:ext cx="1311" cy="1308"/>
              </a:xfrm>
              <a:prstGeom prst="rect">
                <a:avLst/>
              </a:prstGeom>
              <a:noFill/>
              <a:ln w="9525" cap="flat" cmpd="sng">
                <a:noFill/>
                <a:miter lim="800000"/>
                <a:headEnd/>
                <a:tailEnd/>
              </a:ln>
              <a:effectLst/>
            </p:spPr>
            <p:txBody>
              <a:bodyPr wrap="none">
                <a:spAutoFit/>
              </a:bodyPr>
              <a:lstStyle/>
              <a:p>
                <a:pPr>
                  <a:defRPr/>
                </a:pPr>
                <a:r>
                  <a:rPr lang="en-US" altLang="zh-CN" sz="1200" dirty="0">
                    <a:effectLst>
                      <a:outerShdw blurRad="38100" dist="38100" dir="2700000" algn="tl">
                        <a:srgbClr val="C0C0C0"/>
                      </a:outerShdw>
                    </a:effectLst>
                    <a:ea typeface="微软雅黑" pitchFamily="34" charset="-122"/>
                  </a:rPr>
                  <a:t>NETSC </a:t>
                </a:r>
              </a:p>
              <a:p>
                <a:pPr>
                  <a:defRPr/>
                </a:pPr>
                <a:r>
                  <a:rPr lang="en-US" altLang="zh-CN" sz="1200" dirty="0">
                    <a:effectLst>
                      <a:outerShdw blurRad="38100" dist="38100" dir="2700000" algn="tl">
                        <a:srgbClr val="C0C0C0"/>
                      </a:outerShdw>
                    </a:effectLst>
                    <a:ea typeface="微软雅黑" pitchFamily="34" charset="-122"/>
                  </a:rPr>
                  <a:t>Under </a:t>
                </a:r>
              </a:p>
              <a:p>
                <a:pPr>
                  <a:defRPr/>
                </a:pPr>
                <a:r>
                  <a:rPr lang="en-US" altLang="zh-CN" sz="1200" dirty="0">
                    <a:effectLst>
                      <a:outerShdw blurRad="38100" dist="38100" dir="2700000" algn="tl">
                        <a:srgbClr val="C0C0C0"/>
                      </a:outerShdw>
                    </a:effectLst>
                    <a:ea typeface="微软雅黑" pitchFamily="34" charset="-122"/>
                  </a:rPr>
                  <a:t>NNECC</a:t>
                </a:r>
              </a:p>
              <a:p>
                <a:pPr>
                  <a:defRPr/>
                </a:pPr>
                <a:r>
                  <a:rPr lang="en-US" altLang="zh-CN" sz="1200" dirty="0">
                    <a:effectLst>
                      <a:outerShdw blurRad="38100" dist="38100" dir="2700000" algn="tl">
                        <a:srgbClr val="C0C0C0"/>
                      </a:outerShdw>
                    </a:effectLst>
                    <a:ea typeface="微软雅黑" pitchFamily="34" charset="-122"/>
                  </a:rPr>
                  <a:t>Ministries</a:t>
                </a:r>
              </a:p>
            </p:txBody>
          </p:sp>
        </p:grpSp>
        <p:grpSp>
          <p:nvGrpSpPr>
            <p:cNvPr id="11" name="Group 46"/>
            <p:cNvGrpSpPr>
              <a:grpSpLocks/>
            </p:cNvGrpSpPr>
            <p:nvPr/>
          </p:nvGrpSpPr>
          <p:grpSpPr bwMode="auto">
            <a:xfrm>
              <a:off x="2268538" y="4473575"/>
              <a:ext cx="1260475" cy="1260475"/>
              <a:chOff x="0" y="0"/>
              <a:chExt cx="1732" cy="1795"/>
            </a:xfrm>
          </p:grpSpPr>
          <p:sp>
            <p:nvSpPr>
              <p:cNvPr id="26" name="Oval 67"/>
              <p:cNvSpPr>
                <a:spLocks noChangeArrowheads="1"/>
              </p:cNvSpPr>
              <p:nvPr/>
            </p:nvSpPr>
            <p:spPr bwMode="auto">
              <a:xfrm>
                <a:off x="0" y="955"/>
                <a:ext cx="1440" cy="840"/>
              </a:xfrm>
              <a:prstGeom prst="ellipse">
                <a:avLst/>
              </a:prstGeom>
              <a:solidFill>
                <a:srgbClr val="0F2145">
                  <a:alpha val="29803"/>
                </a:srgbClr>
              </a:solidFill>
              <a:ln w="9525">
                <a:noFill/>
                <a:round/>
                <a:headEnd/>
                <a:tailEnd/>
              </a:ln>
            </p:spPr>
            <p:txBody>
              <a:bodyPr wrap="none" anchor="ctr"/>
              <a:lstStyle/>
              <a:p>
                <a:endParaRPr lang="zh-CN" altLang="zh-CN"/>
              </a:p>
            </p:txBody>
          </p:sp>
          <p:sp>
            <p:nvSpPr>
              <p:cNvPr id="27" name="Oval 68"/>
              <p:cNvSpPr>
                <a:spLocks noChangeArrowheads="1"/>
              </p:cNvSpPr>
              <p:nvPr/>
            </p:nvSpPr>
            <p:spPr bwMode="auto">
              <a:xfrm>
                <a:off x="120" y="0"/>
                <a:ext cx="1612" cy="161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zh-CN"/>
              </a:p>
            </p:txBody>
          </p:sp>
          <p:sp>
            <p:nvSpPr>
              <p:cNvPr id="28" name="Oval 69"/>
              <p:cNvSpPr>
                <a:spLocks noChangeArrowheads="1"/>
              </p:cNvSpPr>
              <p:nvPr/>
            </p:nvSpPr>
            <p:spPr bwMode="auto">
              <a:xfrm>
                <a:off x="140" y="7"/>
                <a:ext cx="1575" cy="157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zh-CN"/>
              </a:p>
            </p:txBody>
          </p:sp>
          <p:sp>
            <p:nvSpPr>
              <p:cNvPr id="29" name="Oval 70"/>
              <p:cNvSpPr>
                <a:spLocks noChangeArrowheads="1"/>
              </p:cNvSpPr>
              <p:nvPr/>
            </p:nvSpPr>
            <p:spPr bwMode="auto">
              <a:xfrm>
                <a:off x="157" y="25"/>
                <a:ext cx="1498" cy="147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zh-CN"/>
              </a:p>
            </p:txBody>
          </p:sp>
          <p:sp>
            <p:nvSpPr>
              <p:cNvPr id="30" name="Oval 71"/>
              <p:cNvSpPr>
                <a:spLocks noChangeArrowheads="1"/>
              </p:cNvSpPr>
              <p:nvPr/>
            </p:nvSpPr>
            <p:spPr bwMode="auto">
              <a:xfrm>
                <a:off x="242" y="65"/>
                <a:ext cx="1335" cy="1192"/>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zh-CN"/>
              </a:p>
            </p:txBody>
          </p:sp>
          <p:sp>
            <p:nvSpPr>
              <p:cNvPr id="31" name="Text Box 72"/>
              <p:cNvSpPr txBox="1">
                <a:spLocks noChangeArrowheads="1"/>
              </p:cNvSpPr>
              <p:nvPr/>
            </p:nvSpPr>
            <p:spPr bwMode="auto">
              <a:xfrm>
                <a:off x="318" y="226"/>
                <a:ext cx="1350" cy="1182"/>
              </a:xfrm>
              <a:prstGeom prst="rect">
                <a:avLst/>
              </a:prstGeom>
              <a:noFill/>
              <a:ln w="9525" cap="flat" cmpd="sng">
                <a:noFill/>
                <a:miter lim="800000"/>
                <a:headEnd/>
                <a:tailEnd/>
              </a:ln>
              <a:effectLst/>
            </p:spPr>
            <p:txBody>
              <a:bodyPr wrap="none">
                <a:spAutoFit/>
              </a:bodyPr>
              <a:lstStyle/>
              <a:p>
                <a:pPr>
                  <a:defRPr/>
                </a:pPr>
                <a:r>
                  <a:rPr lang="en-US" altLang="zh-CN" sz="1200" dirty="0">
                    <a:effectLst>
                      <a:outerShdw blurRad="38100" dist="38100" dir="2700000" algn="tl">
                        <a:srgbClr val="C0C0C0"/>
                      </a:outerShdw>
                    </a:effectLst>
                    <a:ea typeface="微软雅黑" pitchFamily="34" charset="-122"/>
                  </a:rPr>
                  <a:t>NETSC on </a:t>
                </a:r>
              </a:p>
              <a:p>
                <a:pPr>
                  <a:defRPr/>
                </a:pPr>
                <a:r>
                  <a:rPr lang="en-US" altLang="zh-CN" sz="1200" b="1" dirty="0">
                    <a:effectLst>
                      <a:outerShdw blurRad="38100" dist="38100" dir="2700000" algn="tl">
                        <a:srgbClr val="C0C0C0"/>
                      </a:outerShdw>
                    </a:effectLst>
                    <a:ea typeface="微软雅黑" pitchFamily="34" charset="-122"/>
                  </a:rPr>
                  <a:t>Aerial</a:t>
                </a:r>
              </a:p>
              <a:p>
                <a:pPr>
                  <a:defRPr/>
                </a:pPr>
                <a:r>
                  <a:rPr lang="en-US" altLang="zh-CN" sz="1200" b="1" dirty="0">
                    <a:effectLst>
                      <a:outerShdw blurRad="38100" dist="38100" dir="2700000" algn="tl">
                        <a:srgbClr val="C0C0C0"/>
                      </a:outerShdw>
                    </a:effectLst>
                    <a:ea typeface="微软雅黑" pitchFamily="34" charset="-122"/>
                  </a:rPr>
                  <a:t>Radiation</a:t>
                </a:r>
              </a:p>
              <a:p>
                <a:pPr>
                  <a:defRPr/>
                </a:pPr>
                <a:r>
                  <a:rPr lang="en-US" altLang="zh-CN" sz="1200" b="1" dirty="0">
                    <a:effectLst>
                      <a:outerShdw blurRad="38100" dist="38100" dir="2700000" algn="tl">
                        <a:srgbClr val="C0C0C0"/>
                      </a:outerShdw>
                    </a:effectLst>
                    <a:ea typeface="微软雅黑" pitchFamily="34" charset="-122"/>
                  </a:rPr>
                  <a:t>Monitoring</a:t>
                </a:r>
                <a:endParaRPr lang="zh-CN" altLang="zh-CN" sz="1200" b="1" dirty="0">
                  <a:effectLst>
                    <a:outerShdw blurRad="38100" dist="38100" dir="2700000" algn="tl">
                      <a:srgbClr val="C0C0C0"/>
                    </a:outerShdw>
                  </a:effectLst>
                  <a:ea typeface="微软雅黑" pitchFamily="34" charset="-122"/>
                </a:endParaRPr>
              </a:p>
            </p:txBody>
          </p:sp>
        </p:grpSp>
        <p:grpSp>
          <p:nvGrpSpPr>
            <p:cNvPr id="12" name="Group 53"/>
            <p:cNvGrpSpPr>
              <a:grpSpLocks/>
            </p:cNvGrpSpPr>
            <p:nvPr/>
          </p:nvGrpSpPr>
          <p:grpSpPr bwMode="auto">
            <a:xfrm>
              <a:off x="1871663" y="3105150"/>
              <a:ext cx="1362077" cy="1260475"/>
              <a:chOff x="0" y="0"/>
              <a:chExt cx="1874" cy="1795"/>
            </a:xfrm>
          </p:grpSpPr>
          <p:sp>
            <p:nvSpPr>
              <p:cNvPr id="20" name="Oval 74"/>
              <p:cNvSpPr>
                <a:spLocks noChangeArrowheads="1"/>
              </p:cNvSpPr>
              <p:nvPr/>
            </p:nvSpPr>
            <p:spPr bwMode="auto">
              <a:xfrm>
                <a:off x="0" y="955"/>
                <a:ext cx="1440" cy="840"/>
              </a:xfrm>
              <a:prstGeom prst="ellipse">
                <a:avLst/>
              </a:prstGeom>
              <a:solidFill>
                <a:srgbClr val="0F2145">
                  <a:alpha val="29803"/>
                </a:srgbClr>
              </a:solidFill>
              <a:ln w="9525">
                <a:noFill/>
                <a:round/>
                <a:headEnd/>
                <a:tailEnd/>
              </a:ln>
            </p:spPr>
            <p:txBody>
              <a:bodyPr wrap="none" anchor="ctr"/>
              <a:lstStyle/>
              <a:p>
                <a:endParaRPr lang="zh-CN" altLang="zh-CN"/>
              </a:p>
            </p:txBody>
          </p:sp>
          <p:sp>
            <p:nvSpPr>
              <p:cNvPr id="21" name="Oval 75"/>
              <p:cNvSpPr>
                <a:spLocks noChangeArrowheads="1"/>
              </p:cNvSpPr>
              <p:nvPr/>
            </p:nvSpPr>
            <p:spPr bwMode="auto">
              <a:xfrm>
                <a:off x="120" y="0"/>
                <a:ext cx="1612" cy="161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zh-CN"/>
              </a:p>
            </p:txBody>
          </p:sp>
          <p:sp>
            <p:nvSpPr>
              <p:cNvPr id="22" name="Oval 76"/>
              <p:cNvSpPr>
                <a:spLocks noChangeArrowheads="1"/>
              </p:cNvSpPr>
              <p:nvPr/>
            </p:nvSpPr>
            <p:spPr bwMode="auto">
              <a:xfrm>
                <a:off x="140" y="7"/>
                <a:ext cx="1575" cy="157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zh-CN"/>
              </a:p>
            </p:txBody>
          </p:sp>
          <p:sp>
            <p:nvSpPr>
              <p:cNvPr id="23" name="Oval 77"/>
              <p:cNvSpPr>
                <a:spLocks noChangeArrowheads="1"/>
              </p:cNvSpPr>
              <p:nvPr/>
            </p:nvSpPr>
            <p:spPr bwMode="auto">
              <a:xfrm>
                <a:off x="157" y="25"/>
                <a:ext cx="1498" cy="147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zh-CN"/>
              </a:p>
            </p:txBody>
          </p:sp>
          <p:sp>
            <p:nvSpPr>
              <p:cNvPr id="24" name="Oval 78"/>
              <p:cNvSpPr>
                <a:spLocks noChangeArrowheads="1"/>
              </p:cNvSpPr>
              <p:nvPr/>
            </p:nvSpPr>
            <p:spPr bwMode="auto">
              <a:xfrm>
                <a:off x="242" y="65"/>
                <a:ext cx="1335" cy="1192"/>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zh-CN"/>
              </a:p>
            </p:txBody>
          </p:sp>
          <p:sp>
            <p:nvSpPr>
              <p:cNvPr id="25" name="Text Box 79"/>
              <p:cNvSpPr txBox="1">
                <a:spLocks noChangeArrowheads="1"/>
              </p:cNvSpPr>
              <p:nvPr/>
            </p:nvSpPr>
            <p:spPr bwMode="auto">
              <a:xfrm>
                <a:off x="319" y="226"/>
                <a:ext cx="1555" cy="920"/>
              </a:xfrm>
              <a:prstGeom prst="rect">
                <a:avLst/>
              </a:prstGeom>
              <a:noFill/>
              <a:ln w="9525" cap="flat" cmpd="sng">
                <a:noFill/>
                <a:miter lim="800000"/>
                <a:headEnd/>
                <a:tailEnd/>
              </a:ln>
              <a:effectLst/>
            </p:spPr>
            <p:txBody>
              <a:bodyPr wrap="none">
                <a:spAutoFit/>
              </a:bodyPr>
              <a:lstStyle/>
              <a:p>
                <a:pPr>
                  <a:defRPr/>
                </a:pPr>
                <a:r>
                  <a:rPr lang="en-US" altLang="zh-CN" sz="1200" dirty="0">
                    <a:effectLst>
                      <a:outerShdw blurRad="38100" dist="38100" dir="2700000" algn="tl">
                        <a:srgbClr val="C0C0C0"/>
                      </a:outerShdw>
                    </a:effectLst>
                    <a:ea typeface="微软雅黑" pitchFamily="34" charset="-122"/>
                  </a:rPr>
                  <a:t>NETSC on </a:t>
                </a:r>
              </a:p>
              <a:p>
                <a:pPr>
                  <a:defRPr/>
                </a:pPr>
                <a:r>
                  <a:rPr lang="en-US" altLang="zh-CN" sz="1200" b="1" dirty="0">
                    <a:effectLst>
                      <a:outerShdw blurRad="38100" dist="38100" dir="2700000" algn="tl">
                        <a:srgbClr val="C0C0C0"/>
                      </a:outerShdw>
                    </a:effectLst>
                    <a:ea typeface="微软雅黑" pitchFamily="34" charset="-122"/>
                  </a:rPr>
                  <a:t>Assessment </a:t>
                </a:r>
              </a:p>
              <a:p>
                <a:pPr>
                  <a:defRPr/>
                </a:pPr>
                <a:r>
                  <a:rPr lang="en-US" altLang="zh-CN" sz="1200" b="1" dirty="0">
                    <a:effectLst>
                      <a:outerShdw blurRad="38100" dist="38100" dir="2700000" algn="tl">
                        <a:srgbClr val="C0C0C0"/>
                      </a:outerShdw>
                    </a:effectLst>
                    <a:ea typeface="微软雅黑" pitchFamily="34" charset="-122"/>
                  </a:rPr>
                  <a:t>&amp; Advice</a:t>
                </a:r>
                <a:endParaRPr lang="zh-CN" altLang="zh-CN" sz="1200" b="1" dirty="0">
                  <a:effectLst>
                    <a:outerShdw blurRad="38100" dist="38100" dir="2700000" algn="tl">
                      <a:srgbClr val="C0C0C0"/>
                    </a:outerShdw>
                  </a:effectLst>
                  <a:ea typeface="微软雅黑" pitchFamily="34" charset="-122"/>
                </a:endParaRPr>
              </a:p>
            </p:txBody>
          </p:sp>
        </p:grpSp>
        <p:grpSp>
          <p:nvGrpSpPr>
            <p:cNvPr id="13" name="Group 60"/>
            <p:cNvGrpSpPr>
              <a:grpSpLocks/>
            </p:cNvGrpSpPr>
            <p:nvPr/>
          </p:nvGrpSpPr>
          <p:grpSpPr bwMode="auto">
            <a:xfrm>
              <a:off x="2339975" y="1846263"/>
              <a:ext cx="1260475" cy="1260475"/>
              <a:chOff x="0" y="0"/>
              <a:chExt cx="1732" cy="1795"/>
            </a:xfrm>
          </p:grpSpPr>
          <p:sp>
            <p:nvSpPr>
              <p:cNvPr id="14" name="Oval 81"/>
              <p:cNvSpPr>
                <a:spLocks noChangeArrowheads="1"/>
              </p:cNvSpPr>
              <p:nvPr/>
            </p:nvSpPr>
            <p:spPr bwMode="auto">
              <a:xfrm>
                <a:off x="0" y="955"/>
                <a:ext cx="1440" cy="840"/>
              </a:xfrm>
              <a:prstGeom prst="ellipse">
                <a:avLst/>
              </a:prstGeom>
              <a:solidFill>
                <a:srgbClr val="0F2145">
                  <a:alpha val="29803"/>
                </a:srgbClr>
              </a:solidFill>
              <a:ln w="9525">
                <a:noFill/>
                <a:round/>
                <a:headEnd/>
                <a:tailEnd/>
              </a:ln>
            </p:spPr>
            <p:txBody>
              <a:bodyPr wrap="none" anchor="ctr"/>
              <a:lstStyle/>
              <a:p>
                <a:endParaRPr lang="zh-CN" altLang="zh-CN"/>
              </a:p>
            </p:txBody>
          </p:sp>
          <p:sp>
            <p:nvSpPr>
              <p:cNvPr id="15" name="Oval 82"/>
              <p:cNvSpPr>
                <a:spLocks noChangeArrowheads="1"/>
              </p:cNvSpPr>
              <p:nvPr/>
            </p:nvSpPr>
            <p:spPr bwMode="auto">
              <a:xfrm>
                <a:off x="120" y="0"/>
                <a:ext cx="1612" cy="1612"/>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zh-CN" altLang="zh-CN"/>
              </a:p>
            </p:txBody>
          </p:sp>
          <p:sp>
            <p:nvSpPr>
              <p:cNvPr id="16" name="Oval 83"/>
              <p:cNvSpPr>
                <a:spLocks noChangeArrowheads="1"/>
              </p:cNvSpPr>
              <p:nvPr/>
            </p:nvSpPr>
            <p:spPr bwMode="auto">
              <a:xfrm>
                <a:off x="140" y="7"/>
                <a:ext cx="1575" cy="157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zh-CN" altLang="zh-CN"/>
              </a:p>
            </p:txBody>
          </p:sp>
          <p:sp>
            <p:nvSpPr>
              <p:cNvPr id="17" name="Oval 84"/>
              <p:cNvSpPr>
                <a:spLocks noChangeArrowheads="1"/>
              </p:cNvSpPr>
              <p:nvPr/>
            </p:nvSpPr>
            <p:spPr bwMode="auto">
              <a:xfrm>
                <a:off x="157" y="25"/>
                <a:ext cx="1498" cy="147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zh-CN" altLang="zh-CN"/>
              </a:p>
            </p:txBody>
          </p:sp>
          <p:sp>
            <p:nvSpPr>
              <p:cNvPr id="18" name="Oval 85"/>
              <p:cNvSpPr>
                <a:spLocks noChangeArrowheads="1"/>
              </p:cNvSpPr>
              <p:nvPr/>
            </p:nvSpPr>
            <p:spPr bwMode="auto">
              <a:xfrm>
                <a:off x="242" y="65"/>
                <a:ext cx="1335" cy="1192"/>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zh-CN" altLang="zh-CN"/>
              </a:p>
            </p:txBody>
          </p:sp>
          <p:sp>
            <p:nvSpPr>
              <p:cNvPr id="19" name="Text Box 86"/>
              <p:cNvSpPr txBox="1">
                <a:spLocks noChangeArrowheads="1"/>
              </p:cNvSpPr>
              <p:nvPr/>
            </p:nvSpPr>
            <p:spPr bwMode="auto">
              <a:xfrm>
                <a:off x="318" y="226"/>
                <a:ext cx="1348" cy="920"/>
              </a:xfrm>
              <a:prstGeom prst="rect">
                <a:avLst/>
              </a:prstGeom>
              <a:noFill/>
              <a:ln w="9525" cap="flat" cmpd="sng">
                <a:noFill/>
                <a:miter lim="800000"/>
                <a:headEnd/>
                <a:tailEnd/>
              </a:ln>
              <a:effectLst/>
            </p:spPr>
            <p:txBody>
              <a:bodyPr wrap="none">
                <a:spAutoFit/>
              </a:bodyPr>
              <a:lstStyle/>
              <a:p>
                <a:pPr>
                  <a:defRPr/>
                </a:pPr>
                <a:r>
                  <a:rPr lang="en-US" altLang="zh-CN" sz="1200" dirty="0">
                    <a:effectLst>
                      <a:outerShdw blurRad="38100" dist="38100" dir="2700000" algn="tl">
                        <a:srgbClr val="C0C0C0"/>
                      </a:outerShdw>
                    </a:effectLst>
                    <a:ea typeface="微软雅黑" pitchFamily="34" charset="-122"/>
                  </a:rPr>
                  <a:t>NETSC on </a:t>
                </a:r>
              </a:p>
              <a:p>
                <a:pPr>
                  <a:defRPr/>
                </a:pPr>
                <a:r>
                  <a:rPr lang="en-US" altLang="zh-CN" sz="1200" b="1" dirty="0">
                    <a:effectLst>
                      <a:outerShdw blurRad="38100" dist="38100" dir="2700000" algn="tl">
                        <a:srgbClr val="C0C0C0"/>
                      </a:outerShdw>
                    </a:effectLst>
                    <a:ea typeface="微软雅黑" pitchFamily="34" charset="-122"/>
                  </a:rPr>
                  <a:t>Medical </a:t>
                </a:r>
              </a:p>
              <a:p>
                <a:pPr>
                  <a:defRPr/>
                </a:pPr>
                <a:r>
                  <a:rPr lang="en-US" altLang="zh-CN" sz="1200" b="1" dirty="0">
                    <a:effectLst>
                      <a:outerShdw blurRad="38100" dist="38100" dir="2700000" algn="tl">
                        <a:srgbClr val="C0C0C0"/>
                      </a:outerShdw>
                    </a:effectLst>
                    <a:ea typeface="微软雅黑" pitchFamily="34" charset="-122"/>
                  </a:rPr>
                  <a:t>Care</a:t>
                </a:r>
                <a:endParaRPr lang="zh-CN" sz="1200" b="1" dirty="0">
                  <a:effectLst>
                    <a:outerShdw blurRad="38100" dist="38100" dir="2700000" algn="tl">
                      <a:srgbClr val="C0C0C0"/>
                    </a:outerShdw>
                  </a:effectLst>
                  <a:ea typeface="微软雅黑" pitchFamily="34" charset="-122"/>
                </a:endParaRPr>
              </a:p>
            </p:txBody>
          </p:sp>
        </p:gr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Technical Supporting System</a:t>
            </a:r>
            <a:endParaRPr lang="zh-CN" altLang="en-US" dirty="0"/>
          </a:p>
        </p:txBody>
      </p:sp>
      <p:sp>
        <p:nvSpPr>
          <p:cNvPr id="3" name="灯片编号占位符 2"/>
          <p:cNvSpPr>
            <a:spLocks noGrp="1"/>
          </p:cNvSpPr>
          <p:nvPr>
            <p:ph type="sldNum" sz="quarter" idx="10"/>
          </p:nvPr>
        </p:nvSpPr>
        <p:spPr/>
        <p:txBody>
          <a:bodyPr/>
          <a:lstStyle/>
          <a:p>
            <a:pPr>
              <a:defRPr/>
            </a:pPr>
            <a:fld id="{C95DEE50-B895-426E-8E8B-C9BFFA172759}" type="slidenum">
              <a:rPr lang="zh-CN" altLang="en-US" smtClean="0"/>
              <a:pPr>
                <a:defRPr/>
              </a:pPr>
              <a:t>15</a:t>
            </a:fld>
            <a:endParaRPr lang="zh-CN" altLang="en-US" dirty="0"/>
          </a:p>
        </p:txBody>
      </p:sp>
      <p:grpSp>
        <p:nvGrpSpPr>
          <p:cNvPr id="4" name="组合 3"/>
          <p:cNvGrpSpPr/>
          <p:nvPr/>
        </p:nvGrpSpPr>
        <p:grpSpPr>
          <a:xfrm>
            <a:off x="107950" y="1214422"/>
            <a:ext cx="8893206" cy="5240353"/>
            <a:chOff x="-30163" y="1331913"/>
            <a:chExt cx="9137651" cy="5265737"/>
          </a:xfrm>
        </p:grpSpPr>
        <p:pic>
          <p:nvPicPr>
            <p:cNvPr id="5" name="Picture 30"/>
            <p:cNvPicPr>
              <a:picLocks noChangeAspect="1" noChangeArrowheads="1"/>
            </p:cNvPicPr>
            <p:nvPr/>
          </p:nvPicPr>
          <p:blipFill>
            <a:blip r:embed="rId2">
              <a:lum bright="20000"/>
            </a:blip>
            <a:srcRect/>
            <a:stretch>
              <a:fillRect/>
            </a:stretch>
          </p:blipFill>
          <p:spPr bwMode="auto">
            <a:xfrm>
              <a:off x="-30163" y="1331913"/>
              <a:ext cx="9137651" cy="5265737"/>
            </a:xfrm>
            <a:prstGeom prst="rect">
              <a:avLst/>
            </a:prstGeom>
            <a:noFill/>
            <a:ln w="9525">
              <a:noFill/>
              <a:miter lim="800000"/>
              <a:headEnd/>
              <a:tailEnd/>
            </a:ln>
          </p:spPr>
        </p:pic>
        <p:grpSp>
          <p:nvGrpSpPr>
            <p:cNvPr id="6" name="Group 4"/>
            <p:cNvGrpSpPr>
              <a:grpSpLocks/>
            </p:cNvGrpSpPr>
            <p:nvPr/>
          </p:nvGrpSpPr>
          <p:grpSpPr bwMode="auto">
            <a:xfrm>
              <a:off x="866775" y="2573338"/>
              <a:ext cx="1508125" cy="2857500"/>
              <a:chOff x="0" y="0"/>
              <a:chExt cx="1508125" cy="2857500"/>
            </a:xfrm>
          </p:grpSpPr>
          <p:sp>
            <p:nvSpPr>
              <p:cNvPr id="25" name="AutoShape 6"/>
              <p:cNvSpPr>
                <a:spLocks noChangeArrowheads="1"/>
              </p:cNvSpPr>
              <p:nvPr/>
            </p:nvSpPr>
            <p:spPr bwMode="auto">
              <a:xfrm>
                <a:off x="0" y="0"/>
                <a:ext cx="1508125" cy="2857500"/>
              </a:xfrm>
              <a:prstGeom prst="roundRect">
                <a:avLst>
                  <a:gd name="adj" fmla="val 17509"/>
                </a:avLst>
              </a:prstGeom>
              <a:gradFill rotWithShape="1">
                <a:gsLst>
                  <a:gs pos="0">
                    <a:srgbClr val="4E91D4"/>
                  </a:gs>
                  <a:gs pos="100000">
                    <a:srgbClr val="3477A4"/>
                  </a:gs>
                </a:gsLst>
                <a:lin ang="18900000" scaled="1"/>
              </a:gradFill>
              <a:ln w="9525">
                <a:noFill/>
                <a:round/>
                <a:headEnd/>
                <a:tailEnd/>
              </a:ln>
            </p:spPr>
            <p:txBody>
              <a:bodyPr wrap="none" anchor="ctr"/>
              <a:lstStyle/>
              <a:p>
                <a:endParaRPr lang="zh-CN" altLang="zh-CN"/>
              </a:p>
            </p:txBody>
          </p:sp>
          <p:sp>
            <p:nvSpPr>
              <p:cNvPr id="26" name="AutoShape 7"/>
              <p:cNvSpPr>
                <a:spLocks noChangeArrowheads="1"/>
              </p:cNvSpPr>
              <p:nvPr/>
            </p:nvSpPr>
            <p:spPr bwMode="auto">
              <a:xfrm>
                <a:off x="23812" y="7938"/>
                <a:ext cx="1462088" cy="2803525"/>
              </a:xfrm>
              <a:prstGeom prst="roundRect">
                <a:avLst>
                  <a:gd name="adj" fmla="val 16667"/>
                </a:avLst>
              </a:prstGeom>
              <a:solidFill>
                <a:srgbClr val="3CA1E6"/>
              </a:solidFill>
              <a:ln w="9525">
                <a:noFill/>
                <a:round/>
                <a:headEnd/>
                <a:tailEnd/>
              </a:ln>
            </p:spPr>
            <p:txBody>
              <a:bodyPr wrap="none" anchor="ctr"/>
              <a:lstStyle/>
              <a:p>
                <a:endParaRPr lang="zh-CN" altLang="zh-CN"/>
              </a:p>
            </p:txBody>
          </p:sp>
          <p:sp>
            <p:nvSpPr>
              <p:cNvPr id="27" name="AutoShape 8"/>
              <p:cNvSpPr>
                <a:spLocks noChangeArrowheads="1"/>
              </p:cNvSpPr>
              <p:nvPr/>
            </p:nvSpPr>
            <p:spPr bwMode="auto">
              <a:xfrm>
                <a:off x="34925" y="2071688"/>
                <a:ext cx="1443037" cy="709612"/>
              </a:xfrm>
              <a:prstGeom prst="roundRect">
                <a:avLst>
                  <a:gd name="adj" fmla="val 50000"/>
                </a:avLst>
              </a:prstGeom>
              <a:gradFill rotWithShape="1">
                <a:gsLst>
                  <a:gs pos="0">
                    <a:srgbClr val="3CA1E6">
                      <a:alpha val="0"/>
                    </a:srgbClr>
                  </a:gs>
                  <a:gs pos="100000">
                    <a:srgbClr val="9BCFF2"/>
                  </a:gs>
                </a:gsLst>
                <a:lin ang="5400000" scaled="1"/>
              </a:gradFill>
              <a:ln w="9525">
                <a:noFill/>
                <a:round/>
                <a:headEnd/>
                <a:tailEnd/>
              </a:ln>
            </p:spPr>
            <p:txBody>
              <a:bodyPr wrap="none" anchor="ctr"/>
              <a:lstStyle/>
              <a:p>
                <a:endParaRPr lang="zh-CN" altLang="zh-CN"/>
              </a:p>
            </p:txBody>
          </p:sp>
          <p:sp>
            <p:nvSpPr>
              <p:cNvPr id="28" name="AutoShape 9"/>
              <p:cNvSpPr>
                <a:spLocks noChangeArrowheads="1"/>
              </p:cNvSpPr>
              <p:nvPr/>
            </p:nvSpPr>
            <p:spPr bwMode="auto">
              <a:xfrm>
                <a:off x="34925" y="30163"/>
                <a:ext cx="1443037" cy="708025"/>
              </a:xfrm>
              <a:prstGeom prst="roundRect">
                <a:avLst>
                  <a:gd name="adj" fmla="val 50000"/>
                </a:avLst>
              </a:prstGeom>
              <a:gradFill rotWithShape="1">
                <a:gsLst>
                  <a:gs pos="0">
                    <a:srgbClr val="BEE0F7"/>
                  </a:gs>
                  <a:gs pos="100000">
                    <a:srgbClr val="3CA1E6">
                      <a:alpha val="0"/>
                    </a:srgbClr>
                  </a:gs>
                </a:gsLst>
                <a:lin ang="5400000" scaled="1"/>
              </a:gradFill>
              <a:ln w="9525">
                <a:noFill/>
                <a:round/>
                <a:headEnd/>
                <a:tailEnd/>
              </a:ln>
            </p:spPr>
            <p:txBody>
              <a:bodyPr wrap="none" anchor="ctr"/>
              <a:lstStyle/>
              <a:p>
                <a:endParaRPr lang="zh-CN" altLang="zh-CN"/>
              </a:p>
            </p:txBody>
          </p:sp>
          <p:sp>
            <p:nvSpPr>
              <p:cNvPr id="29" name="Text Box 10"/>
              <p:cNvSpPr txBox="1">
                <a:spLocks noChangeArrowheads="1"/>
              </p:cNvSpPr>
              <p:nvPr/>
            </p:nvSpPr>
            <p:spPr bwMode="auto">
              <a:xfrm>
                <a:off x="52388" y="639762"/>
                <a:ext cx="1435100" cy="1200150"/>
              </a:xfrm>
              <a:prstGeom prst="rect">
                <a:avLst/>
              </a:prstGeom>
              <a:noFill/>
              <a:ln w="9525" cap="flat" cmpd="sng">
                <a:noFill/>
                <a:miter lim="800000"/>
                <a:headEnd/>
                <a:tailEnd/>
              </a:ln>
              <a:effectLst/>
            </p:spPr>
            <p:txBody>
              <a:bodyPr>
                <a:spAutoFit/>
              </a:bodyPr>
              <a:lstStyle/>
              <a:p>
                <a:pPr>
                  <a:defRPr/>
                </a:pPr>
                <a:r>
                  <a:rPr lang="en-US" altLang="zh-CN" b="1" dirty="0">
                    <a:effectLst>
                      <a:outerShdw blurRad="38100" dist="38100" dir="2700000" algn="tl">
                        <a:srgbClr val="C0C0C0"/>
                      </a:outerShdw>
                    </a:effectLst>
                    <a:ea typeface="微软雅黑" pitchFamily="34" charset="-122"/>
                    <a:sym typeface="宋体" pitchFamily="2" charset="-122"/>
                  </a:rPr>
                  <a:t>General</a:t>
                </a:r>
              </a:p>
              <a:p>
                <a:pPr>
                  <a:defRPr/>
                </a:pPr>
                <a:r>
                  <a:rPr lang="en-US" altLang="zh-CN" b="1" dirty="0">
                    <a:effectLst>
                      <a:outerShdw blurRad="38100" dist="38100" dir="2700000" algn="tl">
                        <a:srgbClr val="C0C0C0"/>
                      </a:outerShdw>
                    </a:effectLst>
                    <a:ea typeface="微软雅黑" pitchFamily="34" charset="-122"/>
                    <a:sym typeface="宋体" pitchFamily="2" charset="-122"/>
                  </a:rPr>
                  <a:t>Radiation Monitoring Network</a:t>
                </a:r>
              </a:p>
            </p:txBody>
          </p:sp>
        </p:grpSp>
        <p:grpSp>
          <p:nvGrpSpPr>
            <p:cNvPr id="7" name="Group 10"/>
            <p:cNvGrpSpPr>
              <a:grpSpLocks/>
            </p:cNvGrpSpPr>
            <p:nvPr/>
          </p:nvGrpSpPr>
          <p:grpSpPr bwMode="auto">
            <a:xfrm>
              <a:off x="4816475" y="2573338"/>
              <a:ext cx="1517650" cy="2857500"/>
              <a:chOff x="0" y="0"/>
              <a:chExt cx="1517650" cy="2857500"/>
            </a:xfrm>
          </p:grpSpPr>
          <p:sp>
            <p:nvSpPr>
              <p:cNvPr id="20" name="AutoShape 11"/>
              <p:cNvSpPr>
                <a:spLocks noChangeArrowheads="1"/>
              </p:cNvSpPr>
              <p:nvPr/>
            </p:nvSpPr>
            <p:spPr bwMode="auto">
              <a:xfrm>
                <a:off x="0" y="0"/>
                <a:ext cx="1517650" cy="2857500"/>
              </a:xfrm>
              <a:prstGeom prst="roundRect">
                <a:avLst>
                  <a:gd name="adj" fmla="val 17509"/>
                </a:avLst>
              </a:prstGeom>
              <a:gradFill rotWithShape="1">
                <a:gsLst>
                  <a:gs pos="0">
                    <a:srgbClr val="34B034"/>
                  </a:gs>
                  <a:gs pos="100000">
                    <a:srgbClr val="3F8B4A"/>
                  </a:gs>
                </a:gsLst>
                <a:lin ang="18900000" scaled="1"/>
              </a:gradFill>
              <a:ln w="9525">
                <a:noFill/>
                <a:round/>
                <a:headEnd/>
                <a:tailEnd/>
              </a:ln>
            </p:spPr>
            <p:txBody>
              <a:bodyPr wrap="none" anchor="ctr"/>
              <a:lstStyle/>
              <a:p>
                <a:endParaRPr lang="zh-CN" altLang="zh-CN"/>
              </a:p>
            </p:txBody>
          </p:sp>
          <p:sp>
            <p:nvSpPr>
              <p:cNvPr id="21" name="AutoShape 13"/>
              <p:cNvSpPr>
                <a:spLocks noChangeArrowheads="1"/>
              </p:cNvSpPr>
              <p:nvPr/>
            </p:nvSpPr>
            <p:spPr bwMode="auto">
              <a:xfrm>
                <a:off x="34925" y="2071688"/>
                <a:ext cx="1452563" cy="709612"/>
              </a:xfrm>
              <a:prstGeom prst="roundRect">
                <a:avLst>
                  <a:gd name="adj" fmla="val 50000"/>
                </a:avLst>
              </a:prstGeom>
              <a:gradFill rotWithShape="1">
                <a:gsLst>
                  <a:gs pos="0">
                    <a:srgbClr val="FBEAC7"/>
                  </a:gs>
                  <a:gs pos="17999">
                    <a:srgbClr val="FEE7F2"/>
                  </a:gs>
                  <a:gs pos="36000">
                    <a:srgbClr val="FAC77D"/>
                  </a:gs>
                  <a:gs pos="61000">
                    <a:srgbClr val="FBA97D"/>
                  </a:gs>
                  <a:gs pos="82001">
                    <a:srgbClr val="FBD49C"/>
                  </a:gs>
                  <a:gs pos="100000">
                    <a:srgbClr val="FEE7F2"/>
                  </a:gs>
                </a:gsLst>
                <a:lin ang="5400000"/>
              </a:gradFill>
              <a:ln w="9525">
                <a:noFill/>
                <a:round/>
                <a:headEnd/>
                <a:tailEnd/>
              </a:ln>
            </p:spPr>
            <p:txBody>
              <a:bodyPr wrap="none" anchor="ctr"/>
              <a:lstStyle/>
              <a:p>
                <a:endParaRPr lang="zh-CN" altLang="zh-CN"/>
              </a:p>
            </p:txBody>
          </p:sp>
          <p:sp>
            <p:nvSpPr>
              <p:cNvPr id="22" name="AutoShape 14"/>
              <p:cNvSpPr>
                <a:spLocks noChangeArrowheads="1"/>
              </p:cNvSpPr>
              <p:nvPr/>
            </p:nvSpPr>
            <p:spPr bwMode="auto">
              <a:xfrm>
                <a:off x="34925" y="30163"/>
                <a:ext cx="1452563" cy="708025"/>
              </a:xfrm>
              <a:prstGeom prst="roundRect">
                <a:avLst>
                  <a:gd name="adj" fmla="val 50000"/>
                </a:avLst>
              </a:prstGeom>
              <a:gradFill rotWithShape="1">
                <a:gsLst>
                  <a:gs pos="0">
                    <a:srgbClr val="FBEAC7"/>
                  </a:gs>
                  <a:gs pos="17999">
                    <a:srgbClr val="FEE7F2"/>
                  </a:gs>
                  <a:gs pos="36000">
                    <a:srgbClr val="FAC77D"/>
                  </a:gs>
                  <a:gs pos="61000">
                    <a:srgbClr val="FBA97D"/>
                  </a:gs>
                  <a:gs pos="82001">
                    <a:srgbClr val="FBD49C"/>
                  </a:gs>
                  <a:gs pos="100000">
                    <a:srgbClr val="FEE7F2"/>
                  </a:gs>
                </a:gsLst>
                <a:lin ang="5400000"/>
              </a:gradFill>
              <a:ln w="9525">
                <a:noFill/>
                <a:round/>
                <a:headEnd/>
                <a:tailEnd/>
              </a:ln>
            </p:spPr>
            <p:txBody>
              <a:bodyPr wrap="none" anchor="ctr"/>
              <a:lstStyle/>
              <a:p>
                <a:endParaRPr lang="zh-CN" altLang="zh-CN"/>
              </a:p>
            </p:txBody>
          </p:sp>
          <p:sp>
            <p:nvSpPr>
              <p:cNvPr id="23" name="AutoShape 12"/>
              <p:cNvSpPr>
                <a:spLocks noChangeArrowheads="1"/>
              </p:cNvSpPr>
              <p:nvPr/>
            </p:nvSpPr>
            <p:spPr bwMode="auto">
              <a:xfrm>
                <a:off x="22225" y="7938"/>
                <a:ext cx="1473200" cy="2803525"/>
              </a:xfrm>
              <a:prstGeom prst="roundRect">
                <a:avLst>
                  <a:gd name="adj" fmla="val 16667"/>
                </a:avLst>
              </a:prstGeom>
              <a:solidFill>
                <a:srgbClr val="F2A4A7"/>
              </a:solidFill>
              <a:ln w="9525">
                <a:noFill/>
                <a:round/>
                <a:headEnd/>
                <a:tailEnd/>
              </a:ln>
            </p:spPr>
            <p:txBody>
              <a:bodyPr wrap="none" anchor="ctr"/>
              <a:lstStyle/>
              <a:p>
                <a:endParaRPr lang="zh-CN" altLang="zh-CN"/>
              </a:p>
            </p:txBody>
          </p:sp>
          <p:sp>
            <p:nvSpPr>
              <p:cNvPr id="24" name="Text Box 15"/>
              <p:cNvSpPr txBox="1">
                <a:spLocks noChangeArrowheads="1"/>
              </p:cNvSpPr>
              <p:nvPr/>
            </p:nvSpPr>
            <p:spPr bwMode="auto">
              <a:xfrm>
                <a:off x="53975" y="655637"/>
                <a:ext cx="1443038" cy="1477963"/>
              </a:xfrm>
              <a:prstGeom prst="rect">
                <a:avLst/>
              </a:prstGeom>
              <a:noFill/>
              <a:ln w="9525" cap="flat" cmpd="sng">
                <a:noFill/>
                <a:miter lim="800000"/>
                <a:headEnd/>
                <a:tailEnd/>
              </a:ln>
              <a:effectLst/>
            </p:spPr>
            <p:txBody>
              <a:bodyPr>
                <a:spAutoFit/>
              </a:bodyPr>
              <a:lstStyle/>
              <a:p>
                <a:pPr>
                  <a:defRPr/>
                </a:pPr>
                <a:r>
                  <a:rPr lang="en-US" altLang="zh-CN" b="1" dirty="0">
                    <a:effectLst>
                      <a:outerShdw blurRad="38100" dist="38100" dir="2700000" algn="tl">
                        <a:srgbClr val="C0C0C0"/>
                      </a:outerShdw>
                    </a:effectLst>
                    <a:ea typeface="微软雅黑" pitchFamily="34" charset="-122"/>
                    <a:sym typeface="宋体" pitchFamily="2" charset="-122"/>
                  </a:rPr>
                  <a:t>Nuclear Emergency Medical Care Network</a:t>
                </a:r>
                <a:endParaRPr lang="zh-CN" b="1" dirty="0">
                  <a:effectLst>
                    <a:outerShdw blurRad="38100" dist="38100" dir="2700000" algn="tl">
                      <a:srgbClr val="C0C0C0"/>
                    </a:outerShdw>
                  </a:effectLst>
                  <a:ea typeface="微软雅黑" pitchFamily="34" charset="-122"/>
                  <a:sym typeface="宋体" pitchFamily="2" charset="-122"/>
                </a:endParaRPr>
              </a:p>
            </p:txBody>
          </p:sp>
        </p:grpSp>
        <p:grpSp>
          <p:nvGrpSpPr>
            <p:cNvPr id="8" name="Group 16"/>
            <p:cNvGrpSpPr>
              <a:grpSpLocks/>
            </p:cNvGrpSpPr>
            <p:nvPr/>
          </p:nvGrpSpPr>
          <p:grpSpPr bwMode="auto">
            <a:xfrm>
              <a:off x="6765925" y="2557463"/>
              <a:ext cx="1517650" cy="2857500"/>
              <a:chOff x="0" y="0"/>
              <a:chExt cx="1517650" cy="2857500"/>
            </a:xfrm>
          </p:grpSpPr>
          <p:sp>
            <p:nvSpPr>
              <p:cNvPr id="15" name="AutoShape 16"/>
              <p:cNvSpPr>
                <a:spLocks noChangeArrowheads="1"/>
              </p:cNvSpPr>
              <p:nvPr/>
            </p:nvSpPr>
            <p:spPr bwMode="auto">
              <a:xfrm>
                <a:off x="0" y="0"/>
                <a:ext cx="1517650" cy="2857500"/>
              </a:xfrm>
              <a:prstGeom prst="roundRect">
                <a:avLst>
                  <a:gd name="adj" fmla="val 17509"/>
                </a:avLst>
              </a:prstGeom>
              <a:gradFill rotWithShape="1">
                <a:gsLst>
                  <a:gs pos="0">
                    <a:srgbClr val="B59F43"/>
                  </a:gs>
                  <a:gs pos="100000">
                    <a:srgbClr val="8F8849"/>
                  </a:gs>
                </a:gsLst>
                <a:lin ang="18900000" scaled="1"/>
              </a:gradFill>
              <a:ln w="9525">
                <a:noFill/>
                <a:round/>
                <a:headEnd/>
                <a:tailEnd/>
              </a:ln>
            </p:spPr>
            <p:txBody>
              <a:bodyPr wrap="none" anchor="ctr"/>
              <a:lstStyle/>
              <a:p>
                <a:endParaRPr lang="zh-CN" altLang="zh-CN"/>
              </a:p>
            </p:txBody>
          </p:sp>
          <p:sp>
            <p:nvSpPr>
              <p:cNvPr id="16" name="AutoShape 17"/>
              <p:cNvSpPr>
                <a:spLocks noChangeArrowheads="1"/>
              </p:cNvSpPr>
              <p:nvPr/>
            </p:nvSpPr>
            <p:spPr bwMode="auto">
              <a:xfrm>
                <a:off x="22225" y="6350"/>
                <a:ext cx="1473200" cy="2803525"/>
              </a:xfrm>
              <a:prstGeom prst="roundRect">
                <a:avLst>
                  <a:gd name="adj" fmla="val 16667"/>
                </a:avLst>
              </a:prstGeom>
              <a:solidFill>
                <a:srgbClr val="E9E065"/>
              </a:solidFill>
              <a:ln w="9525">
                <a:noFill/>
                <a:round/>
                <a:headEnd/>
                <a:tailEnd/>
              </a:ln>
            </p:spPr>
            <p:txBody>
              <a:bodyPr wrap="none" anchor="ctr"/>
              <a:lstStyle/>
              <a:p>
                <a:endParaRPr lang="zh-CN" altLang="zh-CN"/>
              </a:p>
            </p:txBody>
          </p:sp>
          <p:sp>
            <p:nvSpPr>
              <p:cNvPr id="17" name="AutoShape 18"/>
              <p:cNvSpPr>
                <a:spLocks noChangeArrowheads="1"/>
              </p:cNvSpPr>
              <p:nvPr/>
            </p:nvSpPr>
            <p:spPr bwMode="auto">
              <a:xfrm>
                <a:off x="34925" y="2070100"/>
                <a:ext cx="1452562" cy="711200"/>
              </a:xfrm>
              <a:prstGeom prst="roundRect">
                <a:avLst>
                  <a:gd name="adj" fmla="val 50000"/>
                </a:avLst>
              </a:prstGeom>
              <a:gradFill rotWithShape="1">
                <a:gsLst>
                  <a:gs pos="0">
                    <a:srgbClr val="E9E065"/>
                  </a:gs>
                  <a:gs pos="100000">
                    <a:srgbClr val="F2EDA6"/>
                  </a:gs>
                </a:gsLst>
                <a:lin ang="5400000" scaled="1"/>
              </a:gradFill>
              <a:ln w="9525">
                <a:noFill/>
                <a:round/>
                <a:headEnd/>
                <a:tailEnd/>
              </a:ln>
            </p:spPr>
            <p:txBody>
              <a:bodyPr wrap="none" anchor="ctr"/>
              <a:lstStyle/>
              <a:p>
                <a:endParaRPr lang="zh-CN" altLang="zh-CN"/>
              </a:p>
            </p:txBody>
          </p:sp>
          <p:sp>
            <p:nvSpPr>
              <p:cNvPr id="18" name="AutoShape 19"/>
              <p:cNvSpPr>
                <a:spLocks noChangeArrowheads="1"/>
              </p:cNvSpPr>
              <p:nvPr/>
            </p:nvSpPr>
            <p:spPr bwMode="auto">
              <a:xfrm>
                <a:off x="34925" y="28575"/>
                <a:ext cx="1452562" cy="708025"/>
              </a:xfrm>
              <a:prstGeom prst="roundRect">
                <a:avLst>
                  <a:gd name="adj" fmla="val 50000"/>
                </a:avLst>
              </a:prstGeom>
              <a:gradFill rotWithShape="1">
                <a:gsLst>
                  <a:gs pos="0">
                    <a:srgbClr val="F8F5CC"/>
                  </a:gs>
                  <a:gs pos="100000">
                    <a:srgbClr val="E9E065"/>
                  </a:gs>
                </a:gsLst>
                <a:lin ang="5400000" scaled="1"/>
              </a:gradFill>
              <a:ln w="9525">
                <a:noFill/>
                <a:round/>
                <a:headEnd/>
                <a:tailEnd/>
              </a:ln>
            </p:spPr>
            <p:txBody>
              <a:bodyPr wrap="none" anchor="ctr"/>
              <a:lstStyle/>
              <a:p>
                <a:endParaRPr lang="zh-CN" altLang="zh-CN"/>
              </a:p>
            </p:txBody>
          </p:sp>
          <p:sp>
            <p:nvSpPr>
              <p:cNvPr id="19" name="Text Box 20"/>
              <p:cNvSpPr txBox="1">
                <a:spLocks noChangeArrowheads="1"/>
              </p:cNvSpPr>
              <p:nvPr/>
            </p:nvSpPr>
            <p:spPr bwMode="auto">
              <a:xfrm>
                <a:off x="52388" y="671512"/>
                <a:ext cx="1444625" cy="1200150"/>
              </a:xfrm>
              <a:prstGeom prst="rect">
                <a:avLst/>
              </a:prstGeom>
              <a:noFill/>
              <a:ln w="9525" cap="flat" cmpd="sng">
                <a:noFill/>
                <a:miter lim="800000"/>
                <a:headEnd/>
                <a:tailEnd/>
              </a:ln>
              <a:effectLst/>
            </p:spPr>
            <p:txBody>
              <a:bodyPr>
                <a:spAutoFit/>
              </a:bodyPr>
              <a:lstStyle/>
              <a:p>
                <a:pPr>
                  <a:defRPr/>
                </a:pPr>
                <a:r>
                  <a:rPr lang="en-US" altLang="zh-CN" b="1" dirty="0">
                    <a:effectLst>
                      <a:outerShdw blurRad="38100" dist="38100" dir="2700000" algn="tl">
                        <a:srgbClr val="C0C0C0"/>
                      </a:outerShdw>
                    </a:effectLst>
                    <a:ea typeface="微软雅黑" pitchFamily="34" charset="-122"/>
                    <a:sym typeface="宋体" pitchFamily="2" charset="-122"/>
                  </a:rPr>
                  <a:t>Marine</a:t>
                </a:r>
                <a:endParaRPr lang="zh-CN" altLang="zh-CN" b="1" dirty="0">
                  <a:effectLst>
                    <a:outerShdw blurRad="38100" dist="38100" dir="2700000" algn="tl">
                      <a:srgbClr val="C0C0C0"/>
                    </a:outerShdw>
                  </a:effectLst>
                  <a:ea typeface="微软雅黑" pitchFamily="34" charset="-122"/>
                  <a:sym typeface="宋体" pitchFamily="2" charset="-122"/>
                </a:endParaRPr>
              </a:p>
              <a:p>
                <a:pPr>
                  <a:defRPr/>
                </a:pPr>
                <a:r>
                  <a:rPr lang="en-US" altLang="zh-CN" b="1" dirty="0">
                    <a:effectLst>
                      <a:outerShdw blurRad="38100" dist="38100" dir="2700000" algn="tl">
                        <a:srgbClr val="C0C0C0"/>
                      </a:outerShdw>
                    </a:effectLst>
                    <a:ea typeface="微软雅黑" pitchFamily="34" charset="-122"/>
                    <a:sym typeface="宋体" pitchFamily="2" charset="-122"/>
                  </a:rPr>
                  <a:t>Radiation Monitoring Network</a:t>
                </a:r>
              </a:p>
            </p:txBody>
          </p:sp>
        </p:grpSp>
        <p:grpSp>
          <p:nvGrpSpPr>
            <p:cNvPr id="9" name="Group 22"/>
            <p:cNvGrpSpPr>
              <a:grpSpLocks/>
            </p:cNvGrpSpPr>
            <p:nvPr/>
          </p:nvGrpSpPr>
          <p:grpSpPr bwMode="auto">
            <a:xfrm>
              <a:off x="2809875" y="2557463"/>
              <a:ext cx="1508125" cy="2857500"/>
              <a:chOff x="0" y="0"/>
              <a:chExt cx="1509712" cy="2857500"/>
            </a:xfrm>
          </p:grpSpPr>
          <p:sp>
            <p:nvSpPr>
              <p:cNvPr id="10" name="AutoShape 22"/>
              <p:cNvSpPr>
                <a:spLocks noChangeArrowheads="1"/>
              </p:cNvSpPr>
              <p:nvPr/>
            </p:nvSpPr>
            <p:spPr bwMode="auto">
              <a:xfrm>
                <a:off x="0" y="0"/>
                <a:ext cx="1509712" cy="2857500"/>
              </a:xfrm>
              <a:prstGeom prst="roundRect">
                <a:avLst>
                  <a:gd name="adj" fmla="val 17509"/>
                </a:avLst>
              </a:prstGeom>
              <a:gradFill rotWithShape="1">
                <a:gsLst>
                  <a:gs pos="0">
                    <a:srgbClr val="34B034"/>
                  </a:gs>
                  <a:gs pos="100000">
                    <a:srgbClr val="3F8B4A"/>
                  </a:gs>
                </a:gsLst>
                <a:lin ang="18900000" scaled="1"/>
              </a:gradFill>
              <a:ln w="9525">
                <a:noFill/>
                <a:round/>
                <a:headEnd/>
                <a:tailEnd/>
              </a:ln>
            </p:spPr>
            <p:txBody>
              <a:bodyPr wrap="none" anchor="ctr"/>
              <a:lstStyle/>
              <a:p>
                <a:endParaRPr lang="zh-CN" altLang="zh-CN"/>
              </a:p>
            </p:txBody>
          </p:sp>
          <p:sp>
            <p:nvSpPr>
              <p:cNvPr id="11" name="AutoShape 23"/>
              <p:cNvSpPr>
                <a:spLocks noChangeArrowheads="1"/>
              </p:cNvSpPr>
              <p:nvPr/>
            </p:nvSpPr>
            <p:spPr bwMode="auto">
              <a:xfrm>
                <a:off x="23812" y="6350"/>
                <a:ext cx="1463675" cy="2803525"/>
              </a:xfrm>
              <a:prstGeom prst="roundRect">
                <a:avLst>
                  <a:gd name="adj" fmla="val 16667"/>
                </a:avLst>
              </a:prstGeom>
              <a:solidFill>
                <a:srgbClr val="73E77E"/>
              </a:solidFill>
              <a:ln w="9525">
                <a:noFill/>
                <a:round/>
                <a:headEnd/>
                <a:tailEnd/>
              </a:ln>
            </p:spPr>
            <p:txBody>
              <a:bodyPr wrap="none" anchor="ctr"/>
              <a:lstStyle/>
              <a:p>
                <a:endParaRPr lang="zh-CN" altLang="zh-CN"/>
              </a:p>
            </p:txBody>
          </p:sp>
          <p:sp>
            <p:nvSpPr>
              <p:cNvPr id="12" name="AutoShape 24"/>
              <p:cNvSpPr>
                <a:spLocks noChangeArrowheads="1"/>
              </p:cNvSpPr>
              <p:nvPr/>
            </p:nvSpPr>
            <p:spPr bwMode="auto">
              <a:xfrm>
                <a:off x="34925" y="2070100"/>
                <a:ext cx="1446212" cy="711200"/>
              </a:xfrm>
              <a:prstGeom prst="roundRect">
                <a:avLst>
                  <a:gd name="adj" fmla="val 50000"/>
                </a:avLst>
              </a:prstGeom>
              <a:gradFill rotWithShape="1">
                <a:gsLst>
                  <a:gs pos="0">
                    <a:srgbClr val="73E77E"/>
                  </a:gs>
                  <a:gs pos="100000">
                    <a:srgbClr val="B3F2B9"/>
                  </a:gs>
                </a:gsLst>
                <a:lin ang="5400000" scaled="1"/>
              </a:gradFill>
              <a:ln w="9525">
                <a:noFill/>
                <a:round/>
                <a:headEnd/>
                <a:tailEnd/>
              </a:ln>
            </p:spPr>
            <p:txBody>
              <a:bodyPr wrap="none" anchor="ctr"/>
              <a:lstStyle/>
              <a:p>
                <a:endParaRPr lang="zh-CN" altLang="zh-CN"/>
              </a:p>
            </p:txBody>
          </p:sp>
          <p:sp>
            <p:nvSpPr>
              <p:cNvPr id="13" name="AutoShape 25"/>
              <p:cNvSpPr>
                <a:spLocks noChangeArrowheads="1"/>
              </p:cNvSpPr>
              <p:nvPr/>
            </p:nvSpPr>
            <p:spPr bwMode="auto">
              <a:xfrm>
                <a:off x="34925" y="28575"/>
                <a:ext cx="1446212" cy="708025"/>
              </a:xfrm>
              <a:prstGeom prst="roundRect">
                <a:avLst>
                  <a:gd name="adj" fmla="val 50000"/>
                </a:avLst>
              </a:prstGeom>
              <a:gradFill rotWithShape="1">
                <a:gsLst>
                  <a:gs pos="0">
                    <a:srgbClr val="D0F7D4"/>
                  </a:gs>
                  <a:gs pos="100000">
                    <a:srgbClr val="73E77E"/>
                  </a:gs>
                </a:gsLst>
                <a:lin ang="5400000" scaled="1"/>
              </a:gradFill>
              <a:ln w="9525">
                <a:noFill/>
                <a:round/>
                <a:headEnd/>
                <a:tailEnd/>
              </a:ln>
            </p:spPr>
            <p:txBody>
              <a:bodyPr wrap="none" anchor="ctr"/>
              <a:lstStyle/>
              <a:p>
                <a:endParaRPr lang="zh-CN" altLang="zh-CN"/>
              </a:p>
            </p:txBody>
          </p:sp>
          <p:sp>
            <p:nvSpPr>
              <p:cNvPr id="14" name="Text Box 26"/>
              <p:cNvSpPr txBox="1">
                <a:spLocks noChangeArrowheads="1"/>
              </p:cNvSpPr>
              <p:nvPr/>
            </p:nvSpPr>
            <p:spPr bwMode="auto">
              <a:xfrm>
                <a:off x="52443" y="655637"/>
                <a:ext cx="1436610" cy="1754188"/>
              </a:xfrm>
              <a:prstGeom prst="rect">
                <a:avLst/>
              </a:prstGeom>
              <a:noFill/>
              <a:ln w="9525" cap="flat" cmpd="sng">
                <a:noFill/>
                <a:miter lim="800000"/>
                <a:headEnd/>
                <a:tailEnd/>
              </a:ln>
              <a:effectLst/>
            </p:spPr>
            <p:txBody>
              <a:bodyPr>
                <a:spAutoFit/>
              </a:bodyPr>
              <a:lstStyle/>
              <a:p>
                <a:pPr>
                  <a:defRPr/>
                </a:pPr>
                <a:r>
                  <a:rPr lang="en-US" altLang="zh-CN" b="1" dirty="0">
                    <a:solidFill>
                      <a:srgbClr val="000000"/>
                    </a:solidFill>
                    <a:effectLst>
                      <a:outerShdw blurRad="38100" dist="38100" dir="2700000" algn="tl">
                        <a:srgbClr val="C0C0C0"/>
                      </a:outerShdw>
                    </a:effectLst>
                    <a:ea typeface="微软雅黑" pitchFamily="34" charset="-122"/>
                    <a:sym typeface="宋体" pitchFamily="2" charset="-122"/>
                  </a:rPr>
                  <a:t>Food and Drinking Water</a:t>
                </a:r>
                <a:endParaRPr lang="zh-CN" altLang="zh-CN" b="1" dirty="0">
                  <a:solidFill>
                    <a:srgbClr val="000000"/>
                  </a:solidFill>
                  <a:effectLst>
                    <a:outerShdw blurRad="38100" dist="38100" dir="2700000" algn="tl">
                      <a:srgbClr val="C0C0C0"/>
                    </a:outerShdw>
                  </a:effectLst>
                  <a:ea typeface="微软雅黑" pitchFamily="34" charset="-122"/>
                  <a:sym typeface="宋体" pitchFamily="2" charset="-122"/>
                </a:endParaRPr>
              </a:p>
              <a:p>
                <a:pPr>
                  <a:defRPr/>
                </a:pPr>
                <a:r>
                  <a:rPr lang="en-US" altLang="zh-CN" b="1" dirty="0">
                    <a:solidFill>
                      <a:srgbClr val="000000"/>
                    </a:solidFill>
                    <a:effectLst>
                      <a:outerShdw blurRad="38100" dist="38100" dir="2700000" algn="tl">
                        <a:srgbClr val="C0C0C0"/>
                      </a:outerShdw>
                    </a:effectLst>
                    <a:ea typeface="微软雅黑" pitchFamily="34" charset="-122"/>
                    <a:sym typeface="宋体" pitchFamily="2" charset="-122"/>
                  </a:rPr>
                  <a:t>Radiation Monitoring Network</a:t>
                </a:r>
              </a:p>
            </p:txBody>
          </p:sp>
        </p:gr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Rescue System</a:t>
            </a:r>
            <a:endParaRPr lang="zh-CN" altLang="en-US" dirty="0"/>
          </a:p>
        </p:txBody>
      </p:sp>
      <p:sp>
        <p:nvSpPr>
          <p:cNvPr id="3" name="灯片编号占位符 2"/>
          <p:cNvSpPr>
            <a:spLocks noGrp="1"/>
          </p:cNvSpPr>
          <p:nvPr>
            <p:ph type="sldNum" sz="quarter" idx="10"/>
          </p:nvPr>
        </p:nvSpPr>
        <p:spPr/>
        <p:txBody>
          <a:bodyPr/>
          <a:lstStyle/>
          <a:p>
            <a:pPr>
              <a:defRPr/>
            </a:pPr>
            <a:fld id="{C95DEE50-B895-426E-8E8B-C9BFFA172759}" type="slidenum">
              <a:rPr lang="zh-CN" altLang="en-US" smtClean="0"/>
              <a:pPr>
                <a:defRPr/>
              </a:pPr>
              <a:t>16</a:t>
            </a:fld>
            <a:endParaRPr lang="zh-CN" altLang="en-US" dirty="0"/>
          </a:p>
        </p:txBody>
      </p:sp>
      <p:grpSp>
        <p:nvGrpSpPr>
          <p:cNvPr id="4" name="组合 3"/>
          <p:cNvGrpSpPr/>
          <p:nvPr/>
        </p:nvGrpSpPr>
        <p:grpSpPr>
          <a:xfrm>
            <a:off x="857224" y="1785926"/>
            <a:ext cx="7489825" cy="3948112"/>
            <a:chOff x="1042988" y="2135188"/>
            <a:chExt cx="7489825" cy="3948112"/>
          </a:xfrm>
        </p:grpSpPr>
        <p:sp>
          <p:nvSpPr>
            <p:cNvPr id="5" name="Line 9"/>
            <p:cNvSpPr>
              <a:spLocks noChangeShapeType="1"/>
            </p:cNvSpPr>
            <p:nvPr/>
          </p:nvSpPr>
          <p:spPr bwMode="auto">
            <a:xfrm>
              <a:off x="2655888" y="4078288"/>
              <a:ext cx="2520950" cy="1587"/>
            </a:xfrm>
            <a:prstGeom prst="line">
              <a:avLst/>
            </a:prstGeom>
            <a:noFill/>
            <a:ln w="9525">
              <a:solidFill>
                <a:schemeClr val="tx1"/>
              </a:solidFill>
              <a:prstDash val="dash"/>
              <a:round/>
              <a:headEnd/>
              <a:tailEnd/>
            </a:ln>
          </p:spPr>
          <p:txBody>
            <a:bodyPr/>
            <a:lstStyle/>
            <a:p>
              <a:endParaRPr lang="zh-CN" altLang="en-US"/>
            </a:p>
          </p:txBody>
        </p:sp>
        <p:sp>
          <p:nvSpPr>
            <p:cNvPr id="6" name="Line 5"/>
            <p:cNvSpPr>
              <a:spLocks noChangeShapeType="1"/>
            </p:cNvSpPr>
            <p:nvPr/>
          </p:nvSpPr>
          <p:spPr bwMode="auto">
            <a:xfrm>
              <a:off x="2728913" y="5518150"/>
              <a:ext cx="2519362" cy="0"/>
            </a:xfrm>
            <a:prstGeom prst="line">
              <a:avLst/>
            </a:prstGeom>
            <a:noFill/>
            <a:ln w="9525">
              <a:solidFill>
                <a:schemeClr val="tx1"/>
              </a:solidFill>
              <a:prstDash val="dash"/>
              <a:round/>
              <a:headEnd/>
              <a:tailEnd/>
            </a:ln>
          </p:spPr>
          <p:txBody>
            <a:bodyPr/>
            <a:lstStyle/>
            <a:p>
              <a:endParaRPr lang="zh-CN" altLang="en-US"/>
            </a:p>
          </p:txBody>
        </p:sp>
        <p:sp>
          <p:nvSpPr>
            <p:cNvPr id="7" name="Line 10"/>
            <p:cNvSpPr>
              <a:spLocks noChangeShapeType="1"/>
            </p:cNvSpPr>
            <p:nvPr/>
          </p:nvSpPr>
          <p:spPr bwMode="auto">
            <a:xfrm>
              <a:off x="2728913" y="2528888"/>
              <a:ext cx="2519362" cy="3175"/>
            </a:xfrm>
            <a:prstGeom prst="line">
              <a:avLst/>
            </a:prstGeom>
            <a:noFill/>
            <a:ln w="9525">
              <a:solidFill>
                <a:schemeClr val="tx1"/>
              </a:solidFill>
              <a:prstDash val="dash"/>
              <a:round/>
              <a:headEnd/>
              <a:tailEnd/>
            </a:ln>
          </p:spPr>
          <p:txBody>
            <a:bodyPr/>
            <a:lstStyle/>
            <a:p>
              <a:endParaRPr lang="zh-CN" altLang="en-US"/>
            </a:p>
          </p:txBody>
        </p:sp>
        <p:sp>
          <p:nvSpPr>
            <p:cNvPr id="8" name="Text Box 2"/>
            <p:cNvSpPr txBox="1">
              <a:spLocks noChangeArrowheads="1"/>
            </p:cNvSpPr>
            <p:nvPr/>
          </p:nvSpPr>
          <p:spPr bwMode="auto">
            <a:xfrm>
              <a:off x="1042988" y="2135188"/>
              <a:ext cx="2909887" cy="719137"/>
            </a:xfrm>
            <a:prstGeom prst="rect">
              <a:avLst/>
            </a:prstGeom>
            <a:gradFill rotWithShape="0">
              <a:gsLst>
                <a:gs pos="0">
                  <a:srgbClr val="03D4A8"/>
                </a:gs>
                <a:gs pos="25000">
                  <a:srgbClr val="21D6E0"/>
                </a:gs>
                <a:gs pos="75000">
                  <a:srgbClr val="0087E6"/>
                </a:gs>
                <a:gs pos="100000">
                  <a:srgbClr val="005CBF"/>
                </a:gs>
              </a:gsLst>
              <a:lin ang="5400000"/>
            </a:gradFill>
            <a:ln w="9525" cap="flat" cmpd="sng">
              <a:noFill/>
              <a:miter lim="800000"/>
              <a:headEnd/>
              <a:tailEnd/>
            </a:ln>
            <a:effectLst/>
          </p:spPr>
          <p:txBody>
            <a:bodyPr anchor="ctr"/>
            <a:lstStyle/>
            <a:p>
              <a:pPr algn="ctr">
                <a:defRPr/>
              </a:pPr>
              <a:r>
                <a:rPr lang="en-US" altLang="zh-CN" b="1" dirty="0">
                  <a:effectLst>
                    <a:outerShdw blurRad="38100" dist="38100" dir="2700000" algn="tl">
                      <a:srgbClr val="FFFFFF"/>
                    </a:outerShdw>
                  </a:effectLst>
                  <a:ea typeface="黑体" pitchFamily="49" charset="-122"/>
                </a:rPr>
                <a:t>National Rescue Force</a:t>
              </a:r>
              <a:endParaRPr lang="zh-CN" b="1" dirty="0">
                <a:effectLst>
                  <a:outerShdw blurRad="38100" dist="38100" dir="2700000" algn="tl">
                    <a:srgbClr val="FFFFFF"/>
                  </a:outerShdw>
                </a:effectLst>
                <a:ea typeface="黑体" pitchFamily="49" charset="-122"/>
              </a:endParaRPr>
            </a:p>
          </p:txBody>
        </p:sp>
        <p:sp>
          <p:nvSpPr>
            <p:cNvPr id="9" name="Text Box 4"/>
            <p:cNvSpPr txBox="1">
              <a:spLocks noChangeArrowheads="1"/>
            </p:cNvSpPr>
            <p:nvPr/>
          </p:nvSpPr>
          <p:spPr bwMode="auto">
            <a:xfrm>
              <a:off x="1042988" y="5086350"/>
              <a:ext cx="2909887" cy="935038"/>
            </a:xfrm>
            <a:prstGeom prst="rect">
              <a:avLst/>
            </a:prstGeom>
            <a:gradFill rotWithShape="1">
              <a:gsLst>
                <a:gs pos="0">
                  <a:srgbClr val="FBEAC7"/>
                </a:gs>
                <a:gs pos="17999">
                  <a:srgbClr val="FEE7F2"/>
                </a:gs>
                <a:gs pos="36000">
                  <a:srgbClr val="FAC77D"/>
                </a:gs>
                <a:gs pos="61000">
                  <a:srgbClr val="FBA97D"/>
                </a:gs>
                <a:gs pos="82001">
                  <a:srgbClr val="FBD49C"/>
                </a:gs>
                <a:gs pos="100000">
                  <a:srgbClr val="FEE7F2"/>
                </a:gs>
              </a:gsLst>
              <a:lin ang="5400000" scaled="1"/>
            </a:gradFill>
            <a:ln w="9525" cap="flat" cmpd="sng">
              <a:noFill/>
              <a:miter lim="800000"/>
              <a:headEnd/>
              <a:tailEnd/>
            </a:ln>
            <a:effectLst/>
          </p:spPr>
          <p:txBody>
            <a:bodyPr anchor="ctr"/>
            <a:lstStyle/>
            <a:p>
              <a:pPr algn="ctr">
                <a:defRPr/>
              </a:pPr>
              <a:r>
                <a:rPr lang="en-US" altLang="zh-CN" b="1" dirty="0">
                  <a:effectLst>
                    <a:outerShdw blurRad="38100" dist="38100" dir="2700000" algn="tl">
                      <a:srgbClr val="FFFFFF"/>
                    </a:outerShdw>
                  </a:effectLst>
                  <a:ea typeface="黑体" pitchFamily="49" charset="-122"/>
                </a:rPr>
                <a:t>Rescue Force of Operating Units and Higher Authority</a:t>
              </a:r>
              <a:endParaRPr lang="zh-CN" b="1" dirty="0">
                <a:effectLst>
                  <a:outerShdw blurRad="38100" dist="38100" dir="2700000" algn="tl">
                    <a:srgbClr val="FFFFFF"/>
                  </a:outerShdw>
                </a:effectLst>
                <a:ea typeface="黑体" pitchFamily="49" charset="-122"/>
              </a:endParaRPr>
            </a:p>
          </p:txBody>
        </p:sp>
        <p:sp>
          <p:nvSpPr>
            <p:cNvPr id="10" name="AutoShape 6"/>
            <p:cNvSpPr>
              <a:spLocks noChangeArrowheads="1"/>
            </p:cNvSpPr>
            <p:nvPr/>
          </p:nvSpPr>
          <p:spPr bwMode="auto">
            <a:xfrm rot="10800000">
              <a:off x="2862263" y="2894013"/>
              <a:ext cx="227012" cy="823912"/>
            </a:xfrm>
            <a:prstGeom prst="upArrow">
              <a:avLst>
                <a:gd name="adj1" fmla="val 50000"/>
                <a:gd name="adj2" fmla="val 69580"/>
              </a:avLst>
            </a:prstGeom>
            <a:solidFill>
              <a:schemeClr val="accent1"/>
            </a:solidFill>
            <a:ln w="9525">
              <a:noFill/>
              <a:miter lim="800000"/>
              <a:headEnd/>
              <a:tailEnd/>
            </a:ln>
          </p:spPr>
          <p:txBody>
            <a:bodyPr rot="10800000" vert="eaVert" wrap="none" anchor="ctr"/>
            <a:lstStyle/>
            <a:p>
              <a:endParaRPr lang="zh-CN" altLang="zh-CN"/>
            </a:p>
          </p:txBody>
        </p:sp>
        <p:sp>
          <p:nvSpPr>
            <p:cNvPr id="11" name="AutoShape 7"/>
            <p:cNvSpPr>
              <a:spLocks noChangeArrowheads="1"/>
            </p:cNvSpPr>
            <p:nvPr/>
          </p:nvSpPr>
          <p:spPr bwMode="auto">
            <a:xfrm rot="10800000">
              <a:off x="2814638" y="4367213"/>
              <a:ext cx="274637" cy="719137"/>
            </a:xfrm>
            <a:prstGeom prst="upArrow">
              <a:avLst>
                <a:gd name="adj1" fmla="val 50000"/>
                <a:gd name="adj2" fmla="val 69766"/>
              </a:avLst>
            </a:prstGeom>
            <a:solidFill>
              <a:srgbClr val="FFC000"/>
            </a:solidFill>
            <a:ln w="9525">
              <a:noFill/>
              <a:miter lim="800000"/>
              <a:headEnd/>
              <a:tailEnd/>
            </a:ln>
          </p:spPr>
          <p:txBody>
            <a:bodyPr rot="10800000" vert="eaVert" wrap="none" anchor="ctr"/>
            <a:lstStyle/>
            <a:p>
              <a:endParaRPr lang="zh-CN" altLang="zh-CN"/>
            </a:p>
          </p:txBody>
        </p:sp>
        <p:sp>
          <p:nvSpPr>
            <p:cNvPr id="12" name="AutoShape 8"/>
            <p:cNvSpPr>
              <a:spLocks noChangeArrowheads="1"/>
            </p:cNvSpPr>
            <p:nvPr/>
          </p:nvSpPr>
          <p:spPr bwMode="auto">
            <a:xfrm rot="10800000">
              <a:off x="1289050" y="2854325"/>
              <a:ext cx="257175" cy="2305050"/>
            </a:xfrm>
            <a:prstGeom prst="upArrow">
              <a:avLst>
                <a:gd name="adj1" fmla="val 50000"/>
                <a:gd name="adj2" fmla="val 185359"/>
              </a:avLst>
            </a:prstGeom>
            <a:solidFill>
              <a:schemeClr val="accent1"/>
            </a:solidFill>
            <a:ln w="9525">
              <a:noFill/>
              <a:miter lim="800000"/>
              <a:headEnd/>
              <a:tailEnd/>
            </a:ln>
          </p:spPr>
          <p:txBody>
            <a:bodyPr rot="10800000" vert="eaVert" wrap="none" anchor="ctr"/>
            <a:lstStyle/>
            <a:p>
              <a:endParaRPr lang="zh-CN" altLang="zh-CN"/>
            </a:p>
          </p:txBody>
        </p:sp>
        <p:sp>
          <p:nvSpPr>
            <p:cNvPr id="13" name="Text Box 12"/>
            <p:cNvSpPr txBox="1">
              <a:spLocks noChangeArrowheads="1"/>
            </p:cNvSpPr>
            <p:nvPr/>
          </p:nvSpPr>
          <p:spPr bwMode="auto">
            <a:xfrm>
              <a:off x="5278438" y="5159375"/>
              <a:ext cx="3181350" cy="923925"/>
            </a:xfrm>
            <a:prstGeom prst="rect">
              <a:avLst/>
            </a:prstGeom>
            <a:noFill/>
            <a:ln w="9525" cap="flat" cmpd="sng">
              <a:noFill/>
              <a:miter lim="800000"/>
              <a:headEnd/>
              <a:tailEnd/>
            </a:ln>
            <a:effectLst/>
          </p:spPr>
          <p:txBody>
            <a:bodyPr>
              <a:spAutoFit/>
            </a:bodyPr>
            <a:lstStyle/>
            <a:p>
              <a:pPr>
                <a:spcBef>
                  <a:spcPct val="50000"/>
                </a:spcBef>
                <a:defRPr/>
              </a:pPr>
              <a:r>
                <a:rPr lang="en-US" altLang="zh-CN" dirty="0">
                  <a:effectLst>
                    <a:outerShdw blurRad="38100" dist="38100" dir="2700000" algn="tl">
                      <a:srgbClr val="C0C0C0"/>
                    </a:outerShdw>
                  </a:effectLst>
                  <a:latin typeface="方正姚体" pitchFamily="2" charset="-122"/>
                  <a:ea typeface="方正姚体" pitchFamily="2" charset="-122"/>
                </a:rPr>
                <a:t>Responsible for Accident Mitigation and Protection of Workers</a:t>
              </a:r>
              <a:endParaRPr lang="zh-CN" dirty="0">
                <a:effectLst>
                  <a:outerShdw blurRad="38100" dist="38100" dir="2700000" algn="tl">
                    <a:srgbClr val="C0C0C0"/>
                  </a:outerShdw>
                </a:effectLst>
                <a:latin typeface="方正姚体" pitchFamily="2" charset="-122"/>
                <a:ea typeface="方正姚体" pitchFamily="2" charset="-122"/>
              </a:endParaRPr>
            </a:p>
          </p:txBody>
        </p:sp>
        <p:sp>
          <p:nvSpPr>
            <p:cNvPr id="14" name="Text Box 13"/>
            <p:cNvSpPr txBox="1">
              <a:spLocks noChangeArrowheads="1"/>
            </p:cNvSpPr>
            <p:nvPr/>
          </p:nvSpPr>
          <p:spPr bwMode="auto">
            <a:xfrm>
              <a:off x="5176838" y="3717925"/>
              <a:ext cx="3355975" cy="646113"/>
            </a:xfrm>
            <a:prstGeom prst="rect">
              <a:avLst/>
            </a:prstGeom>
            <a:noFill/>
            <a:ln w="9525" cap="flat" cmpd="sng">
              <a:noFill/>
              <a:miter lim="800000"/>
              <a:headEnd/>
              <a:tailEnd/>
            </a:ln>
            <a:effectLst/>
          </p:spPr>
          <p:txBody>
            <a:bodyPr>
              <a:spAutoFit/>
            </a:bodyPr>
            <a:lstStyle/>
            <a:p>
              <a:pPr>
                <a:spcBef>
                  <a:spcPct val="50000"/>
                </a:spcBef>
                <a:defRPr/>
              </a:pPr>
              <a:r>
                <a:rPr lang="en-US" altLang="zh-CN" dirty="0">
                  <a:effectLst>
                    <a:outerShdw blurRad="38100" dist="38100" dir="2700000" algn="tl">
                      <a:srgbClr val="C0C0C0"/>
                    </a:outerShdw>
                  </a:effectLst>
                  <a:latin typeface="方正姚体" pitchFamily="2" charset="-122"/>
                  <a:ea typeface="方正姚体" pitchFamily="2" charset="-122"/>
                </a:rPr>
                <a:t>Responsible for Public Safeguard and Environmental Protection</a:t>
              </a:r>
              <a:endParaRPr lang="zh-CN" dirty="0">
                <a:effectLst>
                  <a:outerShdw blurRad="38100" dist="38100" dir="2700000" algn="tl">
                    <a:srgbClr val="C0C0C0"/>
                  </a:outerShdw>
                </a:effectLst>
                <a:latin typeface="方正姚体" pitchFamily="2" charset="-122"/>
                <a:ea typeface="方正姚体" pitchFamily="2" charset="-122"/>
              </a:endParaRPr>
            </a:p>
          </p:txBody>
        </p:sp>
        <p:sp>
          <p:nvSpPr>
            <p:cNvPr id="15" name="Text Box 14"/>
            <p:cNvSpPr txBox="1">
              <a:spLocks noChangeArrowheads="1"/>
            </p:cNvSpPr>
            <p:nvPr/>
          </p:nvSpPr>
          <p:spPr bwMode="auto">
            <a:xfrm>
              <a:off x="5208588" y="2135188"/>
              <a:ext cx="3108325" cy="923925"/>
            </a:xfrm>
            <a:prstGeom prst="rect">
              <a:avLst/>
            </a:prstGeom>
            <a:noFill/>
            <a:ln w="9525" cap="flat" cmpd="sng">
              <a:noFill/>
              <a:miter lim="800000"/>
              <a:headEnd/>
              <a:tailEnd/>
            </a:ln>
            <a:effectLst/>
          </p:spPr>
          <p:txBody>
            <a:bodyPr>
              <a:spAutoFit/>
            </a:bodyPr>
            <a:lstStyle/>
            <a:p>
              <a:pPr>
                <a:spcBef>
                  <a:spcPct val="50000"/>
                </a:spcBef>
                <a:defRPr/>
              </a:pPr>
              <a:r>
                <a:rPr lang="en-US" altLang="zh-CN" dirty="0">
                  <a:effectLst>
                    <a:outerShdw blurRad="38100" dist="38100" dir="2700000" algn="tl">
                      <a:srgbClr val="C0C0C0"/>
                    </a:outerShdw>
                  </a:effectLst>
                  <a:latin typeface="方正姚体" pitchFamily="2" charset="-122"/>
                  <a:ea typeface="方正姚体" pitchFamily="2" charset="-122"/>
                </a:rPr>
                <a:t>Support for On-site and Off-site Emergency Response Activities to Severe Nuclear Accident</a:t>
              </a:r>
            </a:p>
          </p:txBody>
        </p:sp>
        <p:sp>
          <p:nvSpPr>
            <p:cNvPr id="16" name="Text Box 3"/>
            <p:cNvSpPr txBox="1">
              <a:spLocks noChangeArrowheads="1"/>
            </p:cNvSpPr>
            <p:nvPr/>
          </p:nvSpPr>
          <p:spPr bwMode="auto">
            <a:xfrm>
              <a:off x="1943100" y="3717925"/>
              <a:ext cx="2081213" cy="717550"/>
            </a:xfrm>
            <a:prstGeom prst="rect">
              <a:avLst/>
            </a:prstGeom>
            <a:gradFill rotWithShape="1">
              <a:gsLst>
                <a:gs pos="0">
                  <a:srgbClr val="E6DCAC"/>
                </a:gs>
                <a:gs pos="12000">
                  <a:srgbClr val="E6D78A"/>
                </a:gs>
                <a:gs pos="30000">
                  <a:srgbClr val="C7AC4C"/>
                </a:gs>
                <a:gs pos="45000">
                  <a:srgbClr val="E6D78A"/>
                </a:gs>
                <a:gs pos="77000">
                  <a:srgbClr val="C7AC4C"/>
                </a:gs>
                <a:gs pos="100000">
                  <a:srgbClr val="E6DCAC"/>
                </a:gs>
              </a:gsLst>
              <a:lin ang="5400000"/>
            </a:gradFill>
            <a:ln w="9525" cap="flat" cmpd="sng">
              <a:noFill/>
              <a:miter lim="800000"/>
              <a:headEnd/>
              <a:tailEnd/>
            </a:ln>
            <a:effectLst/>
          </p:spPr>
          <p:txBody>
            <a:bodyPr anchor="ctr"/>
            <a:lstStyle/>
            <a:p>
              <a:pPr algn="ctr">
                <a:defRPr/>
              </a:pPr>
              <a:r>
                <a:rPr lang="en-US" altLang="zh-CN" b="1" dirty="0">
                  <a:effectLst>
                    <a:outerShdw blurRad="38100" dist="38100" dir="2700000" algn="tl">
                      <a:srgbClr val="FFFFFF"/>
                    </a:outerShdw>
                  </a:effectLst>
                  <a:ea typeface="黑体" pitchFamily="49" charset="-122"/>
                </a:rPr>
                <a:t>Provincial Rescue Force</a:t>
              </a:r>
              <a:endParaRPr lang="zh-CN" b="1" dirty="0">
                <a:effectLst>
                  <a:outerShdw blurRad="38100" dist="38100" dir="2700000" algn="tl">
                    <a:srgbClr val="FFFFFF"/>
                  </a:outerShdw>
                </a:effectLst>
                <a:ea typeface="黑体" pitchFamily="49" charset="-122"/>
              </a:endParaRPr>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Staff Training &amp; Expert Exchanging</a:t>
            </a:r>
            <a:endParaRPr lang="zh-CN" altLang="en-US" dirty="0"/>
          </a:p>
        </p:txBody>
      </p:sp>
      <p:sp>
        <p:nvSpPr>
          <p:cNvPr id="3" name="内容占位符 2"/>
          <p:cNvSpPr>
            <a:spLocks noGrp="1"/>
          </p:cNvSpPr>
          <p:nvPr>
            <p:ph idx="1"/>
          </p:nvPr>
        </p:nvSpPr>
        <p:spPr>
          <a:xfrm>
            <a:off x="714348" y="3303605"/>
            <a:ext cx="7858180" cy="3054353"/>
          </a:xfrm>
        </p:spPr>
        <p:txBody>
          <a:bodyPr/>
          <a:lstStyle/>
          <a:p>
            <a:r>
              <a:rPr lang="en-US" altLang="zh-CN" dirty="0" smtClean="0"/>
              <a:t>T</a:t>
            </a:r>
            <a:r>
              <a:rPr lang="en-US" dirty="0" smtClean="0"/>
              <a:t>hree-layered </a:t>
            </a:r>
            <a:r>
              <a:rPr lang="en-US" dirty="0"/>
              <a:t>EPR training </a:t>
            </a:r>
            <a:r>
              <a:rPr lang="en-US" dirty="0" smtClean="0"/>
              <a:t>program;</a:t>
            </a:r>
          </a:p>
          <a:p>
            <a:r>
              <a:rPr lang="en-US" dirty="0" smtClean="0"/>
              <a:t>CAEA </a:t>
            </a:r>
            <a:r>
              <a:rPr lang="en-US" dirty="0" smtClean="0"/>
              <a:t>holds </a:t>
            </a:r>
            <a:r>
              <a:rPr lang="en-US" dirty="0" smtClean="0"/>
              <a:t>training course for senior officials from provincial N. E. </a:t>
            </a:r>
            <a:r>
              <a:rPr lang="en-US" altLang="zh-CN" dirty="0" smtClean="0"/>
              <a:t>organization each year;</a:t>
            </a:r>
            <a:endParaRPr lang="en-US" dirty="0" smtClean="0"/>
          </a:p>
          <a:p>
            <a:r>
              <a:rPr lang="en-US" dirty="0" smtClean="0"/>
              <a:t>Trainings </a:t>
            </a:r>
            <a:r>
              <a:rPr lang="en-US" dirty="0"/>
              <a:t>before resuming their </a:t>
            </a:r>
            <a:r>
              <a:rPr lang="en-US" dirty="0" smtClean="0"/>
              <a:t>posts are required;</a:t>
            </a:r>
          </a:p>
          <a:p>
            <a:r>
              <a:rPr lang="en-US" dirty="0" smtClean="0"/>
              <a:t>EPR international cooperation and exchange are encouraged.</a:t>
            </a:r>
          </a:p>
          <a:p>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17</a:t>
            </a:fld>
            <a:endParaRPr lang="zh-CN" altLang="en-US" dirty="0"/>
          </a:p>
        </p:txBody>
      </p:sp>
      <p:pic>
        <p:nvPicPr>
          <p:cNvPr id="5" name="图片 3" descr="C:\Users\DongLi\Desktop\会议背景板4副本.jpg"/>
          <p:cNvPicPr>
            <a:picLocks noChangeAspect="1" noChangeArrowheads="1"/>
          </p:cNvPicPr>
          <p:nvPr/>
        </p:nvPicPr>
        <p:blipFill>
          <a:blip r:embed="rId2" cstate="print"/>
          <a:srcRect/>
          <a:stretch>
            <a:fillRect/>
          </a:stretch>
        </p:blipFill>
        <p:spPr bwMode="auto">
          <a:xfrm>
            <a:off x="0" y="1071546"/>
            <a:ext cx="9144000" cy="19288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en-US" altLang="zh-CN" dirty="0" smtClean="0"/>
              <a:t>Drilling &amp; Exercise</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18</a:t>
            </a:fld>
            <a:endParaRPr lang="zh-CN" altLang="en-US" dirty="0"/>
          </a:p>
        </p:txBody>
      </p:sp>
      <p:grpSp>
        <p:nvGrpSpPr>
          <p:cNvPr id="10" name="组合 9"/>
          <p:cNvGrpSpPr/>
          <p:nvPr/>
        </p:nvGrpSpPr>
        <p:grpSpPr>
          <a:xfrm>
            <a:off x="-1" y="1142984"/>
            <a:ext cx="9144001" cy="5643602"/>
            <a:chOff x="-1" y="1214422"/>
            <a:chExt cx="9144001" cy="5643602"/>
          </a:xfrm>
        </p:grpSpPr>
        <p:pic>
          <p:nvPicPr>
            <p:cNvPr id="6" name="Picture 2" descr="神盾-2009"/>
            <p:cNvPicPr>
              <a:picLocks noChangeAspect="1" noChangeArrowheads="1"/>
            </p:cNvPicPr>
            <p:nvPr/>
          </p:nvPicPr>
          <p:blipFill>
            <a:blip r:embed="rId2"/>
            <a:srcRect/>
            <a:stretch>
              <a:fillRect/>
            </a:stretch>
          </p:blipFill>
          <p:spPr bwMode="auto">
            <a:xfrm>
              <a:off x="4786313" y="1214422"/>
              <a:ext cx="4357687" cy="3105150"/>
            </a:xfrm>
            <a:prstGeom prst="rect">
              <a:avLst/>
            </a:prstGeom>
            <a:noFill/>
            <a:ln w="9525">
              <a:noFill/>
              <a:miter lim="800000"/>
              <a:headEnd/>
              <a:tailEnd/>
            </a:ln>
          </p:spPr>
        </p:pic>
        <p:pic>
          <p:nvPicPr>
            <p:cNvPr id="7" name="图片 5" descr="神盾-2015.jpg"/>
            <p:cNvPicPr>
              <a:picLocks noChangeAspect="1"/>
            </p:cNvPicPr>
            <p:nvPr/>
          </p:nvPicPr>
          <p:blipFill>
            <a:blip r:embed="rId3"/>
            <a:srcRect/>
            <a:stretch>
              <a:fillRect/>
            </a:stretch>
          </p:blipFill>
          <p:spPr bwMode="auto">
            <a:xfrm>
              <a:off x="0" y="1214422"/>
              <a:ext cx="4786313" cy="2643206"/>
            </a:xfrm>
            <a:prstGeom prst="rect">
              <a:avLst/>
            </a:prstGeom>
            <a:noFill/>
            <a:ln w="9525">
              <a:noFill/>
              <a:miter lim="800000"/>
              <a:headEnd/>
              <a:tailEnd/>
            </a:ln>
          </p:spPr>
        </p:pic>
        <p:pic>
          <p:nvPicPr>
            <p:cNvPr id="8" name="图片 7" descr="神盾2009-3.jpg"/>
            <p:cNvPicPr>
              <a:picLocks noChangeAspect="1"/>
            </p:cNvPicPr>
            <p:nvPr/>
          </p:nvPicPr>
          <p:blipFill>
            <a:blip r:embed="rId4"/>
            <a:srcRect/>
            <a:stretch>
              <a:fillRect/>
            </a:stretch>
          </p:blipFill>
          <p:spPr bwMode="auto">
            <a:xfrm>
              <a:off x="-1" y="3857628"/>
              <a:ext cx="4773365" cy="3000396"/>
            </a:xfrm>
            <a:prstGeom prst="rect">
              <a:avLst/>
            </a:prstGeom>
            <a:noFill/>
            <a:ln w="9525">
              <a:noFill/>
              <a:miter lim="800000"/>
              <a:headEnd/>
              <a:tailEnd/>
            </a:ln>
          </p:spPr>
        </p:pic>
        <p:pic>
          <p:nvPicPr>
            <p:cNvPr id="9" name="Picture 2" descr="IAEA和巴基斯坦专家2"/>
            <p:cNvPicPr>
              <a:picLocks noChangeAspect="1" noChangeArrowheads="1"/>
            </p:cNvPicPr>
            <p:nvPr/>
          </p:nvPicPr>
          <p:blipFill>
            <a:blip r:embed="rId5"/>
            <a:srcRect/>
            <a:stretch>
              <a:fillRect/>
            </a:stretch>
          </p:blipFill>
          <p:spPr bwMode="auto">
            <a:xfrm>
              <a:off x="4786313" y="3953659"/>
              <a:ext cx="4357687" cy="290436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Public Communication</a:t>
            </a:r>
            <a:endParaRPr lang="zh-CN" altLang="en-US" dirty="0"/>
          </a:p>
        </p:txBody>
      </p:sp>
      <p:sp>
        <p:nvSpPr>
          <p:cNvPr id="3" name="内容占位符 2"/>
          <p:cNvSpPr>
            <a:spLocks noGrp="1"/>
          </p:cNvSpPr>
          <p:nvPr>
            <p:ph idx="1"/>
          </p:nvPr>
        </p:nvSpPr>
        <p:spPr>
          <a:xfrm>
            <a:off x="714348" y="4732365"/>
            <a:ext cx="7715304" cy="1697031"/>
          </a:xfrm>
        </p:spPr>
        <p:txBody>
          <a:bodyPr>
            <a:normAutofit fontScale="92500"/>
          </a:bodyPr>
          <a:lstStyle/>
          <a:p>
            <a:r>
              <a:rPr lang="en-US" dirty="0" smtClean="0"/>
              <a:t>Organize 1</a:t>
            </a:r>
            <a:r>
              <a:rPr lang="en-US" baseline="30000" dirty="0" smtClean="0"/>
              <a:t>st</a:t>
            </a:r>
            <a:r>
              <a:rPr lang="en-US" dirty="0" smtClean="0"/>
              <a:t> national nuclear emergency publicity week </a:t>
            </a:r>
            <a:r>
              <a:rPr lang="en-US" dirty="0"/>
              <a:t>in </a:t>
            </a:r>
            <a:r>
              <a:rPr lang="en-US" dirty="0" smtClean="0"/>
              <a:t>2013, and </a:t>
            </a:r>
            <a:r>
              <a:rPr lang="en-US" dirty="0"/>
              <a:t>another publicity week in 2014</a:t>
            </a:r>
            <a:r>
              <a:rPr lang="en-US" dirty="0" smtClean="0"/>
              <a:t>;</a:t>
            </a:r>
          </a:p>
          <a:p>
            <a:r>
              <a:rPr lang="en-US" dirty="0"/>
              <a:t>Let more citizens understand nuclear EPR </a:t>
            </a:r>
            <a:r>
              <a:rPr lang="en-US" altLang="zh-CN" dirty="0"/>
              <a:t>knowledge</a:t>
            </a:r>
            <a:r>
              <a:rPr lang="en-US" dirty="0"/>
              <a:t>.</a:t>
            </a:r>
          </a:p>
          <a:p>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19</a:t>
            </a:fld>
            <a:endParaRPr lang="zh-CN" altLang="en-US" dirty="0"/>
          </a:p>
        </p:txBody>
      </p:sp>
      <p:pic>
        <p:nvPicPr>
          <p:cNvPr id="6" name="图片 4" descr="核应急宣传周2.jpg"/>
          <p:cNvPicPr>
            <a:picLocks noChangeAspect="1"/>
          </p:cNvPicPr>
          <p:nvPr/>
        </p:nvPicPr>
        <p:blipFill>
          <a:blip r:embed="rId2"/>
          <a:srcRect/>
          <a:stretch>
            <a:fillRect/>
          </a:stretch>
        </p:blipFill>
        <p:spPr bwMode="auto">
          <a:xfrm>
            <a:off x="0" y="2286000"/>
            <a:ext cx="4500563" cy="2071688"/>
          </a:xfrm>
          <a:prstGeom prst="rect">
            <a:avLst/>
          </a:prstGeom>
          <a:noFill/>
          <a:ln w="9525">
            <a:noFill/>
            <a:miter lim="800000"/>
            <a:headEnd/>
            <a:tailEnd/>
          </a:ln>
        </p:spPr>
      </p:pic>
      <p:pic>
        <p:nvPicPr>
          <p:cNvPr id="7" name="图片 5" descr="核应急宣传周3.jpg"/>
          <p:cNvPicPr>
            <a:picLocks noChangeAspect="1"/>
          </p:cNvPicPr>
          <p:nvPr/>
        </p:nvPicPr>
        <p:blipFill>
          <a:blip r:embed="rId3"/>
          <a:srcRect/>
          <a:stretch>
            <a:fillRect/>
          </a:stretch>
        </p:blipFill>
        <p:spPr bwMode="auto">
          <a:xfrm>
            <a:off x="4500563" y="2214563"/>
            <a:ext cx="4643437" cy="2143125"/>
          </a:xfrm>
          <a:prstGeom prst="rect">
            <a:avLst/>
          </a:prstGeom>
          <a:noFill/>
          <a:ln w="9525">
            <a:noFill/>
            <a:miter lim="800000"/>
            <a:headEnd/>
            <a:tailEnd/>
          </a:ln>
        </p:spPr>
      </p:pic>
      <p:pic>
        <p:nvPicPr>
          <p:cNvPr id="5" name="图片 3" descr="核应急宣传周.jpg"/>
          <p:cNvPicPr>
            <a:picLocks noChangeAspect="1"/>
          </p:cNvPicPr>
          <p:nvPr/>
        </p:nvPicPr>
        <p:blipFill>
          <a:blip r:embed="rId4"/>
          <a:srcRect/>
          <a:stretch>
            <a:fillRect/>
          </a:stretch>
        </p:blipFill>
        <p:spPr bwMode="auto">
          <a:xfrm>
            <a:off x="0" y="1062038"/>
            <a:ext cx="9144000" cy="1223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smtClean="0"/>
              <a:t>Contents</a:t>
            </a:r>
            <a:endParaRPr lang="zh-CN" altLang="en-US" dirty="0"/>
          </a:p>
        </p:txBody>
      </p:sp>
      <p:sp>
        <p:nvSpPr>
          <p:cNvPr id="3" name="副标题 2"/>
          <p:cNvSpPr>
            <a:spLocks noGrp="1"/>
          </p:cNvSpPr>
          <p:nvPr>
            <p:ph type="subTitle" idx="1"/>
          </p:nvPr>
        </p:nvSpPr>
        <p:spPr>
          <a:xfrm>
            <a:off x="1071538" y="1571612"/>
            <a:ext cx="7000924" cy="4572032"/>
          </a:xfrm>
        </p:spPr>
        <p:txBody>
          <a:bodyPr/>
          <a:lstStyle/>
          <a:p>
            <a:pPr algn="l">
              <a:lnSpc>
                <a:spcPct val="150000"/>
              </a:lnSpc>
            </a:pPr>
            <a:r>
              <a:rPr lang="en-US" altLang="zh-CN" dirty="0" smtClean="0"/>
              <a:t>Preface</a:t>
            </a:r>
          </a:p>
          <a:p>
            <a:pPr algn="l">
              <a:lnSpc>
                <a:spcPct val="150000"/>
              </a:lnSpc>
            </a:pPr>
            <a:r>
              <a:rPr lang="en-US" altLang="zh-CN" dirty="0" smtClean="0"/>
              <a:t>Part Ⅰ    Capacity Building</a:t>
            </a:r>
          </a:p>
          <a:p>
            <a:pPr algn="l">
              <a:lnSpc>
                <a:spcPct val="150000"/>
              </a:lnSpc>
            </a:pPr>
            <a:r>
              <a:rPr lang="en-US" altLang="zh-CN" dirty="0" smtClean="0"/>
              <a:t>Part Ⅱ    Knowledge Application</a:t>
            </a:r>
          </a:p>
          <a:p>
            <a:pPr algn="l">
              <a:lnSpc>
                <a:spcPct val="150000"/>
              </a:lnSpc>
            </a:pPr>
            <a:r>
              <a:rPr lang="en-US" altLang="zh-CN" dirty="0" smtClean="0"/>
              <a:t>Part Ⅲ    Knowledge Renewal</a:t>
            </a:r>
          </a:p>
          <a:p>
            <a:pPr algn="l">
              <a:lnSpc>
                <a:spcPct val="150000"/>
              </a:lnSpc>
            </a:pPr>
            <a:r>
              <a:rPr lang="en-US" altLang="zh-CN" dirty="0" smtClean="0"/>
              <a:t>Conclusion</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2</a:t>
            </a:fld>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Part Ⅲ    Knowledge Renewal</a:t>
            </a:r>
            <a:endParaRPr lang="zh-CN" altLang="en-US" dirty="0"/>
          </a:p>
        </p:txBody>
      </p:sp>
      <p:sp>
        <p:nvSpPr>
          <p:cNvPr id="3" name="内容占位符 2"/>
          <p:cNvSpPr>
            <a:spLocks noGrp="1"/>
          </p:cNvSpPr>
          <p:nvPr>
            <p:ph idx="1"/>
          </p:nvPr>
        </p:nvSpPr>
        <p:spPr/>
        <p:txBody>
          <a:bodyPr/>
          <a:lstStyle/>
          <a:p>
            <a:endParaRPr lang="en-US" altLang="zh-CN" dirty="0" smtClean="0"/>
          </a:p>
          <a:p>
            <a:r>
              <a:rPr lang="en-US" altLang="zh-CN" dirty="0" smtClean="0"/>
              <a:t>When to Renew</a:t>
            </a:r>
          </a:p>
          <a:p>
            <a:endParaRPr lang="en-US" altLang="zh-CN" dirty="0"/>
          </a:p>
          <a:p>
            <a:r>
              <a:rPr lang="en-US" altLang="zh-CN" dirty="0" smtClean="0"/>
              <a:t>Lessons from Fukushima Accident</a:t>
            </a:r>
          </a:p>
          <a:p>
            <a:endParaRPr lang="en-US" altLang="zh-CN" dirty="0"/>
          </a:p>
          <a:p>
            <a:r>
              <a:rPr lang="en-US" altLang="zh-CN" dirty="0" smtClean="0"/>
              <a:t>What we have done since 2011</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20</a:t>
            </a:fld>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When to Renew</a:t>
            </a:r>
            <a:endParaRPr lang="zh-CN" altLang="en-US" dirty="0"/>
          </a:p>
        </p:txBody>
      </p:sp>
      <p:sp>
        <p:nvSpPr>
          <p:cNvPr id="3" name="内容占位符 2"/>
          <p:cNvSpPr>
            <a:spLocks noGrp="1"/>
          </p:cNvSpPr>
          <p:nvPr>
            <p:ph idx="1"/>
          </p:nvPr>
        </p:nvSpPr>
        <p:spPr/>
        <p:txBody>
          <a:bodyPr>
            <a:normAutofit fontScale="92500" lnSpcReduction="20000"/>
          </a:bodyPr>
          <a:lstStyle/>
          <a:p>
            <a:r>
              <a:rPr lang="en-US" altLang="zh-CN" dirty="0" smtClean="0"/>
              <a:t>We renew our EPR knowledge after</a:t>
            </a:r>
          </a:p>
          <a:p>
            <a:pPr lvl="1"/>
            <a:endParaRPr lang="en-US" altLang="zh-CN" sz="2200" dirty="0" smtClean="0"/>
          </a:p>
          <a:p>
            <a:pPr lvl="1"/>
            <a:r>
              <a:rPr lang="en-US" altLang="zh-CN" dirty="0" smtClean="0"/>
              <a:t>Learned from nuclear emergency practice or exercise;</a:t>
            </a:r>
          </a:p>
          <a:p>
            <a:pPr lvl="1"/>
            <a:endParaRPr lang="en-US" altLang="zh-CN" dirty="0"/>
          </a:p>
          <a:p>
            <a:pPr lvl="1"/>
            <a:r>
              <a:rPr lang="en-US" altLang="zh-CN" dirty="0" smtClean="0"/>
              <a:t>New requirement from international or inner society;</a:t>
            </a:r>
          </a:p>
          <a:p>
            <a:pPr lvl="1"/>
            <a:endParaRPr lang="en-US" altLang="zh-CN" dirty="0"/>
          </a:p>
          <a:p>
            <a:pPr lvl="1"/>
            <a:r>
              <a:rPr lang="en-US" altLang="zh-CN" dirty="0" smtClean="0"/>
              <a:t>Revolution in relevant science &amp; technology;</a:t>
            </a:r>
          </a:p>
          <a:p>
            <a:pPr lvl="1"/>
            <a:endParaRPr lang="en-US" altLang="zh-CN" dirty="0"/>
          </a:p>
          <a:p>
            <a:pPr lvl="1"/>
            <a:r>
              <a:rPr lang="en-US" altLang="zh-CN" dirty="0" smtClean="0"/>
              <a:t>Other relevant situation.</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21</a:t>
            </a:fld>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Lessons from Fukushima Accident</a:t>
            </a:r>
            <a:endParaRPr lang="zh-CN" altLang="en-US" dirty="0"/>
          </a:p>
        </p:txBody>
      </p:sp>
      <p:sp>
        <p:nvSpPr>
          <p:cNvPr id="3" name="内容占位符 2"/>
          <p:cNvSpPr>
            <a:spLocks noGrp="1"/>
          </p:cNvSpPr>
          <p:nvPr>
            <p:ph idx="1"/>
          </p:nvPr>
        </p:nvSpPr>
        <p:spPr/>
        <p:txBody>
          <a:bodyPr>
            <a:normAutofit/>
          </a:bodyPr>
          <a:lstStyle/>
          <a:p>
            <a:r>
              <a:rPr lang="en-US" altLang="zh-CN" dirty="0" smtClean="0"/>
              <a:t>Probability(severe accident) </a:t>
            </a:r>
            <a:r>
              <a:rPr dirty="0" smtClean="0"/>
              <a:t>≠ </a:t>
            </a:r>
            <a:r>
              <a:rPr lang="en-US" dirty="0" smtClean="0"/>
              <a:t>0;</a:t>
            </a:r>
          </a:p>
          <a:p>
            <a:r>
              <a:rPr lang="en-US" dirty="0" smtClean="0"/>
              <a:t>EPR concepts get evolved;</a:t>
            </a:r>
          </a:p>
          <a:p>
            <a:r>
              <a:rPr lang="en-US" dirty="0" smtClean="0"/>
              <a:t>Non-radiological effects in society;</a:t>
            </a:r>
            <a:endParaRPr lang="en-US" dirty="0"/>
          </a:p>
          <a:p>
            <a:r>
              <a:rPr lang="en-US" dirty="0" smtClean="0"/>
              <a:t>International effects;</a:t>
            </a:r>
          </a:p>
          <a:p>
            <a:r>
              <a:rPr lang="en-US" dirty="0" smtClean="0"/>
              <a:t>Arrangement for nuclear </a:t>
            </a:r>
            <a:r>
              <a:rPr lang="en-US" dirty="0"/>
              <a:t>EPR to </a:t>
            </a:r>
            <a:r>
              <a:rPr lang="en-US" dirty="0" smtClean="0"/>
              <a:t>be examined;</a:t>
            </a:r>
          </a:p>
          <a:p>
            <a:r>
              <a:rPr lang="en-US" dirty="0" smtClean="0"/>
              <a:t>Criteria for E. facilities to be unified &amp; improved;</a:t>
            </a:r>
          </a:p>
          <a:p>
            <a:r>
              <a:rPr lang="en-US" dirty="0" smtClean="0"/>
              <a:t>Importance of technical support &amp; rescue force; </a:t>
            </a:r>
          </a:p>
          <a:p>
            <a:r>
              <a:rPr lang="en-US" altLang="zh-CN" dirty="0" smtClean="0"/>
              <a:t>Importance of public communication.</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22</a:t>
            </a:fld>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What we have done since 2011</a:t>
            </a:r>
            <a:endParaRPr lang="zh-CN" altLang="en-US" dirty="0"/>
          </a:p>
        </p:txBody>
      </p:sp>
      <p:sp>
        <p:nvSpPr>
          <p:cNvPr id="3" name="内容占位符 2"/>
          <p:cNvSpPr>
            <a:spLocks noGrp="1"/>
          </p:cNvSpPr>
          <p:nvPr>
            <p:ph idx="1"/>
          </p:nvPr>
        </p:nvSpPr>
        <p:spPr/>
        <p:txBody>
          <a:bodyPr>
            <a:normAutofit/>
          </a:bodyPr>
          <a:lstStyle/>
          <a:p>
            <a:pPr>
              <a:spcAft>
                <a:spcPts val="600"/>
              </a:spcAft>
            </a:pPr>
            <a:r>
              <a:rPr lang="en-US" altLang="zh-CN" dirty="0" smtClean="0"/>
              <a:t>Dept</a:t>
            </a:r>
            <a:r>
              <a:rPr lang="en-US" altLang="zh-CN" dirty="0"/>
              <a:t>. for Nuclear EPR </a:t>
            </a:r>
            <a:r>
              <a:rPr lang="en-US" altLang="zh-CN" dirty="0" smtClean="0"/>
              <a:t>in CAEA established</a:t>
            </a:r>
            <a:r>
              <a:rPr lang="en-US" altLang="zh-CN" dirty="0"/>
              <a:t/>
            </a:r>
            <a:br>
              <a:rPr lang="en-US" altLang="zh-CN" dirty="0"/>
            </a:br>
            <a:r>
              <a:rPr lang="en-US" altLang="zh-CN" dirty="0"/>
              <a:t>Division/4Persons </a:t>
            </a:r>
            <a:r>
              <a:rPr lang="en-US" altLang="zh-CN" dirty="0" smtClean="0"/>
              <a:t>→</a:t>
            </a:r>
            <a:r>
              <a:rPr lang="en-US" altLang="zh-CN" dirty="0"/>
              <a:t>Dept./22Persons(2011);</a:t>
            </a:r>
          </a:p>
          <a:p>
            <a:pPr>
              <a:spcAft>
                <a:spcPts val="600"/>
              </a:spcAft>
            </a:pPr>
            <a:r>
              <a:rPr lang="en-US" altLang="zh-CN" dirty="0" smtClean="0"/>
              <a:t>National Nuclear Emergency Plan revised</a:t>
            </a:r>
            <a:br>
              <a:rPr lang="en-US" altLang="zh-CN" dirty="0" smtClean="0"/>
            </a:br>
            <a:r>
              <a:rPr lang="en-US" altLang="zh-CN" dirty="0" smtClean="0"/>
              <a:t>All nuclear EPR Plans evolved(2013);</a:t>
            </a:r>
          </a:p>
          <a:p>
            <a:pPr>
              <a:spcAft>
                <a:spcPts val="600"/>
              </a:spcAft>
            </a:pPr>
            <a:r>
              <a:rPr lang="en-US" altLang="zh-CN" dirty="0"/>
              <a:t>Agriculture product &amp; </a:t>
            </a:r>
            <a:r>
              <a:rPr lang="en-US" altLang="zh-CN" dirty="0" smtClean="0"/>
              <a:t>D. </a:t>
            </a:r>
            <a:r>
              <a:rPr lang="en-US" altLang="zh-CN" dirty="0"/>
              <a:t>water </a:t>
            </a:r>
            <a:r>
              <a:rPr lang="en-US" altLang="zh-CN" dirty="0" smtClean="0"/>
              <a:t>monitoring ,</a:t>
            </a:r>
            <a:br>
              <a:rPr lang="en-US" altLang="zh-CN" dirty="0" smtClean="0"/>
            </a:br>
            <a:r>
              <a:rPr lang="en-US" altLang="zh-CN" dirty="0" smtClean="0"/>
              <a:t>Market supervision &amp; regulation enhanced(2012)</a:t>
            </a:r>
          </a:p>
          <a:p>
            <a:pPr>
              <a:spcAft>
                <a:spcPts val="600"/>
              </a:spcAft>
            </a:pPr>
            <a:r>
              <a:rPr lang="en-US" altLang="zh-CN" dirty="0" smtClean="0"/>
              <a:t>Access &amp; port control strengthened (2012)</a:t>
            </a:r>
            <a:br>
              <a:rPr lang="en-US" altLang="zh-CN" dirty="0" smtClean="0"/>
            </a:br>
            <a:r>
              <a:rPr lang="en-US" altLang="zh-CN" dirty="0" smtClean="0"/>
              <a:t>Register N.A.C. in IAEA-RANET (2014);</a:t>
            </a:r>
          </a:p>
          <a:p>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23</a:t>
            </a:fld>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What we have done since 2011</a:t>
            </a:r>
            <a:endParaRPr lang="zh-CN" altLang="en-US" dirty="0"/>
          </a:p>
        </p:txBody>
      </p:sp>
      <p:sp>
        <p:nvSpPr>
          <p:cNvPr id="3" name="内容占位符 2"/>
          <p:cNvSpPr>
            <a:spLocks noGrp="1"/>
          </p:cNvSpPr>
          <p:nvPr>
            <p:ph idx="1"/>
          </p:nvPr>
        </p:nvSpPr>
        <p:spPr>
          <a:xfrm>
            <a:off x="714348" y="1600200"/>
            <a:ext cx="7929618" cy="4525963"/>
          </a:xfrm>
        </p:spPr>
        <p:txBody>
          <a:bodyPr/>
          <a:lstStyle/>
          <a:p>
            <a:pPr>
              <a:spcAft>
                <a:spcPts val="1000"/>
              </a:spcAft>
            </a:pPr>
            <a:r>
              <a:rPr lang="en-US" altLang="zh-CN" dirty="0" smtClean="0"/>
              <a:t>National Nuclear Emergency Exercise held (2015);</a:t>
            </a:r>
          </a:p>
          <a:p>
            <a:pPr>
              <a:spcAft>
                <a:spcPts val="1000"/>
              </a:spcAft>
            </a:pPr>
            <a:r>
              <a:rPr lang="en-US" altLang="zh-CN" dirty="0" smtClean="0"/>
              <a:t>Guidance for provincial NERC published (2012)etc.;</a:t>
            </a:r>
          </a:p>
          <a:p>
            <a:pPr>
              <a:spcAft>
                <a:spcPts val="1000"/>
              </a:spcAft>
            </a:pPr>
            <a:r>
              <a:rPr lang="en-US" altLang="zh-CN" dirty="0" smtClean="0"/>
              <a:t>8 national technical centers established (2014)</a:t>
            </a:r>
            <a:br>
              <a:rPr lang="en-US" altLang="zh-CN" dirty="0" smtClean="0"/>
            </a:br>
            <a:r>
              <a:rPr lang="en-US" altLang="zh-CN" dirty="0" smtClean="0"/>
              <a:t>25 national rescue teams </a:t>
            </a:r>
            <a:r>
              <a:rPr lang="en-US" altLang="zh-CN" dirty="0"/>
              <a:t>established (2014</a:t>
            </a:r>
            <a:r>
              <a:rPr lang="en-US" altLang="zh-CN" dirty="0" smtClean="0"/>
              <a:t>);</a:t>
            </a:r>
          </a:p>
          <a:p>
            <a:pPr>
              <a:spcAft>
                <a:spcPts val="1000"/>
              </a:spcAft>
            </a:pPr>
            <a:r>
              <a:rPr lang="en-US" dirty="0" smtClean="0"/>
              <a:t>National </a:t>
            </a:r>
            <a:r>
              <a:rPr lang="en-US" dirty="0"/>
              <a:t>nuclear emergency publicity </a:t>
            </a:r>
            <a:r>
              <a:rPr lang="en-US" dirty="0" smtClean="0"/>
              <a:t>week held</a:t>
            </a:r>
            <a:br>
              <a:rPr lang="en-US" dirty="0" smtClean="0"/>
            </a:br>
            <a:r>
              <a:rPr lang="en-US" sz="2400" dirty="0" smtClean="0"/>
              <a:t>Total audience numbers up to over 1 billion (2013-2014).</a:t>
            </a:r>
            <a:r>
              <a:rPr lang="en-US" dirty="0" smtClean="0"/>
              <a:t/>
            </a:r>
            <a:br>
              <a:rPr lang="en-US" dirty="0" smtClean="0"/>
            </a:br>
            <a:endParaRPr lang="en-US" dirty="0" smtClean="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24</a:t>
            </a:fld>
            <a:endParaRPr lang="zh-CN"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a:t>
            </a:r>
            <a:endParaRPr lang="zh-CN" altLang="en-US" dirty="0"/>
          </a:p>
        </p:txBody>
      </p:sp>
      <p:sp>
        <p:nvSpPr>
          <p:cNvPr id="3" name="内容占位符 2"/>
          <p:cNvSpPr>
            <a:spLocks noGrp="1"/>
          </p:cNvSpPr>
          <p:nvPr>
            <p:ph idx="1"/>
          </p:nvPr>
        </p:nvSpPr>
        <p:spPr>
          <a:xfrm>
            <a:off x="571472" y="1600200"/>
            <a:ext cx="8072494" cy="4525963"/>
          </a:xfrm>
        </p:spPr>
        <p:txBody>
          <a:bodyPr>
            <a:normAutofit/>
          </a:bodyPr>
          <a:lstStyle/>
          <a:p>
            <a:pPr>
              <a:spcAft>
                <a:spcPts val="800"/>
              </a:spcAft>
            </a:pPr>
            <a:r>
              <a:rPr lang="en-US" altLang="zh-CN" dirty="0" smtClean="0"/>
              <a:t>Knowledge Management is a dynamic process; </a:t>
            </a:r>
            <a:br>
              <a:rPr lang="en-US" altLang="zh-CN" dirty="0" smtClean="0"/>
            </a:br>
            <a:r>
              <a:rPr lang="en-US" altLang="zh-CN" dirty="0" smtClean="0"/>
              <a:t>it instructs us how to work; it also benefits from what we have experienced and what we have done.</a:t>
            </a:r>
          </a:p>
          <a:p>
            <a:pPr>
              <a:spcAft>
                <a:spcPts val="800"/>
              </a:spcAft>
            </a:pPr>
            <a:r>
              <a:rPr lang="en-US" altLang="zh-CN" dirty="0" smtClean="0"/>
              <a:t>The </a:t>
            </a:r>
            <a:r>
              <a:rPr lang="en-US" altLang="zh-CN" dirty="0"/>
              <a:t>accumulated </a:t>
            </a:r>
            <a:r>
              <a:rPr lang="en-US" altLang="zh-CN" dirty="0" smtClean="0"/>
              <a:t>knowledge </a:t>
            </a:r>
            <a:r>
              <a:rPr lang="en-US" altLang="zh-CN" dirty="0"/>
              <a:t>should </a:t>
            </a:r>
            <a:r>
              <a:rPr lang="en-US" altLang="zh-CN" dirty="0" smtClean="0"/>
              <a:t>be refined and systematized to form technical docs., guides, standards, administrative rules, regulations, laws;</a:t>
            </a:r>
            <a:br>
              <a:rPr lang="en-US" altLang="zh-CN" dirty="0" smtClean="0"/>
            </a:br>
            <a:r>
              <a:rPr lang="en-US" altLang="zh-CN" dirty="0" smtClean="0"/>
              <a:t>it is the foundation for capacity building.</a:t>
            </a:r>
          </a:p>
          <a:p>
            <a:pPr>
              <a:spcAft>
                <a:spcPts val="800"/>
              </a:spcAft>
            </a:pPr>
            <a:r>
              <a:rPr lang="en-US" altLang="zh-CN" dirty="0" smtClean="0"/>
              <a:t>The arrangement  should be examined regularly; the plan should be revised when necessary.</a:t>
            </a:r>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25</a:t>
            </a:fld>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a:t>
            </a:r>
            <a:endParaRPr lang="zh-CN" altLang="en-US" dirty="0"/>
          </a:p>
        </p:txBody>
      </p:sp>
      <p:sp>
        <p:nvSpPr>
          <p:cNvPr id="3" name="内容占位符 2"/>
          <p:cNvSpPr>
            <a:spLocks noGrp="1"/>
          </p:cNvSpPr>
          <p:nvPr>
            <p:ph idx="1"/>
          </p:nvPr>
        </p:nvSpPr>
        <p:spPr>
          <a:xfrm>
            <a:off x="571472" y="1600200"/>
            <a:ext cx="8001056" cy="4525963"/>
          </a:xfrm>
        </p:spPr>
        <p:txBody>
          <a:bodyPr>
            <a:normAutofit/>
          </a:bodyPr>
          <a:lstStyle/>
          <a:p>
            <a:pPr>
              <a:spcAft>
                <a:spcPts val="600"/>
              </a:spcAft>
            </a:pPr>
            <a:r>
              <a:rPr lang="en-US" altLang="zh-CN" dirty="0" smtClean="0"/>
              <a:t>Sufficient 	personnel </a:t>
            </a:r>
            <a:r>
              <a:rPr lang="en-US" altLang="zh-CN" dirty="0"/>
              <a:t>is another key factor for knowledge management; </a:t>
            </a:r>
            <a:r>
              <a:rPr lang="en-US" altLang="zh-CN" dirty="0" smtClean="0"/>
              <a:t>training, drilling</a:t>
            </a:r>
            <a:r>
              <a:rPr lang="en-US" altLang="zh-CN" dirty="0"/>
              <a:t>, expert </a:t>
            </a:r>
            <a:r>
              <a:rPr lang="en-US" altLang="zh-CN" dirty="0" smtClean="0"/>
              <a:t>exchanging </a:t>
            </a:r>
            <a:r>
              <a:rPr lang="en-US" altLang="zh-CN" dirty="0"/>
              <a:t>are </a:t>
            </a:r>
            <a:r>
              <a:rPr lang="en-US" altLang="zh-CN" dirty="0" smtClean="0"/>
              <a:t>necessary for qualified staff.</a:t>
            </a:r>
            <a:endParaRPr dirty="0"/>
          </a:p>
          <a:p>
            <a:pPr>
              <a:spcAft>
                <a:spcPts val="600"/>
              </a:spcAft>
            </a:pPr>
            <a:r>
              <a:rPr lang="en-US" altLang="zh-CN" dirty="0" smtClean="0"/>
              <a:t>Public communication is important for knowledge management; with increasing nuclear and EPR knowledge, the citizens will give us more support.</a:t>
            </a:r>
          </a:p>
          <a:p>
            <a:pPr>
              <a:spcAft>
                <a:spcPts val="600"/>
              </a:spcAft>
            </a:pPr>
            <a:r>
              <a:rPr lang="en-US" altLang="zh-CN" dirty="0" smtClean="0"/>
              <a:t>International cooperation should be encouraged; we shall benefit from each other when sharing our knowledge and experience.</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26</a:t>
            </a:fld>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Conclusion</a:t>
            </a:r>
            <a:endParaRPr lang="zh-CN" altLang="en-US" dirty="0"/>
          </a:p>
        </p:txBody>
      </p:sp>
      <p:sp>
        <p:nvSpPr>
          <p:cNvPr id="3" name="内容占位符 2"/>
          <p:cNvSpPr>
            <a:spLocks noGrp="1"/>
          </p:cNvSpPr>
          <p:nvPr>
            <p:ph idx="1"/>
          </p:nvPr>
        </p:nvSpPr>
        <p:spPr>
          <a:xfrm>
            <a:off x="714348" y="1600200"/>
            <a:ext cx="7429552" cy="4472006"/>
          </a:xfrm>
        </p:spPr>
        <p:txBody>
          <a:bodyPr>
            <a:noAutofit/>
          </a:bodyPr>
          <a:lstStyle/>
          <a:p>
            <a:pPr>
              <a:lnSpc>
                <a:spcPct val="150000"/>
              </a:lnSpc>
              <a:buNone/>
            </a:pPr>
            <a:r>
              <a:rPr lang="en-US" altLang="zh-CN" dirty="0" smtClean="0"/>
              <a:t>China, the permanent member state of the United Nation and the member state of the IAEA, is willing to join hands with all states in bringing forward nuclear EPR, to promote the safe and secure development of nuclear energy in the world!</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27</a:t>
            </a:fld>
            <a:endParaRPr lang="zh-CN"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14480" y="2496917"/>
            <a:ext cx="5857916" cy="646331"/>
          </a:xfrm>
          <a:prstGeom prst="rect">
            <a:avLst/>
          </a:prstGeom>
          <a:noFill/>
        </p:spPr>
        <p:txBody>
          <a:bodyPr wrap="square" rtlCol="0">
            <a:spAutoFit/>
          </a:bodyPr>
          <a:lstStyle/>
          <a:p>
            <a:pPr algn="ctr"/>
            <a:r>
              <a:rPr lang="en-US" altLang="zh-CN" sz="3600" dirty="0" smtClean="0">
                <a:solidFill>
                  <a:schemeClr val="tx2"/>
                </a:solidFill>
                <a:latin typeface="+mj-lt"/>
              </a:rPr>
              <a:t>Thank You For Your Attention!</a:t>
            </a:r>
            <a:endParaRPr lang="zh-CN" altLang="en-US" sz="3600" dirty="0">
              <a:solidFill>
                <a:schemeClr val="tx2"/>
              </a:solidFill>
              <a:latin typeface="+mj-lt"/>
            </a:endParaRPr>
          </a:p>
        </p:txBody>
      </p:sp>
      <p:sp>
        <p:nvSpPr>
          <p:cNvPr id="6" name="灯片编号占位符 3"/>
          <p:cNvSpPr>
            <a:spLocks noGrp="1"/>
          </p:cNvSpPr>
          <p:nvPr>
            <p:ph type="sldNum" sz="quarter" idx="4294967295"/>
          </p:nvPr>
        </p:nvSpPr>
        <p:spPr>
          <a:xfrm>
            <a:off x="8143875" y="6286500"/>
            <a:ext cx="542925" cy="434975"/>
          </a:xfrm>
        </p:spPr>
        <p:txBody>
          <a:bodyPr/>
          <a:lstStyle/>
          <a:p>
            <a:pPr>
              <a:defRPr/>
            </a:pPr>
            <a:fld id="{C95DEE50-B895-426E-8E8B-C9BFFA172759}" type="slidenum">
              <a:rPr lang="zh-CN" altLang="en-US" smtClean="0"/>
              <a:pPr>
                <a:defRPr/>
              </a:pPr>
              <a:t>28</a:t>
            </a:fld>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en-US" altLang="zh-CN" dirty="0" smtClean="0"/>
              <a:t>Preface</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3</a:t>
            </a:fld>
            <a:endParaRPr lang="zh-CN" altLang="en-US" dirty="0"/>
          </a:p>
        </p:txBody>
      </p:sp>
      <p:grpSp>
        <p:nvGrpSpPr>
          <p:cNvPr id="6" name="组合 5"/>
          <p:cNvGrpSpPr/>
          <p:nvPr/>
        </p:nvGrpSpPr>
        <p:grpSpPr>
          <a:xfrm>
            <a:off x="142844" y="908050"/>
            <a:ext cx="9001156" cy="5378471"/>
            <a:chOff x="408461" y="908050"/>
            <a:chExt cx="9001156" cy="5378471"/>
          </a:xfrm>
        </p:grpSpPr>
        <p:pic>
          <p:nvPicPr>
            <p:cNvPr id="7" name="Picture 12" descr="核事故或辐射紧急情况援助公约"/>
            <p:cNvPicPr>
              <a:picLocks noChangeAspect="1" noChangeArrowheads="1"/>
            </p:cNvPicPr>
            <p:nvPr/>
          </p:nvPicPr>
          <p:blipFill>
            <a:blip r:embed="rId3"/>
            <a:srcRect/>
            <a:stretch>
              <a:fillRect/>
            </a:stretch>
          </p:blipFill>
          <p:spPr bwMode="auto">
            <a:xfrm>
              <a:off x="1785938" y="908050"/>
              <a:ext cx="1346200" cy="3511550"/>
            </a:xfrm>
            <a:prstGeom prst="rect">
              <a:avLst/>
            </a:prstGeom>
            <a:noFill/>
            <a:ln w="9525">
              <a:noFill/>
              <a:miter lim="800000"/>
              <a:headEnd/>
              <a:tailEnd/>
            </a:ln>
          </p:spPr>
        </p:pic>
        <p:pic>
          <p:nvPicPr>
            <p:cNvPr id="8" name="Picture 11" descr="及时通报核事故公约"/>
            <p:cNvPicPr>
              <a:picLocks noChangeAspect="1" noChangeArrowheads="1"/>
            </p:cNvPicPr>
            <p:nvPr/>
          </p:nvPicPr>
          <p:blipFill>
            <a:blip r:embed="rId4"/>
            <a:srcRect/>
            <a:stretch>
              <a:fillRect/>
            </a:stretch>
          </p:blipFill>
          <p:spPr bwMode="auto">
            <a:xfrm>
              <a:off x="1187450" y="1066800"/>
              <a:ext cx="1506538" cy="3475038"/>
            </a:xfrm>
            <a:prstGeom prst="rect">
              <a:avLst/>
            </a:prstGeom>
            <a:noFill/>
            <a:ln w="9525">
              <a:noFill/>
              <a:miter lim="800000"/>
              <a:headEnd/>
              <a:tailEnd/>
            </a:ln>
          </p:spPr>
        </p:pic>
        <p:grpSp>
          <p:nvGrpSpPr>
            <p:cNvPr id="9" name="Group 4"/>
            <p:cNvGrpSpPr>
              <a:grpSpLocks/>
            </p:cNvGrpSpPr>
            <p:nvPr/>
          </p:nvGrpSpPr>
          <p:grpSpPr bwMode="auto">
            <a:xfrm>
              <a:off x="408461" y="1194838"/>
              <a:ext cx="1877523" cy="2468100"/>
              <a:chOff x="-20164" y="-19606"/>
              <a:chExt cx="1877535" cy="2468839"/>
            </a:xfrm>
          </p:grpSpPr>
          <p:pic>
            <p:nvPicPr>
              <p:cNvPr id="24" name="Picture 6" descr="CHERNOBYL_002"/>
              <p:cNvPicPr>
                <a:picLocks noChangeAspect="1" noChangeArrowheads="1"/>
              </p:cNvPicPr>
              <p:nvPr/>
            </p:nvPicPr>
            <p:blipFill>
              <a:blip r:embed="rId5"/>
              <a:srcRect/>
              <a:stretch>
                <a:fillRect/>
              </a:stretch>
            </p:blipFill>
            <p:spPr bwMode="auto">
              <a:xfrm>
                <a:off x="-20164" y="-19606"/>
                <a:ext cx="1682496" cy="1895856"/>
              </a:xfrm>
              <a:prstGeom prst="rect">
                <a:avLst/>
              </a:prstGeom>
              <a:noFill/>
              <a:ln w="9525">
                <a:noFill/>
                <a:miter lim="800000"/>
                <a:headEnd/>
                <a:tailEnd/>
              </a:ln>
            </p:spPr>
          </p:pic>
          <p:sp>
            <p:nvSpPr>
              <p:cNvPr id="25" name="Text Box 7"/>
              <p:cNvSpPr txBox="1">
                <a:spLocks noChangeArrowheads="1"/>
              </p:cNvSpPr>
              <p:nvPr/>
            </p:nvSpPr>
            <p:spPr bwMode="auto">
              <a:xfrm>
                <a:off x="0" y="1864283"/>
                <a:ext cx="1857371" cy="584950"/>
              </a:xfrm>
              <a:prstGeom prst="rect">
                <a:avLst/>
              </a:prstGeom>
              <a:noFill/>
              <a:ln w="9525">
                <a:noFill/>
                <a:miter lim="800000"/>
                <a:headEnd/>
                <a:tailEnd/>
              </a:ln>
            </p:spPr>
            <p:txBody>
              <a:bodyPr wrap="square">
                <a:spAutoFit/>
              </a:bodyPr>
              <a:lstStyle/>
              <a:p>
                <a:pPr algn="ctr"/>
                <a:r>
                  <a:rPr lang="en-US" sz="1600" dirty="0" smtClean="0">
                    <a:ea typeface="黑体" pitchFamily="49" charset="-122"/>
                  </a:rPr>
                  <a:t>Chernobyl  Nuclear Accident, 1986</a:t>
                </a:r>
                <a:endParaRPr lang="zh-CN" altLang="en-US" sz="1600" dirty="0">
                  <a:ea typeface="黑体" pitchFamily="49" charset="-122"/>
                </a:endParaRPr>
              </a:p>
            </p:txBody>
          </p:sp>
        </p:grpSp>
        <p:grpSp>
          <p:nvGrpSpPr>
            <p:cNvPr id="10" name="Group 7"/>
            <p:cNvGrpSpPr>
              <a:grpSpLocks/>
            </p:cNvGrpSpPr>
            <p:nvPr/>
          </p:nvGrpSpPr>
          <p:grpSpPr bwMode="auto">
            <a:xfrm>
              <a:off x="2051535" y="3500438"/>
              <a:ext cx="7358082" cy="2786083"/>
              <a:chOff x="-232140" y="142905"/>
              <a:chExt cx="7334761" cy="2786663"/>
            </a:xfrm>
          </p:grpSpPr>
          <p:pic>
            <p:nvPicPr>
              <p:cNvPr id="18" name="Picture 27" descr="秦山全景"/>
              <p:cNvPicPr>
                <a:picLocks noChangeArrowheads="1"/>
              </p:cNvPicPr>
              <p:nvPr/>
            </p:nvPicPr>
            <p:blipFill>
              <a:blip r:embed="rId6"/>
              <a:srcRect/>
              <a:stretch>
                <a:fillRect/>
              </a:stretch>
            </p:blipFill>
            <p:spPr bwMode="auto">
              <a:xfrm>
                <a:off x="0" y="431480"/>
                <a:ext cx="2913888" cy="2164082"/>
              </a:xfrm>
              <a:prstGeom prst="rect">
                <a:avLst/>
              </a:prstGeom>
              <a:noFill/>
              <a:ln w="9525">
                <a:noFill/>
                <a:miter lim="800000"/>
                <a:headEnd/>
                <a:tailEnd/>
              </a:ln>
            </p:spPr>
          </p:pic>
          <p:sp>
            <p:nvSpPr>
              <p:cNvPr id="19" name="Rectangle 28"/>
              <p:cNvSpPr>
                <a:spLocks noChangeArrowheads="1"/>
              </p:cNvSpPr>
              <p:nvPr/>
            </p:nvSpPr>
            <p:spPr bwMode="auto">
              <a:xfrm>
                <a:off x="3128459" y="2664281"/>
                <a:ext cx="3974162" cy="265287"/>
              </a:xfrm>
              <a:prstGeom prst="rect">
                <a:avLst/>
              </a:prstGeom>
              <a:noFill/>
              <a:ln w="9525">
                <a:noFill/>
                <a:miter lim="800000"/>
                <a:headEnd/>
                <a:tailEnd/>
              </a:ln>
            </p:spPr>
            <p:txBody>
              <a:bodyPr anchor="ctr"/>
              <a:lstStyle/>
              <a:p>
                <a:r>
                  <a:rPr lang="en-US" altLang="zh-CN" sz="1600" dirty="0" smtClean="0">
                    <a:ea typeface="黑体" pitchFamily="49" charset="-122"/>
                  </a:rPr>
                  <a:t>Put into operation, 1</a:t>
                </a:r>
                <a:r>
                  <a:rPr lang="en-US" altLang="zh-CN" sz="1600" baseline="30000" dirty="0" smtClean="0">
                    <a:ea typeface="黑体" pitchFamily="49" charset="-122"/>
                  </a:rPr>
                  <a:t>st</a:t>
                </a:r>
                <a:r>
                  <a:rPr lang="en-US" altLang="zh-CN" sz="1600" dirty="0" smtClean="0">
                    <a:ea typeface="黑体" pitchFamily="49" charset="-122"/>
                  </a:rPr>
                  <a:t> Feb. and 6</a:t>
                </a:r>
                <a:r>
                  <a:rPr lang="en-US" altLang="zh-CN" sz="1600" baseline="30000" dirty="0" smtClean="0">
                    <a:ea typeface="黑体" pitchFamily="49" charset="-122"/>
                  </a:rPr>
                  <a:t>th</a:t>
                </a:r>
                <a:r>
                  <a:rPr lang="en-US" altLang="zh-CN" sz="1600" dirty="0" smtClean="0">
                    <a:ea typeface="黑体" pitchFamily="49" charset="-122"/>
                  </a:rPr>
                  <a:t> May, 1994</a:t>
                </a:r>
                <a:endParaRPr lang="zh-CN" altLang="en-US" sz="1600" dirty="0">
                  <a:ea typeface="黑体" pitchFamily="49" charset="-122"/>
                </a:endParaRPr>
              </a:p>
            </p:txBody>
          </p:sp>
          <p:pic>
            <p:nvPicPr>
              <p:cNvPr id="20" name="Picture 29" descr="大亚湾"/>
              <p:cNvPicPr>
                <a:picLocks noChangeArrowheads="1"/>
              </p:cNvPicPr>
              <p:nvPr/>
            </p:nvPicPr>
            <p:blipFill>
              <a:blip r:embed="rId7"/>
              <a:srcRect/>
              <a:stretch>
                <a:fillRect/>
              </a:stretch>
            </p:blipFill>
            <p:spPr bwMode="auto">
              <a:xfrm>
                <a:off x="3561964" y="421557"/>
                <a:ext cx="2913888" cy="2170178"/>
              </a:xfrm>
              <a:prstGeom prst="rect">
                <a:avLst/>
              </a:prstGeom>
              <a:noFill/>
              <a:ln w="9525">
                <a:noFill/>
                <a:miter lim="800000"/>
                <a:headEnd/>
                <a:tailEnd/>
              </a:ln>
            </p:spPr>
          </p:pic>
          <p:sp>
            <p:nvSpPr>
              <p:cNvPr id="21" name="Rectangle 30"/>
              <p:cNvSpPr>
                <a:spLocks noChangeArrowheads="1"/>
              </p:cNvSpPr>
              <p:nvPr/>
            </p:nvSpPr>
            <p:spPr bwMode="auto">
              <a:xfrm>
                <a:off x="-232140" y="2572286"/>
                <a:ext cx="3275733" cy="285829"/>
              </a:xfrm>
              <a:prstGeom prst="rect">
                <a:avLst/>
              </a:prstGeom>
              <a:noFill/>
              <a:ln w="9525">
                <a:noFill/>
                <a:miter lim="800000"/>
                <a:headEnd/>
                <a:tailEnd/>
              </a:ln>
            </p:spPr>
            <p:txBody>
              <a:bodyPr anchor="ctr"/>
              <a:lstStyle/>
              <a:p>
                <a:r>
                  <a:rPr lang="en-US" altLang="zh-CN" sz="1600" dirty="0" smtClean="0">
                    <a:ea typeface="黑体" pitchFamily="49" charset="-122"/>
                  </a:rPr>
                  <a:t>Combined to the grid, 15</a:t>
                </a:r>
                <a:r>
                  <a:rPr lang="en-US" altLang="zh-CN" sz="1600" baseline="30000" dirty="0" smtClean="0">
                    <a:ea typeface="黑体" pitchFamily="49" charset="-122"/>
                  </a:rPr>
                  <a:t>th</a:t>
                </a:r>
                <a:r>
                  <a:rPr lang="en-US" altLang="zh-CN" sz="1600" dirty="0" smtClean="0">
                    <a:ea typeface="黑体" pitchFamily="49" charset="-122"/>
                  </a:rPr>
                  <a:t> Dec. 1991</a:t>
                </a:r>
                <a:endParaRPr lang="zh-CN" altLang="en-US" sz="1600" dirty="0">
                  <a:ea typeface="黑体" pitchFamily="49" charset="-122"/>
                </a:endParaRPr>
              </a:p>
            </p:txBody>
          </p:sp>
          <p:sp>
            <p:nvSpPr>
              <p:cNvPr id="22" name="Rectangle 31"/>
              <p:cNvSpPr>
                <a:spLocks noChangeArrowheads="1"/>
              </p:cNvSpPr>
              <p:nvPr/>
            </p:nvSpPr>
            <p:spPr bwMode="auto">
              <a:xfrm>
                <a:off x="3849998" y="142905"/>
                <a:ext cx="2433955" cy="338624"/>
              </a:xfrm>
              <a:prstGeom prst="rect">
                <a:avLst/>
              </a:prstGeom>
              <a:noFill/>
              <a:ln w="9525">
                <a:noFill/>
                <a:miter lim="800000"/>
                <a:headEnd/>
                <a:tailEnd/>
              </a:ln>
            </p:spPr>
            <p:txBody>
              <a:bodyPr wrap="none">
                <a:spAutoFit/>
              </a:bodyPr>
              <a:lstStyle/>
              <a:p>
                <a:r>
                  <a:rPr lang="en-US" sz="1600" dirty="0" err="1" smtClean="0">
                    <a:latin typeface="黑体" pitchFamily="49" charset="-122"/>
                    <a:ea typeface="黑体" pitchFamily="49" charset="-122"/>
                  </a:rPr>
                  <a:t>Dayawan</a:t>
                </a:r>
                <a:r>
                  <a:rPr lang="en-US" sz="1600" dirty="0" smtClean="0">
                    <a:latin typeface="黑体" pitchFamily="49" charset="-122"/>
                    <a:ea typeface="黑体" pitchFamily="49" charset="-122"/>
                  </a:rPr>
                  <a:t> NPP  2×900MWe</a:t>
                </a:r>
                <a:endParaRPr lang="en-US" sz="1600" dirty="0">
                  <a:latin typeface="黑体" pitchFamily="49" charset="-122"/>
                  <a:ea typeface="黑体" pitchFamily="49" charset="-122"/>
                </a:endParaRPr>
              </a:p>
            </p:txBody>
          </p:sp>
          <p:sp>
            <p:nvSpPr>
              <p:cNvPr id="23" name="Rectangle 32"/>
              <p:cNvSpPr>
                <a:spLocks noChangeArrowheads="1"/>
              </p:cNvSpPr>
              <p:nvPr/>
            </p:nvSpPr>
            <p:spPr bwMode="auto">
              <a:xfrm>
                <a:off x="-140857" y="142905"/>
                <a:ext cx="3062098" cy="584897"/>
              </a:xfrm>
              <a:prstGeom prst="rect">
                <a:avLst/>
              </a:prstGeom>
              <a:noFill/>
              <a:ln w="9525">
                <a:noFill/>
                <a:miter lim="800000"/>
                <a:headEnd/>
                <a:tailEnd/>
              </a:ln>
            </p:spPr>
            <p:txBody>
              <a:bodyPr wrap="square">
                <a:spAutoFit/>
              </a:bodyPr>
              <a:lstStyle/>
              <a:p>
                <a:r>
                  <a:rPr lang="en-US" altLang="zh-CN" sz="1600" dirty="0" err="1" smtClean="0">
                    <a:latin typeface="黑体" pitchFamily="49" charset="-122"/>
                    <a:ea typeface="黑体" pitchFamily="49" charset="-122"/>
                  </a:rPr>
                  <a:t>Qinshan</a:t>
                </a:r>
                <a:r>
                  <a:rPr lang="en-US" altLang="zh-CN" sz="1600" dirty="0" smtClean="0">
                    <a:latin typeface="黑体" pitchFamily="49" charset="-122"/>
                    <a:ea typeface="黑体" pitchFamily="49" charset="-122"/>
                  </a:rPr>
                  <a:t> 1</a:t>
                </a:r>
                <a:r>
                  <a:rPr lang="en-US" altLang="zh-CN" sz="1600" baseline="30000" dirty="0" smtClean="0">
                    <a:latin typeface="黑体" pitchFamily="49" charset="-122"/>
                    <a:ea typeface="黑体" pitchFamily="49" charset="-122"/>
                  </a:rPr>
                  <a:t>st</a:t>
                </a:r>
                <a:r>
                  <a:rPr lang="en-US" altLang="zh-CN" sz="1600" dirty="0" smtClean="0">
                    <a:latin typeface="黑体" pitchFamily="49" charset="-122"/>
                    <a:ea typeface="黑体" pitchFamily="49" charset="-122"/>
                  </a:rPr>
                  <a:t>-stage NPP  </a:t>
                </a:r>
                <a:r>
                  <a:rPr lang="en-US" sz="1600" dirty="0" smtClean="0">
                    <a:latin typeface="黑体" pitchFamily="49" charset="-122"/>
                    <a:ea typeface="黑体" pitchFamily="49" charset="-122"/>
                  </a:rPr>
                  <a:t>300MWe</a:t>
                </a:r>
                <a:endParaRPr lang="en-US" sz="1600" dirty="0">
                  <a:latin typeface="黑体" pitchFamily="49" charset="-122"/>
                  <a:ea typeface="黑体" pitchFamily="49" charset="-122"/>
                </a:endParaRPr>
              </a:p>
              <a:p>
                <a:endParaRPr lang="en-US" sz="1600" dirty="0">
                  <a:latin typeface="黑体" pitchFamily="49" charset="-122"/>
                  <a:ea typeface="黑体" pitchFamily="49" charset="-122"/>
                </a:endParaRPr>
              </a:p>
            </p:txBody>
          </p:sp>
        </p:grpSp>
        <p:sp>
          <p:nvSpPr>
            <p:cNvPr id="16" name="AutoShape 36"/>
            <p:cNvSpPr>
              <a:spLocks/>
            </p:cNvSpPr>
            <p:nvPr/>
          </p:nvSpPr>
          <p:spPr bwMode="auto">
            <a:xfrm rot="16200000">
              <a:off x="4643438" y="2928937"/>
              <a:ext cx="1785938" cy="785813"/>
            </a:xfrm>
            <a:custGeom>
              <a:avLst/>
              <a:gdLst>
                <a:gd name="T0" fmla="*/ 3375 w 21600"/>
                <a:gd name="T1" fmla="*/ 5400 h 21600"/>
                <a:gd name="T2" fmla="*/ 18900 w 21600"/>
                <a:gd name="T3" fmla="*/ 16200 h 21600"/>
              </a:gdLst>
              <a:ahLst/>
              <a:cxnLst>
                <a:cxn ang="0">
                  <a:pos x="16200" y="0"/>
                </a:cxn>
                <a:cxn ang="0">
                  <a:pos x="16200" y="5400"/>
                </a:cxn>
                <a:cxn ang="0">
                  <a:pos x="3375" y="5400"/>
                </a:cxn>
                <a:cxn ang="0">
                  <a:pos x="3375" y="16200"/>
                </a:cxn>
                <a:cxn ang="0">
                  <a:pos x="16200" y="16200"/>
                </a:cxn>
                <a:cxn ang="0">
                  <a:pos x="16200" y="21600"/>
                </a:cxn>
                <a:cxn ang="0">
                  <a:pos x="21600" y="10800"/>
                </a:cxn>
                <a:cxn ang="0">
                  <a:pos x="1350" y="5400"/>
                </a:cxn>
                <a:cxn ang="0">
                  <a:pos x="1350" y="16200"/>
                </a:cxn>
                <a:cxn ang="0">
                  <a:pos x="2700" y="16200"/>
                </a:cxn>
                <a:cxn ang="0">
                  <a:pos x="2700" y="5400"/>
                </a:cxn>
                <a:cxn ang="0">
                  <a:pos x="0" y="5400"/>
                </a:cxn>
                <a:cxn ang="0">
                  <a:pos x="0" y="16200"/>
                </a:cxn>
                <a:cxn ang="0">
                  <a:pos x="675" y="16200"/>
                </a:cxn>
                <a:cxn ang="0">
                  <a:pos x="675" y="5400"/>
                </a:cxn>
              </a:cxnLst>
              <a:rect l="T0" t="T1" r="T2" b="T3"/>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622330"/>
                </a:gs>
                <a:gs pos="80000">
                  <a:srgbClr val="823042"/>
                </a:gs>
                <a:gs pos="100000">
                  <a:srgbClr val="852F41"/>
                </a:gs>
              </a:gsLst>
              <a:lin ang="5400000"/>
            </a:gradFill>
            <a:ln w="9525" cap="flat" cmpd="sng">
              <a:solidFill>
                <a:srgbClr val="7C3947"/>
              </a:solidFill>
              <a:round/>
              <a:headEnd/>
              <a:tailEnd/>
            </a:ln>
            <a:effectLst>
              <a:outerShdw dist="23000" dir="5400000" algn="ctr" rotWithShape="0">
                <a:srgbClr val="000000">
                  <a:alpha val="34000"/>
                </a:srgbClr>
              </a:outerShdw>
            </a:effectLst>
          </p:spPr>
          <p:txBody>
            <a:bodyPr wrap="none" anchor="ctr"/>
            <a:lstStyle/>
            <a:p>
              <a:endParaRPr lang="zh-CN" altLang="en-US"/>
            </a:p>
          </p:txBody>
        </p:sp>
        <p:sp>
          <p:nvSpPr>
            <p:cNvPr id="12" name="Text Box 34"/>
            <p:cNvSpPr>
              <a:spLocks noChangeArrowheads="1"/>
            </p:cNvSpPr>
            <p:nvPr/>
          </p:nvSpPr>
          <p:spPr bwMode="auto">
            <a:xfrm>
              <a:off x="3908923" y="1571612"/>
              <a:ext cx="5143536" cy="697496"/>
            </a:xfrm>
            <a:prstGeom prst="roundRect">
              <a:avLst>
                <a:gd name="adj" fmla="val 16667"/>
              </a:avLst>
            </a:prstGeom>
            <a:gradFill rotWithShape="1">
              <a:gsLst>
                <a:gs pos="0">
                  <a:srgbClr val="1C467E"/>
                </a:gs>
                <a:gs pos="80000">
                  <a:srgbClr val="285DA6"/>
                </a:gs>
                <a:gs pos="100000">
                  <a:srgbClr val="265DAA"/>
                </a:gs>
              </a:gsLst>
              <a:lin ang="5400000"/>
            </a:gradFill>
            <a:ln w="9525" cmpd="sng">
              <a:solidFill>
                <a:srgbClr val="35609C"/>
              </a:solidFill>
              <a:round/>
              <a:headEnd/>
              <a:tailEnd/>
            </a:ln>
            <a:effectLst>
              <a:outerShdw dist="23000" dir="5400000" algn="ctr" rotWithShape="0">
                <a:srgbClr val="000000">
                  <a:alpha val="34000"/>
                </a:srgbClr>
              </a:outerShdw>
            </a:effectLst>
          </p:spPr>
          <p:txBody>
            <a:bodyPr wrap="square" anchor="ctr">
              <a:spAutoFit/>
            </a:bodyPr>
            <a:lstStyle/>
            <a:p>
              <a:pPr algn="ctr">
                <a:lnSpc>
                  <a:spcPct val="150000"/>
                </a:lnSpc>
                <a:spcBef>
                  <a:spcPts val="1200"/>
                </a:spcBef>
                <a:spcAft>
                  <a:spcPts val="1200"/>
                </a:spcAft>
              </a:pPr>
              <a:r>
                <a:rPr lang="en-US" altLang="zh-CN" sz="2600" b="1" dirty="0" smtClean="0">
                  <a:solidFill>
                    <a:srgbClr val="FFFFFF"/>
                  </a:solidFill>
                  <a:latin typeface="+mj-lt"/>
                  <a:ea typeface="隶书" pitchFamily="49" charset="-122"/>
                </a:rPr>
                <a:t>Initial Start of Nuclear EPR in China</a:t>
              </a:r>
              <a:endParaRPr lang="zh-CN" altLang="en-US" sz="2600" b="1" dirty="0">
                <a:solidFill>
                  <a:srgbClr val="FFFFFF"/>
                </a:solidFill>
                <a:latin typeface="+mj-lt"/>
                <a:ea typeface="隶书" pitchFamily="49" charset="-122"/>
              </a:endParaRPr>
            </a:p>
          </p:txBody>
        </p:sp>
        <p:grpSp>
          <p:nvGrpSpPr>
            <p:cNvPr id="13" name="Group 18"/>
            <p:cNvGrpSpPr>
              <a:grpSpLocks/>
            </p:cNvGrpSpPr>
            <p:nvPr/>
          </p:nvGrpSpPr>
          <p:grpSpPr bwMode="auto">
            <a:xfrm>
              <a:off x="2214563" y="1714500"/>
              <a:ext cx="1766785" cy="848663"/>
              <a:chOff x="0" y="0"/>
              <a:chExt cx="1767432" cy="848663"/>
            </a:xfrm>
          </p:grpSpPr>
          <p:sp>
            <p:nvSpPr>
              <p:cNvPr id="14" name="AutoShape 33"/>
              <p:cNvSpPr>
                <a:spLocks/>
              </p:cNvSpPr>
              <p:nvPr/>
            </p:nvSpPr>
            <p:spPr bwMode="auto">
              <a:xfrm>
                <a:off x="0" y="0"/>
                <a:ext cx="1421333" cy="714375"/>
              </a:xfrm>
              <a:custGeom>
                <a:avLst/>
                <a:gdLst>
                  <a:gd name="T0" fmla="*/ 3375 w 21600"/>
                  <a:gd name="T1" fmla="*/ 5400 h 21600"/>
                  <a:gd name="T2" fmla="*/ 18900 w 21600"/>
                  <a:gd name="T3" fmla="*/ 16200 h 21600"/>
                </a:gdLst>
                <a:ahLst/>
                <a:cxnLst>
                  <a:cxn ang="0">
                    <a:pos x="16200" y="0"/>
                  </a:cxn>
                  <a:cxn ang="0">
                    <a:pos x="16200" y="5400"/>
                  </a:cxn>
                  <a:cxn ang="0">
                    <a:pos x="3375" y="5400"/>
                  </a:cxn>
                  <a:cxn ang="0">
                    <a:pos x="3375" y="16200"/>
                  </a:cxn>
                  <a:cxn ang="0">
                    <a:pos x="16200" y="16200"/>
                  </a:cxn>
                  <a:cxn ang="0">
                    <a:pos x="16200" y="21600"/>
                  </a:cxn>
                  <a:cxn ang="0">
                    <a:pos x="21600" y="10800"/>
                  </a:cxn>
                  <a:cxn ang="0">
                    <a:pos x="1350" y="5400"/>
                  </a:cxn>
                  <a:cxn ang="0">
                    <a:pos x="1350" y="16200"/>
                  </a:cxn>
                  <a:cxn ang="0">
                    <a:pos x="2700" y="16200"/>
                  </a:cxn>
                  <a:cxn ang="0">
                    <a:pos x="2700" y="5400"/>
                  </a:cxn>
                  <a:cxn ang="0">
                    <a:pos x="0" y="5400"/>
                  </a:cxn>
                  <a:cxn ang="0">
                    <a:pos x="0" y="16200"/>
                  </a:cxn>
                  <a:cxn ang="0">
                    <a:pos x="675" y="16200"/>
                  </a:cxn>
                  <a:cxn ang="0">
                    <a:pos x="675" y="5400"/>
                  </a:cxn>
                </a:cxnLst>
                <a:rect l="T0" t="T1" r="T2" b="T3"/>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C64100"/>
                  </a:gs>
                  <a:gs pos="80000">
                    <a:srgbClr val="FF5800"/>
                  </a:gs>
                  <a:gs pos="100000">
                    <a:srgbClr val="FF5700"/>
                  </a:gs>
                </a:gsLst>
                <a:lin ang="5400000"/>
              </a:gradFill>
              <a:ln w="9525" cap="flat" cmpd="sng">
                <a:solidFill>
                  <a:srgbClr val="EB6015"/>
                </a:solidFill>
                <a:round/>
                <a:headEnd/>
                <a:tailEnd/>
              </a:ln>
              <a:effectLst>
                <a:outerShdw dist="23000" dir="5400000" algn="ctr" rotWithShape="0">
                  <a:srgbClr val="000000">
                    <a:alpha val="34000"/>
                  </a:srgbClr>
                </a:outerShdw>
              </a:effectLst>
            </p:spPr>
            <p:txBody>
              <a:bodyPr wrap="none" anchor="ctr"/>
              <a:lstStyle/>
              <a:p>
                <a:endParaRPr lang="zh-CN" altLang="en-US"/>
              </a:p>
            </p:txBody>
          </p:sp>
          <p:sp>
            <p:nvSpPr>
              <p:cNvPr id="15" name="TextBox 20"/>
              <p:cNvSpPr txBox="1">
                <a:spLocks noChangeArrowheads="1"/>
              </p:cNvSpPr>
              <p:nvPr/>
            </p:nvSpPr>
            <p:spPr bwMode="auto">
              <a:xfrm>
                <a:off x="197197" y="202332"/>
                <a:ext cx="1570235" cy="646331"/>
              </a:xfrm>
              <a:prstGeom prst="rect">
                <a:avLst/>
              </a:prstGeom>
              <a:noFill/>
              <a:ln w="9525">
                <a:noFill/>
                <a:miter lim="800000"/>
                <a:headEnd/>
                <a:tailEnd/>
              </a:ln>
            </p:spPr>
            <p:txBody>
              <a:bodyPr wrap="none">
                <a:spAutoFit/>
              </a:bodyPr>
              <a:lstStyle/>
              <a:p>
                <a:r>
                  <a:rPr lang="en-US" altLang="zh-CN" dirty="0" smtClean="0">
                    <a:latin typeface="黑体" pitchFamily="49" charset="-122"/>
                    <a:ea typeface="黑体" pitchFamily="49" charset="-122"/>
                  </a:rPr>
                  <a:t>Learned from</a:t>
                </a:r>
              </a:p>
              <a:p>
                <a:r>
                  <a:rPr lang="en-US" altLang="zh-CN" dirty="0" smtClean="0">
                    <a:latin typeface="黑体" pitchFamily="49" charset="-122"/>
                    <a:ea typeface="黑体" pitchFamily="49" charset="-122"/>
                  </a:rPr>
                  <a:t>Experience</a:t>
                </a:r>
              </a:p>
            </p:txBody>
          </p:sp>
        </p:grpSp>
      </p:grpSp>
      <p:sp>
        <p:nvSpPr>
          <p:cNvPr id="26" name="TextBox 20"/>
          <p:cNvSpPr txBox="1">
            <a:spLocks noChangeArrowheads="1"/>
          </p:cNvSpPr>
          <p:nvPr/>
        </p:nvSpPr>
        <p:spPr bwMode="auto">
          <a:xfrm>
            <a:off x="5508034" y="2854107"/>
            <a:ext cx="2492990" cy="646331"/>
          </a:xfrm>
          <a:prstGeom prst="rect">
            <a:avLst/>
          </a:prstGeom>
          <a:noFill/>
          <a:ln w="9525">
            <a:noFill/>
            <a:miter lim="800000"/>
            <a:headEnd/>
            <a:tailEnd/>
          </a:ln>
        </p:spPr>
        <p:txBody>
          <a:bodyPr wrap="none">
            <a:spAutoFit/>
          </a:bodyPr>
          <a:lstStyle/>
          <a:p>
            <a:r>
              <a:rPr lang="en-US" altLang="zh-CN" dirty="0" smtClean="0">
                <a:latin typeface="黑体" pitchFamily="49" charset="-122"/>
                <a:ea typeface="黑体" pitchFamily="49" charset="-122"/>
              </a:rPr>
              <a:t>Safety Guarantee for</a:t>
            </a:r>
          </a:p>
          <a:p>
            <a:r>
              <a:rPr lang="en-US" altLang="zh-CN" dirty="0" smtClean="0">
                <a:latin typeface="黑体" pitchFamily="49" charset="-122"/>
                <a:ea typeface="黑体" pitchFamily="49" charset="-122"/>
              </a:rPr>
              <a:t>NPP Development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Preface</a:t>
            </a:r>
            <a:endParaRPr lang="zh-CN" altLang="en-US" dirty="0"/>
          </a:p>
        </p:txBody>
      </p:sp>
      <p:sp>
        <p:nvSpPr>
          <p:cNvPr id="5" name="内容占位符 4"/>
          <p:cNvSpPr>
            <a:spLocks noGrp="1"/>
          </p:cNvSpPr>
          <p:nvPr>
            <p:ph idx="1"/>
          </p:nvPr>
        </p:nvSpPr>
        <p:spPr>
          <a:xfrm>
            <a:off x="4143372" y="1571612"/>
            <a:ext cx="4500594" cy="3829064"/>
          </a:xfrm>
        </p:spPr>
        <p:txBody>
          <a:bodyPr/>
          <a:lstStyle/>
          <a:p>
            <a:pPr>
              <a:lnSpc>
                <a:spcPct val="150000"/>
              </a:lnSpc>
            </a:pPr>
            <a:r>
              <a:rPr lang="en-US" altLang="zh-CN" dirty="0" smtClean="0"/>
              <a:t>Regulation System</a:t>
            </a:r>
          </a:p>
          <a:p>
            <a:pPr>
              <a:lnSpc>
                <a:spcPct val="150000"/>
              </a:lnSpc>
            </a:pPr>
            <a:r>
              <a:rPr lang="en-US" altLang="zh-CN" dirty="0" smtClean="0"/>
              <a:t>Plan System</a:t>
            </a:r>
          </a:p>
          <a:p>
            <a:pPr>
              <a:lnSpc>
                <a:spcPct val="150000"/>
              </a:lnSpc>
            </a:pPr>
            <a:r>
              <a:rPr lang="en-US" altLang="zh-CN" dirty="0" smtClean="0"/>
              <a:t>Organization System</a:t>
            </a:r>
          </a:p>
          <a:p>
            <a:pPr>
              <a:lnSpc>
                <a:spcPct val="150000"/>
              </a:lnSpc>
            </a:pPr>
            <a:r>
              <a:rPr lang="en-US" altLang="zh-CN" dirty="0" smtClean="0"/>
              <a:t>Technical Support System</a:t>
            </a:r>
          </a:p>
          <a:p>
            <a:pPr>
              <a:lnSpc>
                <a:spcPct val="150000"/>
              </a:lnSpc>
            </a:pPr>
            <a:r>
              <a:rPr lang="en-US" altLang="zh-CN" dirty="0" smtClean="0"/>
              <a:t>Rescue System</a:t>
            </a:r>
            <a:endParaRPr lang="zh-CN" altLang="en-US" dirty="0"/>
          </a:p>
        </p:txBody>
      </p:sp>
      <p:sp>
        <p:nvSpPr>
          <p:cNvPr id="3" name="灯片编号占位符 2"/>
          <p:cNvSpPr>
            <a:spLocks noGrp="1"/>
          </p:cNvSpPr>
          <p:nvPr>
            <p:ph type="sldNum" sz="quarter" idx="10"/>
          </p:nvPr>
        </p:nvSpPr>
        <p:spPr/>
        <p:txBody>
          <a:bodyPr/>
          <a:lstStyle/>
          <a:p>
            <a:pPr>
              <a:defRPr/>
            </a:pPr>
            <a:fld id="{C95DEE50-B895-426E-8E8B-C9BFFA172759}" type="slidenum">
              <a:rPr lang="zh-CN" altLang="en-US" smtClean="0"/>
              <a:pPr>
                <a:defRPr/>
              </a:pPr>
              <a:t>4</a:t>
            </a:fld>
            <a:endParaRPr lang="zh-CN" altLang="en-US" dirty="0"/>
          </a:p>
        </p:txBody>
      </p:sp>
      <p:pic>
        <p:nvPicPr>
          <p:cNvPr id="6" name="Picture 4" descr="C:\Users\DongLi\Desktop\IMG_20151011_204239_1_BURST001_COVER.jpg"/>
          <p:cNvPicPr>
            <a:picLocks noChangeAspect="1" noChangeArrowheads="1"/>
          </p:cNvPicPr>
          <p:nvPr/>
        </p:nvPicPr>
        <p:blipFill>
          <a:blip r:embed="rId2"/>
          <a:srcRect/>
          <a:stretch>
            <a:fillRect/>
          </a:stretch>
        </p:blipFill>
        <p:spPr>
          <a:xfrm>
            <a:off x="642909" y="2000240"/>
            <a:ext cx="2465605" cy="3286148"/>
          </a:xfrm>
          <a:prstGeom prst="rect">
            <a:avLst/>
          </a:prstGeom>
          <a:noFill/>
        </p:spPr>
      </p:pic>
      <p:sp>
        <p:nvSpPr>
          <p:cNvPr id="7" name="TextBox 6"/>
          <p:cNvSpPr txBox="1"/>
          <p:nvPr/>
        </p:nvSpPr>
        <p:spPr>
          <a:xfrm>
            <a:off x="500034" y="5500702"/>
            <a:ext cx="4071966" cy="1015663"/>
          </a:xfrm>
          <a:prstGeom prst="rect">
            <a:avLst/>
          </a:prstGeom>
          <a:noFill/>
        </p:spPr>
        <p:txBody>
          <a:bodyPr wrap="square" rtlCol="0">
            <a:spAutoFit/>
          </a:bodyPr>
          <a:lstStyle/>
          <a:p>
            <a:r>
              <a:rPr lang="en-US" altLang="zh-CN" sz="2000" dirty="0" smtClean="0"/>
              <a:t>Emergency Management Regulations</a:t>
            </a:r>
          </a:p>
          <a:p>
            <a:r>
              <a:rPr lang="en-US" altLang="zh-CN" sz="2000" dirty="0" smtClean="0"/>
              <a:t>For Nuclear Accidents at NPPs</a:t>
            </a:r>
          </a:p>
          <a:p>
            <a:r>
              <a:rPr lang="en-US" altLang="zh-CN" sz="2000" dirty="0" smtClean="0"/>
              <a:t>August 4, 1993</a:t>
            </a:r>
            <a:endParaRPr lang="zh-CN" alt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Part Ⅰ    Capacity Building</a:t>
            </a:r>
            <a:endParaRPr lang="zh-CN" altLang="en-US" dirty="0"/>
          </a:p>
        </p:txBody>
      </p:sp>
      <p:sp>
        <p:nvSpPr>
          <p:cNvPr id="3" name="内容占位符 2"/>
          <p:cNvSpPr>
            <a:spLocks noGrp="1"/>
          </p:cNvSpPr>
          <p:nvPr>
            <p:ph idx="1"/>
          </p:nvPr>
        </p:nvSpPr>
        <p:spPr/>
        <p:txBody>
          <a:bodyPr>
            <a:normAutofit lnSpcReduction="10000"/>
          </a:bodyPr>
          <a:lstStyle/>
          <a:p>
            <a:r>
              <a:rPr lang="en-US" altLang="zh-CN" dirty="0" smtClean="0"/>
              <a:t>Regulation System</a:t>
            </a:r>
          </a:p>
          <a:p>
            <a:pPr lvl="1"/>
            <a:r>
              <a:rPr lang="en-US" altLang="zh-CN" dirty="0" smtClean="0"/>
              <a:t>Structure</a:t>
            </a:r>
          </a:p>
          <a:p>
            <a:pPr lvl="1"/>
            <a:r>
              <a:rPr lang="en-US" altLang="zh-CN" dirty="0" smtClean="0"/>
              <a:t>Regulation</a:t>
            </a:r>
          </a:p>
          <a:p>
            <a:pPr lvl="1"/>
            <a:r>
              <a:rPr lang="en-US" altLang="zh-CN" dirty="0" smtClean="0"/>
              <a:t>Administrative Rules</a:t>
            </a:r>
          </a:p>
          <a:p>
            <a:pPr lvl="1"/>
            <a:r>
              <a:rPr lang="en-US" altLang="zh-CN" dirty="0" smtClean="0"/>
              <a:t>National Standards</a:t>
            </a:r>
          </a:p>
          <a:p>
            <a:pPr lvl="1"/>
            <a:endParaRPr lang="en-US" altLang="zh-CN" dirty="0" smtClean="0"/>
          </a:p>
          <a:p>
            <a:r>
              <a:rPr lang="en-US" altLang="zh-CN" dirty="0" smtClean="0"/>
              <a:t>Plan System</a:t>
            </a:r>
          </a:p>
          <a:p>
            <a:pPr lvl="1"/>
            <a:r>
              <a:rPr lang="en-US" altLang="zh-CN" dirty="0" smtClean="0"/>
              <a:t>Structure</a:t>
            </a:r>
          </a:p>
          <a:p>
            <a:pPr lvl="1"/>
            <a:r>
              <a:rPr lang="en-US" altLang="zh-CN" dirty="0" smtClean="0"/>
              <a:t>National Plan</a:t>
            </a:r>
            <a:endParaRPr lang="en-US" altLang="zh-CN" dirty="0"/>
          </a:p>
          <a:p>
            <a:endParaRPr lang="en-US" altLang="zh-CN"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5</a:t>
            </a:fld>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en-US" altLang="zh-CN" dirty="0" smtClean="0"/>
              <a:t>Regulation System Structure</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6</a:t>
            </a:fld>
            <a:endParaRPr lang="zh-CN" altLang="en-US" dirty="0"/>
          </a:p>
        </p:txBody>
      </p:sp>
      <p:grpSp>
        <p:nvGrpSpPr>
          <p:cNvPr id="6" name="组合 5"/>
          <p:cNvGrpSpPr/>
          <p:nvPr/>
        </p:nvGrpSpPr>
        <p:grpSpPr>
          <a:xfrm>
            <a:off x="1047747" y="1571612"/>
            <a:ext cx="6667525" cy="4665676"/>
            <a:chOff x="1476375" y="1843088"/>
            <a:chExt cx="6238875" cy="4394200"/>
          </a:xfrm>
        </p:grpSpPr>
        <p:sp>
          <p:nvSpPr>
            <p:cNvPr id="7" name="AutoShape 4"/>
            <p:cNvSpPr>
              <a:spLocks noChangeArrowheads="1"/>
            </p:cNvSpPr>
            <p:nvPr/>
          </p:nvSpPr>
          <p:spPr bwMode="auto">
            <a:xfrm>
              <a:off x="4416425" y="2601913"/>
              <a:ext cx="369888" cy="309562"/>
            </a:xfrm>
            <a:prstGeom prst="downArrow">
              <a:avLst>
                <a:gd name="adj1" fmla="val 58889"/>
                <a:gd name="adj2" fmla="val 60000"/>
              </a:avLst>
            </a:prstGeom>
            <a:solidFill>
              <a:srgbClr val="F3A276"/>
            </a:solidFill>
            <a:ln w="19050" cap="flat" cmpd="sng">
              <a:solidFill>
                <a:srgbClr val="FFFFFF"/>
              </a:solidFill>
              <a:miter lim="800000"/>
              <a:headEnd/>
              <a:tailEnd/>
            </a:ln>
            <a:effectLst>
              <a:outerShdw dist="35921" dir="2700000" algn="ctr" rotWithShape="0">
                <a:schemeClr val="bg2"/>
              </a:outerShdw>
            </a:effectLst>
          </p:spPr>
          <p:txBody>
            <a:bodyPr wrap="none" anchor="ctr"/>
            <a:lstStyle/>
            <a:p>
              <a:pPr>
                <a:defRPr/>
              </a:pPr>
              <a:endParaRPr lang="zh-CN" altLang="zh-CN"/>
            </a:p>
          </p:txBody>
        </p:sp>
        <p:sp>
          <p:nvSpPr>
            <p:cNvPr id="8" name="AutoShape 4"/>
            <p:cNvSpPr>
              <a:spLocks noChangeArrowheads="1"/>
            </p:cNvSpPr>
            <p:nvPr/>
          </p:nvSpPr>
          <p:spPr bwMode="auto">
            <a:xfrm>
              <a:off x="4416425" y="3673475"/>
              <a:ext cx="369888" cy="309563"/>
            </a:xfrm>
            <a:prstGeom prst="downArrow">
              <a:avLst>
                <a:gd name="adj1" fmla="val 58889"/>
                <a:gd name="adj2" fmla="val 60000"/>
              </a:avLst>
            </a:prstGeom>
            <a:solidFill>
              <a:srgbClr val="F3A276"/>
            </a:solidFill>
            <a:ln w="19050" cap="flat" cmpd="sng">
              <a:solidFill>
                <a:srgbClr val="FFFFFF"/>
              </a:solidFill>
              <a:miter lim="800000"/>
              <a:headEnd/>
              <a:tailEnd/>
            </a:ln>
            <a:effectLst>
              <a:outerShdw dist="35921" dir="2700000" algn="ctr" rotWithShape="0">
                <a:schemeClr val="bg2"/>
              </a:outerShdw>
            </a:effectLst>
          </p:spPr>
          <p:txBody>
            <a:bodyPr wrap="none" anchor="ctr"/>
            <a:lstStyle/>
            <a:p>
              <a:pPr>
                <a:defRPr/>
              </a:pPr>
              <a:endParaRPr lang="zh-CN" altLang="zh-CN"/>
            </a:p>
          </p:txBody>
        </p:sp>
        <p:sp>
          <p:nvSpPr>
            <p:cNvPr id="9" name="AutoShape 4"/>
            <p:cNvSpPr>
              <a:spLocks noChangeArrowheads="1"/>
            </p:cNvSpPr>
            <p:nvPr/>
          </p:nvSpPr>
          <p:spPr bwMode="auto">
            <a:xfrm>
              <a:off x="4416425" y="4724400"/>
              <a:ext cx="369888" cy="309563"/>
            </a:xfrm>
            <a:prstGeom prst="downArrow">
              <a:avLst>
                <a:gd name="adj1" fmla="val 58889"/>
                <a:gd name="adj2" fmla="val 60000"/>
              </a:avLst>
            </a:prstGeom>
            <a:solidFill>
              <a:srgbClr val="F3A276"/>
            </a:solidFill>
            <a:ln w="19050" cap="flat" cmpd="sng">
              <a:solidFill>
                <a:srgbClr val="FFFFFF"/>
              </a:solidFill>
              <a:miter lim="800000"/>
              <a:headEnd/>
              <a:tailEnd/>
            </a:ln>
            <a:effectLst>
              <a:outerShdw dist="35921" dir="2700000" algn="ctr" rotWithShape="0">
                <a:schemeClr val="bg2"/>
              </a:outerShdw>
            </a:effectLst>
          </p:spPr>
          <p:txBody>
            <a:bodyPr wrap="none" anchor="ctr"/>
            <a:lstStyle/>
            <a:p>
              <a:pPr>
                <a:defRPr/>
              </a:pPr>
              <a:endParaRPr lang="zh-CN" altLang="zh-CN"/>
            </a:p>
          </p:txBody>
        </p:sp>
        <p:sp>
          <p:nvSpPr>
            <p:cNvPr id="10" name="AutoShape 4"/>
            <p:cNvSpPr>
              <a:spLocks noChangeArrowheads="1"/>
            </p:cNvSpPr>
            <p:nvPr/>
          </p:nvSpPr>
          <p:spPr bwMode="auto">
            <a:xfrm>
              <a:off x="4416425" y="5495925"/>
              <a:ext cx="369888" cy="309563"/>
            </a:xfrm>
            <a:prstGeom prst="downArrow">
              <a:avLst>
                <a:gd name="adj1" fmla="val 58889"/>
                <a:gd name="adj2" fmla="val 60000"/>
              </a:avLst>
            </a:prstGeom>
            <a:solidFill>
              <a:srgbClr val="F3A276"/>
            </a:solidFill>
            <a:ln w="19050" cap="flat" cmpd="sng">
              <a:solidFill>
                <a:srgbClr val="FFFFFF"/>
              </a:solidFill>
              <a:miter lim="800000"/>
              <a:headEnd/>
              <a:tailEnd/>
            </a:ln>
            <a:effectLst>
              <a:outerShdw dist="35921" dir="2700000" algn="ctr" rotWithShape="0">
                <a:schemeClr val="bg2"/>
              </a:outerShdw>
            </a:effectLst>
          </p:spPr>
          <p:txBody>
            <a:bodyPr wrap="none" anchor="ctr"/>
            <a:lstStyle/>
            <a:p>
              <a:pPr>
                <a:defRPr/>
              </a:pPr>
              <a:endParaRPr lang="zh-CN" altLang="zh-CN"/>
            </a:p>
          </p:txBody>
        </p:sp>
        <p:grpSp>
          <p:nvGrpSpPr>
            <p:cNvPr id="11" name="Group 7"/>
            <p:cNvGrpSpPr>
              <a:grpSpLocks/>
            </p:cNvGrpSpPr>
            <p:nvPr/>
          </p:nvGrpSpPr>
          <p:grpSpPr bwMode="auto">
            <a:xfrm>
              <a:off x="1495425" y="1843088"/>
              <a:ext cx="6219825" cy="727075"/>
              <a:chOff x="0" y="69906"/>
              <a:chExt cx="6219840" cy="727098"/>
            </a:xfrm>
          </p:grpSpPr>
          <p:grpSp>
            <p:nvGrpSpPr>
              <p:cNvPr id="33" name="Group 8"/>
              <p:cNvGrpSpPr>
                <a:grpSpLocks/>
              </p:cNvGrpSpPr>
              <p:nvPr/>
            </p:nvGrpSpPr>
            <p:grpSpPr bwMode="auto">
              <a:xfrm>
                <a:off x="0" y="69906"/>
                <a:ext cx="6219840" cy="727098"/>
                <a:chOff x="0" y="0"/>
                <a:chExt cx="2552" cy="576"/>
              </a:xfrm>
            </p:grpSpPr>
            <p:sp>
              <p:nvSpPr>
                <p:cNvPr id="35" name="Rectangle 28"/>
                <p:cNvSpPr>
                  <a:spLocks noChangeArrowheads="1"/>
                </p:cNvSpPr>
                <p:nvPr/>
              </p:nvSpPr>
              <p:spPr bwMode="auto">
                <a:xfrm>
                  <a:off x="0" y="0"/>
                  <a:ext cx="2552" cy="576"/>
                </a:xfrm>
                <a:prstGeom prst="rect">
                  <a:avLst/>
                </a:prstGeom>
                <a:solidFill>
                  <a:srgbClr val="FFFFFF"/>
                </a:solidFill>
                <a:ln w="9525" cap="flat" cmpd="sng">
                  <a:solidFill>
                    <a:srgbClr val="FFFFFF"/>
                  </a:solidFill>
                  <a:miter lim="800000"/>
                  <a:headEnd/>
                  <a:tailEnd/>
                </a:ln>
                <a:effectLst>
                  <a:outerShdw dist="107763" dir="2700000" algn="ctr" rotWithShape="0">
                    <a:schemeClr val="bg2">
                      <a:alpha val="50000"/>
                    </a:schemeClr>
                  </a:outerShdw>
                </a:effectLst>
              </p:spPr>
              <p:txBody>
                <a:bodyPr wrap="none" anchor="ctr"/>
                <a:lstStyle/>
                <a:p>
                  <a:pPr>
                    <a:defRPr/>
                  </a:pPr>
                  <a:endParaRPr lang="zh-CN" altLang="zh-CN"/>
                </a:p>
              </p:txBody>
            </p:sp>
            <p:sp>
              <p:nvSpPr>
                <p:cNvPr id="36" name="Rectangle 29"/>
                <p:cNvSpPr>
                  <a:spLocks/>
                </p:cNvSpPr>
                <p:nvPr/>
              </p:nvSpPr>
              <p:spPr bwMode="auto">
                <a:xfrm>
                  <a:off x="7" y="6"/>
                  <a:ext cx="2536" cy="278"/>
                </a:xfrm>
                <a:custGeom>
                  <a:avLst/>
                  <a:gdLst>
                    <a:gd name="T0" fmla="*/ 46 w 2536"/>
                    <a:gd name="T1" fmla="*/ 0 h 278"/>
                    <a:gd name="T2" fmla="*/ 2490 w 2536"/>
                    <a:gd name="T3" fmla="*/ 0 h 278"/>
                    <a:gd name="T4" fmla="*/ 2536 w 2536"/>
                    <a:gd name="T5" fmla="*/ 46 h 278"/>
                    <a:gd name="T6" fmla="*/ 2536 w 2536"/>
                    <a:gd name="T7" fmla="*/ 278 h 278"/>
                    <a:gd name="T8" fmla="*/ 0 w 2536"/>
                    <a:gd name="T9" fmla="*/ 278 h 278"/>
                    <a:gd name="T10" fmla="*/ 0 w 2536"/>
                    <a:gd name="T11" fmla="*/ 46 h 278"/>
                    <a:gd name="T12" fmla="*/ 0 w 2536"/>
                    <a:gd name="T13" fmla="*/ 46 h 278"/>
                    <a:gd name="T14" fmla="*/ 45 w 2536"/>
                    <a:gd name="T15" fmla="*/ 0 h 278"/>
                    <a:gd name="T16" fmla="*/ 0 60000 65536"/>
                    <a:gd name="T17" fmla="*/ 0 60000 65536"/>
                    <a:gd name="T18" fmla="*/ 0 60000 65536"/>
                    <a:gd name="T19" fmla="*/ 0 60000 65536"/>
                    <a:gd name="T20" fmla="*/ 0 60000 65536"/>
                    <a:gd name="T21" fmla="*/ 0 60000 65536"/>
                    <a:gd name="T22" fmla="*/ 0 60000 65536"/>
                    <a:gd name="T23" fmla="*/ 0 60000 65536"/>
                    <a:gd name="T24" fmla="*/ 14 w 2536"/>
                    <a:gd name="T25" fmla="*/ 14 h 278"/>
                    <a:gd name="T26" fmla="*/ 2513 w 2536"/>
                    <a:gd name="T27" fmla="*/ 278 h 27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36" h="278">
                      <a:moveTo>
                        <a:pt x="46" y="0"/>
                      </a:moveTo>
                      <a:lnTo>
                        <a:pt x="2490" y="0"/>
                      </a:lnTo>
                      <a:lnTo>
                        <a:pt x="2536" y="46"/>
                      </a:lnTo>
                      <a:lnTo>
                        <a:pt x="2536" y="278"/>
                      </a:lnTo>
                      <a:lnTo>
                        <a:pt x="0" y="278"/>
                      </a:lnTo>
                      <a:lnTo>
                        <a:pt x="0" y="46"/>
                      </a:lnTo>
                      <a:cubicBezTo>
                        <a:pt x="0" y="20"/>
                        <a:pt x="20" y="0"/>
                        <a:pt x="45" y="0"/>
                      </a:cubicBezTo>
                      <a:close/>
                    </a:path>
                  </a:pathLst>
                </a:custGeom>
                <a:solidFill>
                  <a:srgbClr val="0070C0"/>
                </a:solidFill>
                <a:ln w="9525" cap="flat" cmpd="sng">
                  <a:noFill/>
                  <a:round/>
                  <a:headEnd/>
                  <a:tailEnd/>
                </a:ln>
              </p:spPr>
              <p:txBody>
                <a:bodyPr wrap="none" anchor="ctr"/>
                <a:lstStyle/>
                <a:p>
                  <a:endParaRPr lang="zh-CN" altLang="en-US"/>
                </a:p>
              </p:txBody>
            </p:sp>
            <p:sp>
              <p:nvSpPr>
                <p:cNvPr id="37" name="Rectangle 30"/>
                <p:cNvSpPr>
                  <a:spLocks noChangeArrowheads="1"/>
                </p:cNvSpPr>
                <p:nvPr/>
              </p:nvSpPr>
              <p:spPr bwMode="auto">
                <a:xfrm>
                  <a:off x="8" y="257"/>
                  <a:ext cx="2535" cy="313"/>
                </a:xfrm>
                <a:prstGeom prst="rect">
                  <a:avLst/>
                </a:prstGeom>
                <a:gradFill flip="none" rotWithShape="1">
                  <a:gsLst>
                    <a:gs pos="0">
                      <a:srgbClr val="5E9EFF"/>
                    </a:gs>
                    <a:gs pos="39999">
                      <a:srgbClr val="85C2FF"/>
                    </a:gs>
                    <a:gs pos="70000">
                      <a:srgbClr val="C4D6EB"/>
                    </a:gs>
                    <a:gs pos="100000">
                      <a:srgbClr val="FFEBFA"/>
                    </a:gs>
                  </a:gsLst>
                  <a:lin ang="5400000" scaled="1"/>
                  <a:tileRect/>
                </a:gradFill>
                <a:ln w="9525">
                  <a:noFill/>
                  <a:miter lim="800000"/>
                  <a:headEnd/>
                  <a:tailEnd/>
                </a:ln>
              </p:spPr>
              <p:txBody>
                <a:bodyPr wrap="none" anchor="ctr"/>
                <a:lstStyle/>
                <a:p>
                  <a:endParaRPr lang="zh-CN" altLang="zh-CN"/>
                </a:p>
              </p:txBody>
            </p:sp>
          </p:grpSp>
          <p:sp>
            <p:nvSpPr>
              <p:cNvPr id="34" name="Text Box 31"/>
              <p:cNvSpPr txBox="1">
                <a:spLocks noChangeArrowheads="1"/>
              </p:cNvSpPr>
              <p:nvPr/>
            </p:nvSpPr>
            <p:spPr bwMode="auto">
              <a:xfrm>
                <a:off x="340272" y="428629"/>
                <a:ext cx="5544629" cy="338588"/>
              </a:xfrm>
              <a:prstGeom prst="rect">
                <a:avLst/>
              </a:prstGeom>
              <a:noFill/>
              <a:ln w="9525">
                <a:noFill/>
                <a:miter lim="800000"/>
                <a:headEnd/>
                <a:tailEnd/>
              </a:ln>
            </p:spPr>
            <p:txBody>
              <a:bodyPr>
                <a:spAutoFit/>
              </a:bodyPr>
              <a:lstStyle/>
              <a:p>
                <a:pPr algn="ctr"/>
                <a:r>
                  <a:rPr lang="en-US" altLang="zh-CN" sz="1600" dirty="0">
                    <a:latin typeface="方正姚体" pitchFamily="2" charset="-122"/>
                    <a:ea typeface="方正姚体" pitchFamily="2" charset="-122"/>
                  </a:rPr>
                  <a:t>Emergency Management Regulations For Nuclear Accident at NPP.</a:t>
                </a:r>
                <a:endParaRPr lang="zh-CN" altLang="en-US" sz="1600" dirty="0">
                  <a:latin typeface="方正姚体" pitchFamily="2" charset="-122"/>
                  <a:ea typeface="方正姚体" pitchFamily="2" charset="-122"/>
                </a:endParaRPr>
              </a:p>
            </p:txBody>
          </p:sp>
        </p:grpSp>
        <p:grpSp>
          <p:nvGrpSpPr>
            <p:cNvPr id="12" name="Group 14"/>
            <p:cNvGrpSpPr>
              <a:grpSpLocks/>
            </p:cNvGrpSpPr>
            <p:nvPr/>
          </p:nvGrpSpPr>
          <p:grpSpPr bwMode="auto">
            <a:xfrm>
              <a:off x="1495425" y="2928334"/>
              <a:ext cx="6219825" cy="729266"/>
              <a:chOff x="0" y="-3787"/>
              <a:chExt cx="6219840" cy="730885"/>
            </a:xfrm>
          </p:grpSpPr>
          <p:grpSp>
            <p:nvGrpSpPr>
              <p:cNvPr id="28" name="Group 15"/>
              <p:cNvGrpSpPr>
                <a:grpSpLocks/>
              </p:cNvGrpSpPr>
              <p:nvPr/>
            </p:nvGrpSpPr>
            <p:grpSpPr bwMode="auto">
              <a:xfrm>
                <a:off x="0" y="-3787"/>
                <a:ext cx="6219840" cy="730885"/>
                <a:chOff x="0" y="-3"/>
                <a:chExt cx="2552" cy="579"/>
              </a:xfrm>
            </p:grpSpPr>
            <p:sp>
              <p:nvSpPr>
                <p:cNvPr id="30" name="Rectangle 28"/>
                <p:cNvSpPr>
                  <a:spLocks noChangeArrowheads="1"/>
                </p:cNvSpPr>
                <p:nvPr/>
              </p:nvSpPr>
              <p:spPr bwMode="auto">
                <a:xfrm>
                  <a:off x="0" y="-3"/>
                  <a:ext cx="2552" cy="579"/>
                </a:xfrm>
                <a:prstGeom prst="rect">
                  <a:avLst/>
                </a:prstGeom>
                <a:solidFill>
                  <a:srgbClr val="FFFFFF"/>
                </a:solidFill>
                <a:ln w="9525" cap="flat" cmpd="sng">
                  <a:solidFill>
                    <a:srgbClr val="FFFFFF"/>
                  </a:solidFill>
                  <a:miter lim="800000"/>
                  <a:headEnd/>
                  <a:tailEnd/>
                </a:ln>
                <a:effectLst>
                  <a:outerShdw dist="107763" dir="2700000" algn="ctr" rotWithShape="0">
                    <a:schemeClr val="bg2">
                      <a:alpha val="50000"/>
                    </a:schemeClr>
                  </a:outerShdw>
                </a:effectLst>
              </p:spPr>
              <p:txBody>
                <a:bodyPr wrap="none" anchor="ctr"/>
                <a:lstStyle/>
                <a:p>
                  <a:pPr>
                    <a:defRPr/>
                  </a:pPr>
                  <a:endParaRPr lang="zh-CN" altLang="zh-CN"/>
                </a:p>
              </p:txBody>
            </p:sp>
            <p:sp>
              <p:nvSpPr>
                <p:cNvPr id="31" name="Rectangle 29"/>
                <p:cNvSpPr>
                  <a:spLocks noChangeArrowheads="1"/>
                </p:cNvSpPr>
                <p:nvPr/>
              </p:nvSpPr>
              <p:spPr bwMode="auto">
                <a:xfrm>
                  <a:off x="10" y="6"/>
                  <a:ext cx="2531" cy="274"/>
                </a:xfrm>
                <a:custGeom>
                  <a:avLst/>
                  <a:gdLst>
                    <a:gd name="T0" fmla="*/ 2531 w 2531"/>
                    <a:gd name="T1" fmla="*/ 137 h 274"/>
                    <a:gd name="T2" fmla="*/ 1266 w 2531"/>
                    <a:gd name="T3" fmla="*/ 274 h 274"/>
                    <a:gd name="T4" fmla="*/ 0 w 2531"/>
                    <a:gd name="T5" fmla="*/ 137 h 274"/>
                    <a:gd name="T6" fmla="*/ 1266 w 2531"/>
                    <a:gd name="T7" fmla="*/ 0 h 274"/>
                    <a:gd name="T8" fmla="*/ 0 60000 65536"/>
                    <a:gd name="T9" fmla="*/ 5898240 60000 65536"/>
                    <a:gd name="T10" fmla="*/ 11796480 60000 65536"/>
                    <a:gd name="T11" fmla="*/ 17694720 60000 65536"/>
                    <a:gd name="T12" fmla="*/ 13 w 2531"/>
                    <a:gd name="T13" fmla="*/ 13 h 274"/>
                    <a:gd name="T14" fmla="*/ 2508 w 2531"/>
                    <a:gd name="T15" fmla="*/ 274 h 274"/>
                  </a:gdLst>
                  <a:ahLst/>
                  <a:cxnLst>
                    <a:cxn ang="T8">
                      <a:pos x="T0" y="T1"/>
                    </a:cxn>
                    <a:cxn ang="T9">
                      <a:pos x="T2" y="T3"/>
                    </a:cxn>
                    <a:cxn ang="T10">
                      <a:pos x="T4" y="T5"/>
                    </a:cxn>
                    <a:cxn ang="T11">
                      <a:pos x="T6" y="T7"/>
                    </a:cxn>
                  </a:cxnLst>
                  <a:rect l="T12" t="T13" r="T14" b="T15"/>
                  <a:pathLst>
                    <a:path w="2531" h="274">
                      <a:moveTo>
                        <a:pt x="46" y="0"/>
                      </a:moveTo>
                      <a:lnTo>
                        <a:pt x="2485" y="0"/>
                      </a:lnTo>
                      <a:lnTo>
                        <a:pt x="2531" y="46"/>
                      </a:lnTo>
                      <a:lnTo>
                        <a:pt x="2531" y="274"/>
                      </a:lnTo>
                      <a:lnTo>
                        <a:pt x="0" y="274"/>
                      </a:lnTo>
                      <a:lnTo>
                        <a:pt x="0" y="46"/>
                      </a:lnTo>
                      <a:cubicBezTo>
                        <a:pt x="0" y="20"/>
                        <a:pt x="20" y="0"/>
                        <a:pt x="45" y="0"/>
                      </a:cubicBezTo>
                      <a:close/>
                    </a:path>
                  </a:pathLst>
                </a:custGeom>
                <a:solidFill>
                  <a:srgbClr val="0070C0"/>
                </a:solidFill>
                <a:ln w="9525">
                  <a:noFill/>
                  <a:miter lim="800000"/>
                  <a:headEnd/>
                  <a:tailEnd/>
                </a:ln>
              </p:spPr>
              <p:txBody>
                <a:bodyPr wrap="none" anchor="ctr"/>
                <a:lstStyle/>
                <a:p>
                  <a:pPr algn="ctr">
                    <a:defRPr/>
                  </a:pPr>
                  <a:r>
                    <a:rPr lang="en-US" altLang="zh-CN" b="1" dirty="0">
                      <a:solidFill>
                        <a:srgbClr val="F2F2F2"/>
                      </a:solidFill>
                      <a:latin typeface="+mn-lt"/>
                      <a:ea typeface="方正姚体" pitchFamily="2" charset="-122"/>
                    </a:rPr>
                    <a:t>Administrative Rules</a:t>
                  </a:r>
                  <a:endParaRPr lang="zh-CN" b="1" dirty="0">
                    <a:solidFill>
                      <a:srgbClr val="F2F2F2"/>
                    </a:solidFill>
                    <a:latin typeface="+mn-lt"/>
                    <a:ea typeface="方正姚体" pitchFamily="2" charset="-122"/>
                  </a:endParaRPr>
                </a:p>
              </p:txBody>
            </p:sp>
            <p:sp>
              <p:nvSpPr>
                <p:cNvPr id="32" name="Rectangle 30"/>
                <p:cNvSpPr>
                  <a:spLocks noChangeArrowheads="1"/>
                </p:cNvSpPr>
                <p:nvPr/>
              </p:nvSpPr>
              <p:spPr bwMode="auto">
                <a:xfrm>
                  <a:off x="8" y="256"/>
                  <a:ext cx="2535" cy="313"/>
                </a:xfrm>
                <a:prstGeom prst="rect">
                  <a:avLst/>
                </a:prstGeom>
                <a:gradFill flip="none" rotWithShape="1">
                  <a:gsLst>
                    <a:gs pos="0">
                      <a:srgbClr val="5E9EFF"/>
                    </a:gs>
                    <a:gs pos="39999">
                      <a:srgbClr val="85C2FF"/>
                    </a:gs>
                    <a:gs pos="70000">
                      <a:srgbClr val="C4D6EB"/>
                    </a:gs>
                    <a:gs pos="100000">
                      <a:srgbClr val="FFEBFA"/>
                    </a:gs>
                  </a:gsLst>
                  <a:lin ang="5400000" scaled="1"/>
                  <a:tileRect/>
                </a:gradFill>
                <a:ln w="9525">
                  <a:noFill/>
                  <a:miter lim="800000"/>
                  <a:headEnd/>
                  <a:tailEnd/>
                </a:ln>
              </p:spPr>
              <p:txBody>
                <a:bodyPr wrap="none" anchor="ctr"/>
                <a:lstStyle/>
                <a:p>
                  <a:endParaRPr lang="zh-CN" altLang="zh-CN"/>
                </a:p>
              </p:txBody>
            </p:sp>
          </p:grpSp>
          <p:sp>
            <p:nvSpPr>
              <p:cNvPr id="29" name="Text Box 31"/>
              <p:cNvSpPr txBox="1">
                <a:spLocks noChangeArrowheads="1"/>
              </p:cNvSpPr>
              <p:nvPr/>
            </p:nvSpPr>
            <p:spPr bwMode="auto">
              <a:xfrm>
                <a:off x="412280" y="356537"/>
                <a:ext cx="5472621" cy="339306"/>
              </a:xfrm>
              <a:prstGeom prst="rect">
                <a:avLst/>
              </a:prstGeom>
              <a:noFill/>
              <a:ln w="9525">
                <a:noFill/>
                <a:miter lim="800000"/>
                <a:headEnd/>
                <a:tailEnd/>
              </a:ln>
            </p:spPr>
            <p:txBody>
              <a:bodyPr>
                <a:spAutoFit/>
              </a:bodyPr>
              <a:lstStyle/>
              <a:p>
                <a:pPr algn="ctr"/>
                <a:r>
                  <a:rPr lang="en-US" altLang="zh-CN" sz="1600">
                    <a:latin typeface="方正姚体" pitchFamily="2" charset="-122"/>
                    <a:ea typeface="方正姚体" pitchFamily="2" charset="-122"/>
                  </a:rPr>
                  <a:t>Exercise Management Regulations For Nuclear Emergency at NPP.</a:t>
                </a:r>
                <a:endParaRPr lang="zh-CN" altLang="zh-CN" sz="1600">
                  <a:latin typeface="方正姚体" pitchFamily="2" charset="-122"/>
                  <a:ea typeface="方正姚体" pitchFamily="2" charset="-122"/>
                </a:endParaRPr>
              </a:p>
            </p:txBody>
          </p:sp>
        </p:grpSp>
        <p:grpSp>
          <p:nvGrpSpPr>
            <p:cNvPr id="13" name="Group 21"/>
            <p:cNvGrpSpPr>
              <a:grpSpLocks/>
            </p:cNvGrpSpPr>
            <p:nvPr/>
          </p:nvGrpSpPr>
          <p:grpSpPr bwMode="auto">
            <a:xfrm>
              <a:off x="1495425" y="5065421"/>
              <a:ext cx="6219825" cy="379704"/>
              <a:chOff x="0" y="-8"/>
              <a:chExt cx="2552" cy="601"/>
            </a:xfrm>
          </p:grpSpPr>
          <p:sp>
            <p:nvSpPr>
              <p:cNvPr id="26" name="Rectangle 28"/>
              <p:cNvSpPr>
                <a:spLocks noChangeArrowheads="1"/>
              </p:cNvSpPr>
              <p:nvPr/>
            </p:nvSpPr>
            <p:spPr bwMode="auto">
              <a:xfrm>
                <a:off x="0" y="-8"/>
                <a:ext cx="2552" cy="583"/>
              </a:xfrm>
              <a:prstGeom prst="rect">
                <a:avLst/>
              </a:prstGeom>
              <a:solidFill>
                <a:srgbClr val="FFFFFF"/>
              </a:solidFill>
              <a:ln w="9525" cap="flat" cmpd="sng">
                <a:solidFill>
                  <a:srgbClr val="FFFFFF"/>
                </a:solidFill>
                <a:miter lim="800000"/>
                <a:headEnd/>
                <a:tailEnd/>
              </a:ln>
              <a:effectLst>
                <a:outerShdw dist="107763" dir="2700000" algn="ctr" rotWithShape="0">
                  <a:schemeClr val="bg2">
                    <a:alpha val="50000"/>
                  </a:schemeClr>
                </a:outerShdw>
              </a:effectLst>
            </p:spPr>
            <p:txBody>
              <a:bodyPr wrap="none" anchor="ctr"/>
              <a:lstStyle/>
              <a:p>
                <a:pPr>
                  <a:defRPr/>
                </a:pPr>
                <a:endParaRPr lang="zh-CN" altLang="zh-CN"/>
              </a:p>
            </p:txBody>
          </p:sp>
          <p:sp>
            <p:nvSpPr>
              <p:cNvPr id="27" name="Rectangle 29"/>
              <p:cNvSpPr>
                <a:spLocks/>
              </p:cNvSpPr>
              <p:nvPr/>
            </p:nvSpPr>
            <p:spPr bwMode="auto">
              <a:xfrm>
                <a:off x="13" y="5"/>
                <a:ext cx="2530" cy="588"/>
              </a:xfrm>
              <a:custGeom>
                <a:avLst/>
                <a:gdLst>
                  <a:gd name="T0" fmla="*/ 98 w 2530"/>
                  <a:gd name="T1" fmla="*/ 0 h 588"/>
                  <a:gd name="T2" fmla="*/ 2432 w 2530"/>
                  <a:gd name="T3" fmla="*/ 0 h 588"/>
                  <a:gd name="T4" fmla="*/ 2431 w 2530"/>
                  <a:gd name="T5" fmla="*/ 0 h 588"/>
                  <a:gd name="T6" fmla="*/ 2530 w 2530"/>
                  <a:gd name="T7" fmla="*/ 98 h 588"/>
                  <a:gd name="T8" fmla="*/ 2530 w 2530"/>
                  <a:gd name="T9" fmla="*/ 588 h 588"/>
                  <a:gd name="T10" fmla="*/ 0 w 2530"/>
                  <a:gd name="T11" fmla="*/ 588 h 588"/>
                  <a:gd name="T12" fmla="*/ 0 w 2530"/>
                  <a:gd name="T13" fmla="*/ 98 h 588"/>
                  <a:gd name="T14" fmla="*/ 0 w 2530"/>
                  <a:gd name="T15" fmla="*/ 98 h 588"/>
                  <a:gd name="T16" fmla="*/ 97 w 2530"/>
                  <a:gd name="T17" fmla="*/ 0 h 5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29 w 2530"/>
                  <a:gd name="T28" fmla="*/ 29 h 588"/>
                  <a:gd name="T29" fmla="*/ 2501 w 2530"/>
                  <a:gd name="T30" fmla="*/ 588 h 58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30" h="588">
                    <a:moveTo>
                      <a:pt x="98" y="0"/>
                    </a:moveTo>
                    <a:lnTo>
                      <a:pt x="2432" y="0"/>
                    </a:lnTo>
                    <a:lnTo>
                      <a:pt x="2431" y="0"/>
                    </a:lnTo>
                    <a:cubicBezTo>
                      <a:pt x="2486" y="0"/>
                      <a:pt x="2530" y="43"/>
                      <a:pt x="2530" y="98"/>
                    </a:cubicBezTo>
                    <a:lnTo>
                      <a:pt x="2530" y="588"/>
                    </a:lnTo>
                    <a:lnTo>
                      <a:pt x="0" y="588"/>
                    </a:lnTo>
                    <a:lnTo>
                      <a:pt x="0" y="98"/>
                    </a:lnTo>
                    <a:cubicBezTo>
                      <a:pt x="0" y="43"/>
                      <a:pt x="43" y="0"/>
                      <a:pt x="97" y="0"/>
                    </a:cubicBezTo>
                    <a:close/>
                  </a:path>
                </a:pathLst>
              </a:custGeom>
              <a:solidFill>
                <a:srgbClr val="0070C0"/>
              </a:solidFill>
              <a:ln w="9525" cap="flat" cmpd="sng">
                <a:noFill/>
                <a:round/>
                <a:headEnd/>
                <a:tailEnd/>
              </a:ln>
            </p:spPr>
            <p:txBody>
              <a:bodyPr wrap="none" anchor="ctr"/>
              <a:lstStyle/>
              <a:p>
                <a:endParaRPr lang="zh-CN" altLang="en-US"/>
              </a:p>
            </p:txBody>
          </p:sp>
        </p:grpSp>
        <p:grpSp>
          <p:nvGrpSpPr>
            <p:cNvPr id="14" name="Group 26"/>
            <p:cNvGrpSpPr>
              <a:grpSpLocks/>
            </p:cNvGrpSpPr>
            <p:nvPr/>
          </p:nvGrpSpPr>
          <p:grpSpPr bwMode="auto">
            <a:xfrm>
              <a:off x="1495425" y="5869038"/>
              <a:ext cx="6219825" cy="368250"/>
              <a:chOff x="0" y="5"/>
              <a:chExt cx="2552" cy="571"/>
            </a:xfrm>
          </p:grpSpPr>
          <p:sp>
            <p:nvSpPr>
              <p:cNvPr id="24" name="Rectangle 28"/>
              <p:cNvSpPr>
                <a:spLocks noChangeArrowheads="1"/>
              </p:cNvSpPr>
              <p:nvPr/>
            </p:nvSpPr>
            <p:spPr bwMode="auto">
              <a:xfrm>
                <a:off x="0" y="5"/>
                <a:ext cx="2552" cy="571"/>
              </a:xfrm>
              <a:prstGeom prst="rect">
                <a:avLst/>
              </a:prstGeom>
              <a:solidFill>
                <a:srgbClr val="FFFFFF"/>
              </a:solidFill>
              <a:ln w="9525" cap="flat" cmpd="sng">
                <a:solidFill>
                  <a:srgbClr val="FFFFFF"/>
                </a:solidFill>
                <a:miter lim="800000"/>
                <a:headEnd/>
                <a:tailEnd/>
              </a:ln>
              <a:effectLst>
                <a:outerShdw dist="107763" dir="2700000" algn="ctr" rotWithShape="0">
                  <a:schemeClr val="bg2">
                    <a:alpha val="50000"/>
                  </a:schemeClr>
                </a:outerShdw>
              </a:effectLst>
            </p:spPr>
            <p:txBody>
              <a:bodyPr wrap="none" anchor="ctr"/>
              <a:lstStyle/>
              <a:p>
                <a:pPr>
                  <a:defRPr/>
                </a:pPr>
                <a:endParaRPr lang="zh-CN" altLang="zh-CN"/>
              </a:p>
            </p:txBody>
          </p:sp>
          <p:sp>
            <p:nvSpPr>
              <p:cNvPr id="25" name="Rectangle 29"/>
              <p:cNvSpPr>
                <a:spLocks/>
              </p:cNvSpPr>
              <p:nvPr/>
            </p:nvSpPr>
            <p:spPr bwMode="auto">
              <a:xfrm>
                <a:off x="13" y="6"/>
                <a:ext cx="2530" cy="570"/>
              </a:xfrm>
              <a:custGeom>
                <a:avLst/>
                <a:gdLst>
                  <a:gd name="T0" fmla="*/ 95 w 2530"/>
                  <a:gd name="T1" fmla="*/ 0 h 570"/>
                  <a:gd name="T2" fmla="*/ 2435 w 2530"/>
                  <a:gd name="T3" fmla="*/ 0 h 570"/>
                  <a:gd name="T4" fmla="*/ 2434 w 2530"/>
                  <a:gd name="T5" fmla="*/ 0 h 570"/>
                  <a:gd name="T6" fmla="*/ 2530 w 2530"/>
                  <a:gd name="T7" fmla="*/ 95 h 570"/>
                  <a:gd name="T8" fmla="*/ 2530 w 2530"/>
                  <a:gd name="T9" fmla="*/ 570 h 570"/>
                  <a:gd name="T10" fmla="*/ 0 w 2530"/>
                  <a:gd name="T11" fmla="*/ 570 h 570"/>
                  <a:gd name="T12" fmla="*/ 0 w 2530"/>
                  <a:gd name="T13" fmla="*/ 95 h 570"/>
                  <a:gd name="T14" fmla="*/ 0 w 2530"/>
                  <a:gd name="T15" fmla="*/ 95 h 570"/>
                  <a:gd name="T16" fmla="*/ 94 w 2530"/>
                  <a:gd name="T17" fmla="*/ 0 h 5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28 w 2530"/>
                  <a:gd name="T28" fmla="*/ 28 h 570"/>
                  <a:gd name="T29" fmla="*/ 2502 w 2530"/>
                  <a:gd name="T30" fmla="*/ 570 h 5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30" h="570">
                    <a:moveTo>
                      <a:pt x="95" y="0"/>
                    </a:moveTo>
                    <a:lnTo>
                      <a:pt x="2435" y="0"/>
                    </a:lnTo>
                    <a:lnTo>
                      <a:pt x="2434" y="0"/>
                    </a:lnTo>
                    <a:cubicBezTo>
                      <a:pt x="2487" y="0"/>
                      <a:pt x="2530" y="42"/>
                      <a:pt x="2530" y="95"/>
                    </a:cubicBezTo>
                    <a:lnTo>
                      <a:pt x="2530" y="570"/>
                    </a:lnTo>
                    <a:lnTo>
                      <a:pt x="0" y="570"/>
                    </a:lnTo>
                    <a:lnTo>
                      <a:pt x="0" y="95"/>
                    </a:lnTo>
                    <a:cubicBezTo>
                      <a:pt x="0" y="42"/>
                      <a:pt x="42" y="0"/>
                      <a:pt x="94" y="0"/>
                    </a:cubicBezTo>
                    <a:close/>
                  </a:path>
                </a:pathLst>
              </a:custGeom>
              <a:solidFill>
                <a:srgbClr val="0070C0"/>
              </a:solidFill>
              <a:ln w="9525" cap="flat" cmpd="sng">
                <a:noFill/>
                <a:round/>
                <a:headEnd/>
                <a:tailEnd/>
              </a:ln>
            </p:spPr>
            <p:txBody>
              <a:bodyPr wrap="none" anchor="ctr"/>
              <a:lstStyle/>
              <a:p>
                <a:endParaRPr lang="zh-CN" altLang="en-US"/>
              </a:p>
            </p:txBody>
          </p:sp>
        </p:grpSp>
        <p:sp>
          <p:nvSpPr>
            <p:cNvPr id="15" name="矩形 14"/>
            <p:cNvSpPr/>
            <p:nvPr/>
          </p:nvSpPr>
          <p:spPr>
            <a:xfrm>
              <a:off x="3878263" y="1844675"/>
              <a:ext cx="1504950" cy="369888"/>
            </a:xfrm>
            <a:prstGeom prst="rect">
              <a:avLst/>
            </a:prstGeom>
          </p:spPr>
          <p:txBody>
            <a:bodyPr wrap="none">
              <a:spAutoFit/>
            </a:bodyPr>
            <a:lstStyle/>
            <a:p>
              <a:pPr algn="ctr">
                <a:defRPr/>
              </a:pPr>
              <a:r>
                <a:rPr lang="en-US" altLang="zh-CN" b="1" dirty="0">
                  <a:solidFill>
                    <a:srgbClr val="F2F2F2"/>
                  </a:solidFill>
                  <a:latin typeface="+mn-lt"/>
                  <a:ea typeface="方正姚体" pitchFamily="2" charset="-122"/>
                </a:rPr>
                <a:t>Regulations</a:t>
              </a:r>
              <a:endParaRPr lang="zh-CN" altLang="zh-CN" b="1" dirty="0">
                <a:solidFill>
                  <a:srgbClr val="F2F2F2"/>
                </a:solidFill>
                <a:latin typeface="+mn-lt"/>
                <a:ea typeface="方正姚体" pitchFamily="2" charset="-122"/>
              </a:endParaRPr>
            </a:p>
          </p:txBody>
        </p:sp>
        <p:sp>
          <p:nvSpPr>
            <p:cNvPr id="16" name="矩形 15"/>
            <p:cNvSpPr/>
            <p:nvPr/>
          </p:nvSpPr>
          <p:spPr>
            <a:xfrm>
              <a:off x="4121150" y="5075238"/>
              <a:ext cx="966788" cy="369887"/>
            </a:xfrm>
            <a:prstGeom prst="rect">
              <a:avLst/>
            </a:prstGeom>
          </p:spPr>
          <p:txBody>
            <a:bodyPr wrap="none">
              <a:spAutoFit/>
            </a:bodyPr>
            <a:lstStyle/>
            <a:p>
              <a:pPr algn="ctr">
                <a:defRPr/>
              </a:pPr>
              <a:r>
                <a:rPr lang="en-US" altLang="zh-CN" b="1" dirty="0">
                  <a:solidFill>
                    <a:srgbClr val="F2F2F2"/>
                  </a:solidFill>
                  <a:latin typeface="+mn-lt"/>
                  <a:ea typeface="方正姚体" pitchFamily="2" charset="-122"/>
                </a:rPr>
                <a:t>Guides</a:t>
              </a:r>
              <a:endParaRPr lang="zh-CN" altLang="zh-CN" b="1" dirty="0">
                <a:solidFill>
                  <a:srgbClr val="F2F2F2"/>
                </a:solidFill>
                <a:latin typeface="+mn-lt"/>
                <a:ea typeface="方正姚体" pitchFamily="2" charset="-122"/>
              </a:endParaRPr>
            </a:p>
          </p:txBody>
        </p:sp>
        <p:sp>
          <p:nvSpPr>
            <p:cNvPr id="17" name="矩形 16"/>
            <p:cNvSpPr/>
            <p:nvPr/>
          </p:nvSpPr>
          <p:spPr>
            <a:xfrm>
              <a:off x="3346450" y="5867400"/>
              <a:ext cx="2552700" cy="369888"/>
            </a:xfrm>
            <a:prstGeom prst="rect">
              <a:avLst/>
            </a:prstGeom>
          </p:spPr>
          <p:txBody>
            <a:bodyPr wrap="none">
              <a:spAutoFit/>
            </a:bodyPr>
            <a:lstStyle/>
            <a:p>
              <a:pPr algn="ctr">
                <a:defRPr/>
              </a:pPr>
              <a:r>
                <a:rPr lang="en-US" altLang="zh-CN" b="1" dirty="0">
                  <a:solidFill>
                    <a:srgbClr val="F2F2F2"/>
                  </a:solidFill>
                  <a:latin typeface="+mn-lt"/>
                  <a:ea typeface="方正姚体" pitchFamily="2" charset="-122"/>
                </a:rPr>
                <a:t>Technical Documents</a:t>
              </a:r>
              <a:endParaRPr lang="zh-CN" altLang="zh-CN" b="1" dirty="0">
                <a:solidFill>
                  <a:srgbClr val="F2F2F2"/>
                </a:solidFill>
                <a:latin typeface="+mn-lt"/>
                <a:ea typeface="方正姚体" pitchFamily="2" charset="-122"/>
              </a:endParaRPr>
            </a:p>
          </p:txBody>
        </p:sp>
        <p:grpSp>
          <p:nvGrpSpPr>
            <p:cNvPr id="18" name="Group 14"/>
            <p:cNvGrpSpPr>
              <a:grpSpLocks/>
            </p:cNvGrpSpPr>
            <p:nvPr/>
          </p:nvGrpSpPr>
          <p:grpSpPr bwMode="auto">
            <a:xfrm>
              <a:off x="1476375" y="3995134"/>
              <a:ext cx="6219825" cy="729266"/>
              <a:chOff x="0" y="-3787"/>
              <a:chExt cx="6219840" cy="730885"/>
            </a:xfrm>
          </p:grpSpPr>
          <p:grpSp>
            <p:nvGrpSpPr>
              <p:cNvPr id="19" name="Group 15"/>
              <p:cNvGrpSpPr>
                <a:grpSpLocks/>
              </p:cNvGrpSpPr>
              <p:nvPr/>
            </p:nvGrpSpPr>
            <p:grpSpPr bwMode="auto">
              <a:xfrm>
                <a:off x="0" y="-3787"/>
                <a:ext cx="6219840" cy="730885"/>
                <a:chOff x="0" y="-3"/>
                <a:chExt cx="2552" cy="579"/>
              </a:xfrm>
            </p:grpSpPr>
            <p:sp>
              <p:nvSpPr>
                <p:cNvPr id="21" name="Rectangle 28"/>
                <p:cNvSpPr>
                  <a:spLocks noChangeArrowheads="1"/>
                </p:cNvSpPr>
                <p:nvPr/>
              </p:nvSpPr>
              <p:spPr bwMode="auto">
                <a:xfrm>
                  <a:off x="0" y="-3"/>
                  <a:ext cx="2552" cy="579"/>
                </a:xfrm>
                <a:prstGeom prst="rect">
                  <a:avLst/>
                </a:prstGeom>
                <a:solidFill>
                  <a:srgbClr val="FFFFFF"/>
                </a:solidFill>
                <a:ln w="9525" cap="flat" cmpd="sng">
                  <a:solidFill>
                    <a:srgbClr val="FFFFFF"/>
                  </a:solidFill>
                  <a:miter lim="800000"/>
                  <a:headEnd/>
                  <a:tailEnd/>
                </a:ln>
                <a:effectLst>
                  <a:outerShdw dist="107763" dir="2700000" algn="ctr" rotWithShape="0">
                    <a:schemeClr val="bg2">
                      <a:alpha val="50000"/>
                    </a:schemeClr>
                  </a:outerShdw>
                </a:effectLst>
              </p:spPr>
              <p:txBody>
                <a:bodyPr wrap="none" anchor="ctr"/>
                <a:lstStyle/>
                <a:p>
                  <a:pPr>
                    <a:defRPr/>
                  </a:pPr>
                  <a:endParaRPr lang="zh-CN" altLang="zh-CN"/>
                </a:p>
              </p:txBody>
            </p:sp>
            <p:sp>
              <p:nvSpPr>
                <p:cNvPr id="22" name="Rectangle 29"/>
                <p:cNvSpPr>
                  <a:spLocks noChangeArrowheads="1"/>
                </p:cNvSpPr>
                <p:nvPr/>
              </p:nvSpPr>
              <p:spPr bwMode="auto">
                <a:xfrm>
                  <a:off x="10" y="6"/>
                  <a:ext cx="2531" cy="274"/>
                </a:xfrm>
                <a:custGeom>
                  <a:avLst/>
                  <a:gdLst>
                    <a:gd name="T0" fmla="*/ 2531 w 2531"/>
                    <a:gd name="T1" fmla="*/ 137 h 274"/>
                    <a:gd name="T2" fmla="*/ 1266 w 2531"/>
                    <a:gd name="T3" fmla="*/ 274 h 274"/>
                    <a:gd name="T4" fmla="*/ 0 w 2531"/>
                    <a:gd name="T5" fmla="*/ 137 h 274"/>
                    <a:gd name="T6" fmla="*/ 1266 w 2531"/>
                    <a:gd name="T7" fmla="*/ 0 h 274"/>
                    <a:gd name="T8" fmla="*/ 0 60000 65536"/>
                    <a:gd name="T9" fmla="*/ 5898240 60000 65536"/>
                    <a:gd name="T10" fmla="*/ 11796480 60000 65536"/>
                    <a:gd name="T11" fmla="*/ 17694720 60000 65536"/>
                    <a:gd name="T12" fmla="*/ 13 w 2531"/>
                    <a:gd name="T13" fmla="*/ 13 h 274"/>
                    <a:gd name="T14" fmla="*/ 2508 w 2531"/>
                    <a:gd name="T15" fmla="*/ 274 h 274"/>
                  </a:gdLst>
                  <a:ahLst/>
                  <a:cxnLst>
                    <a:cxn ang="T8">
                      <a:pos x="T0" y="T1"/>
                    </a:cxn>
                    <a:cxn ang="T9">
                      <a:pos x="T2" y="T3"/>
                    </a:cxn>
                    <a:cxn ang="T10">
                      <a:pos x="T4" y="T5"/>
                    </a:cxn>
                    <a:cxn ang="T11">
                      <a:pos x="T6" y="T7"/>
                    </a:cxn>
                  </a:cxnLst>
                  <a:rect l="T12" t="T13" r="T14" b="T15"/>
                  <a:pathLst>
                    <a:path w="2531" h="274">
                      <a:moveTo>
                        <a:pt x="46" y="0"/>
                      </a:moveTo>
                      <a:lnTo>
                        <a:pt x="2485" y="0"/>
                      </a:lnTo>
                      <a:lnTo>
                        <a:pt x="2531" y="46"/>
                      </a:lnTo>
                      <a:lnTo>
                        <a:pt x="2531" y="274"/>
                      </a:lnTo>
                      <a:lnTo>
                        <a:pt x="0" y="274"/>
                      </a:lnTo>
                      <a:lnTo>
                        <a:pt x="0" y="46"/>
                      </a:lnTo>
                      <a:cubicBezTo>
                        <a:pt x="0" y="20"/>
                        <a:pt x="20" y="0"/>
                        <a:pt x="45" y="0"/>
                      </a:cubicBezTo>
                      <a:close/>
                    </a:path>
                  </a:pathLst>
                </a:custGeom>
                <a:solidFill>
                  <a:srgbClr val="0070C0"/>
                </a:solidFill>
                <a:ln w="9525">
                  <a:noFill/>
                  <a:miter lim="800000"/>
                  <a:headEnd/>
                  <a:tailEnd/>
                </a:ln>
              </p:spPr>
              <p:txBody>
                <a:bodyPr wrap="none" anchor="ctr"/>
                <a:lstStyle/>
                <a:p>
                  <a:pPr algn="ctr">
                    <a:defRPr/>
                  </a:pPr>
                  <a:r>
                    <a:rPr lang="en-US" altLang="zh-CN" b="1" dirty="0">
                      <a:solidFill>
                        <a:srgbClr val="F2F2F2"/>
                      </a:solidFill>
                      <a:latin typeface="Arial" charset="0"/>
                      <a:ea typeface="方正姚体" pitchFamily="2" charset="-122"/>
                    </a:rPr>
                    <a:t>Standards</a:t>
                  </a:r>
                  <a:endParaRPr lang="zh-CN" b="1" dirty="0">
                    <a:solidFill>
                      <a:srgbClr val="F2F2F2"/>
                    </a:solidFill>
                    <a:latin typeface="+mn-lt"/>
                    <a:ea typeface="方正姚体" pitchFamily="2" charset="-122"/>
                  </a:endParaRPr>
                </a:p>
              </p:txBody>
            </p:sp>
            <p:sp>
              <p:nvSpPr>
                <p:cNvPr id="23" name="Rectangle 30"/>
                <p:cNvSpPr>
                  <a:spLocks noChangeArrowheads="1"/>
                </p:cNvSpPr>
                <p:nvPr/>
              </p:nvSpPr>
              <p:spPr bwMode="auto">
                <a:xfrm>
                  <a:off x="8" y="256"/>
                  <a:ext cx="2535" cy="313"/>
                </a:xfrm>
                <a:prstGeom prst="rect">
                  <a:avLst/>
                </a:prstGeom>
                <a:gradFill flip="none" rotWithShape="1">
                  <a:gsLst>
                    <a:gs pos="0">
                      <a:srgbClr val="5E9EFF"/>
                    </a:gs>
                    <a:gs pos="39999">
                      <a:srgbClr val="85C2FF"/>
                    </a:gs>
                    <a:gs pos="70000">
                      <a:srgbClr val="C4D6EB"/>
                    </a:gs>
                    <a:gs pos="100000">
                      <a:srgbClr val="FFEBFA"/>
                    </a:gs>
                  </a:gsLst>
                  <a:lin ang="5400000" scaled="1"/>
                  <a:tileRect/>
                </a:gradFill>
                <a:ln w="9525">
                  <a:noFill/>
                  <a:miter lim="800000"/>
                  <a:headEnd/>
                  <a:tailEnd/>
                </a:ln>
              </p:spPr>
              <p:txBody>
                <a:bodyPr wrap="none" anchor="ctr"/>
                <a:lstStyle/>
                <a:p>
                  <a:endParaRPr lang="zh-CN" altLang="zh-CN"/>
                </a:p>
              </p:txBody>
            </p:sp>
          </p:grpSp>
          <p:sp>
            <p:nvSpPr>
              <p:cNvPr id="20" name="Text Box 31"/>
              <p:cNvSpPr txBox="1">
                <a:spLocks noChangeArrowheads="1"/>
              </p:cNvSpPr>
              <p:nvPr/>
            </p:nvSpPr>
            <p:spPr bwMode="auto">
              <a:xfrm>
                <a:off x="412280" y="356537"/>
                <a:ext cx="5472621" cy="339306"/>
              </a:xfrm>
              <a:prstGeom prst="rect">
                <a:avLst/>
              </a:prstGeom>
              <a:noFill/>
              <a:ln w="9525">
                <a:noFill/>
                <a:miter lim="800000"/>
                <a:headEnd/>
                <a:tailEnd/>
              </a:ln>
            </p:spPr>
            <p:txBody>
              <a:bodyPr>
                <a:spAutoFit/>
              </a:bodyPr>
              <a:lstStyle/>
              <a:p>
                <a:pPr algn="ctr"/>
                <a:r>
                  <a:rPr lang="en-US" altLang="zh-CN" sz="1600">
                    <a:latin typeface="方正姚体" pitchFamily="2" charset="-122"/>
                    <a:ea typeface="方正姚体" pitchFamily="2" charset="-122"/>
                  </a:rPr>
                  <a:t>National Standards and Industry Standards</a:t>
                </a:r>
                <a:endParaRPr lang="zh-CN" altLang="zh-CN" sz="1600">
                  <a:latin typeface="方正姚体" pitchFamily="2" charset="-122"/>
                  <a:ea typeface="方正姚体" pitchFamily="2" charset="-122"/>
                </a:endParaRPr>
              </a:p>
            </p:txBody>
          </p:sp>
        </p:gr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smtClean="0"/>
              <a:t>Regulation</a:t>
            </a:r>
            <a:endParaRPr lang="zh-CN" altLang="en-US" dirty="0"/>
          </a:p>
        </p:txBody>
      </p:sp>
      <p:sp>
        <p:nvSpPr>
          <p:cNvPr id="5" name="内容占位符 4"/>
          <p:cNvSpPr>
            <a:spLocks noGrp="1"/>
          </p:cNvSpPr>
          <p:nvPr>
            <p:ph idx="1"/>
          </p:nvPr>
        </p:nvSpPr>
        <p:spPr/>
        <p:txBody>
          <a:bodyPr>
            <a:normAutofit lnSpcReduction="10000"/>
          </a:bodyPr>
          <a:lstStyle/>
          <a:p>
            <a:r>
              <a:rPr lang="en-US" altLang="zh-CN" dirty="0" smtClean="0"/>
              <a:t>Emergency Management Regulations for Nuclear Accidents at NPPs  (China State Council, 1993)</a:t>
            </a:r>
          </a:p>
          <a:p>
            <a:pPr lvl="1"/>
            <a:r>
              <a:rPr lang="en-US" altLang="zh-CN" sz="2200" dirty="0" smtClean="0"/>
              <a:t>Principles: Constant Vigilance, Versatile Compatibility, Unified Direction, Active Co-ordination, Public Safeguard and Environmental Protection;</a:t>
            </a:r>
          </a:p>
          <a:p>
            <a:pPr lvl="1"/>
            <a:r>
              <a:rPr lang="en-US" altLang="zh-CN" sz="2200" dirty="0" smtClean="0"/>
              <a:t>Emergency Organizations and Their Responsibilities;</a:t>
            </a:r>
          </a:p>
          <a:p>
            <a:pPr lvl="1"/>
            <a:r>
              <a:rPr lang="en-US" altLang="zh-CN" sz="2200" dirty="0" smtClean="0"/>
              <a:t>Emergency Preparedness;</a:t>
            </a:r>
          </a:p>
          <a:p>
            <a:pPr lvl="1"/>
            <a:r>
              <a:rPr lang="en-US" altLang="zh-CN" sz="2200" dirty="0" smtClean="0"/>
              <a:t>Emergency Countermeasures and Protective Measures;</a:t>
            </a:r>
          </a:p>
          <a:p>
            <a:pPr lvl="1"/>
            <a:r>
              <a:rPr lang="en-US" altLang="zh-CN" sz="2200" dirty="0" smtClean="0"/>
              <a:t>Termination of Emergency Situation and Recovery Measure;</a:t>
            </a:r>
          </a:p>
          <a:p>
            <a:pPr lvl="1"/>
            <a:r>
              <a:rPr lang="en-US" altLang="zh-CN" sz="2200" dirty="0" smtClean="0"/>
              <a:t>Funds and Guarantee of Material Resources.</a:t>
            </a:r>
          </a:p>
          <a:p>
            <a:r>
              <a:rPr lang="en-US" dirty="0" smtClean="0"/>
              <a:t>To provide legislative foundation for nuclear EPR.</a:t>
            </a:r>
            <a:endParaRPr dirty="0"/>
          </a:p>
        </p:txBody>
      </p:sp>
      <p:sp>
        <p:nvSpPr>
          <p:cNvPr id="3" name="灯片编号占位符 2"/>
          <p:cNvSpPr>
            <a:spLocks noGrp="1"/>
          </p:cNvSpPr>
          <p:nvPr>
            <p:ph type="sldNum" sz="quarter" idx="10"/>
          </p:nvPr>
        </p:nvSpPr>
        <p:spPr/>
        <p:txBody>
          <a:bodyPr/>
          <a:lstStyle/>
          <a:p>
            <a:pPr>
              <a:defRPr/>
            </a:pPr>
            <a:fld id="{C95DEE50-B895-426E-8E8B-C9BFFA172759}" type="slidenum">
              <a:rPr lang="zh-CN" altLang="en-US" smtClean="0"/>
              <a:pPr>
                <a:defRPr/>
              </a:pPr>
              <a:t>7</a:t>
            </a:fld>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Administrative Rules</a:t>
            </a:r>
            <a:endParaRPr lang="zh-CN" altLang="en-US" dirty="0"/>
          </a:p>
        </p:txBody>
      </p:sp>
      <p:sp>
        <p:nvSpPr>
          <p:cNvPr id="3" name="内容占位符 2"/>
          <p:cNvSpPr>
            <a:spLocks noGrp="1"/>
          </p:cNvSpPr>
          <p:nvPr>
            <p:ph idx="1"/>
          </p:nvPr>
        </p:nvSpPr>
        <p:spPr/>
        <p:txBody>
          <a:bodyPr/>
          <a:lstStyle/>
          <a:p>
            <a:r>
              <a:rPr lang="en-US" altLang="zh-CN" dirty="0" smtClean="0"/>
              <a:t>China Nuclear EPR Rules on</a:t>
            </a:r>
          </a:p>
          <a:p>
            <a:pPr lvl="1"/>
            <a:r>
              <a:rPr lang="en-US" altLang="zh-CN" sz="2200" dirty="0" smtClean="0"/>
              <a:t>On-Duty </a:t>
            </a:r>
            <a:r>
              <a:rPr lang="en-US" altLang="zh-CN" sz="2200" dirty="0"/>
              <a:t>(CAEA, </a:t>
            </a:r>
            <a:r>
              <a:rPr lang="en-US" altLang="zh-CN" sz="2200" dirty="0" smtClean="0"/>
              <a:t>2015), Finance (MOF&amp;CAEA</a:t>
            </a:r>
            <a:r>
              <a:rPr lang="en-US" altLang="zh-CN" sz="2200" dirty="0"/>
              <a:t>, </a:t>
            </a:r>
            <a:r>
              <a:rPr lang="en-US" altLang="zh-CN" sz="2200" dirty="0" smtClean="0"/>
              <a:t>2007), </a:t>
            </a:r>
            <a:br>
              <a:rPr lang="en-US" altLang="zh-CN" sz="2200" dirty="0" smtClean="0"/>
            </a:br>
            <a:r>
              <a:rPr lang="en-US" altLang="zh-CN" sz="2200" dirty="0" smtClean="0"/>
              <a:t>Exercise (CAEA, 2003), Training </a:t>
            </a:r>
            <a:r>
              <a:rPr lang="en-US" altLang="zh-CN" sz="2200" dirty="0"/>
              <a:t>(CAEA, </a:t>
            </a:r>
            <a:r>
              <a:rPr lang="en-US" altLang="zh-CN" sz="2200" dirty="0" smtClean="0"/>
              <a:t>2001), Reporting(CAEA</a:t>
            </a:r>
            <a:r>
              <a:rPr lang="en-US" altLang="zh-CN" sz="2200" dirty="0"/>
              <a:t>, </a:t>
            </a:r>
            <a:r>
              <a:rPr lang="en-US" altLang="zh-CN" sz="2200" dirty="0" smtClean="0"/>
              <a:t>2001), Medical Care(MOH, 1994);</a:t>
            </a:r>
          </a:p>
          <a:p>
            <a:pPr lvl="1"/>
            <a:r>
              <a:rPr lang="en-US" altLang="zh-CN" sz="2200" dirty="0" smtClean="0"/>
              <a:t>National Contact/Warning Point Management(CAEA</a:t>
            </a:r>
            <a:r>
              <a:rPr lang="en-US" altLang="zh-CN" sz="2200" dirty="0"/>
              <a:t>, 2015</a:t>
            </a:r>
            <a:r>
              <a:rPr lang="en-US" altLang="zh-CN" sz="2200" dirty="0" smtClean="0"/>
              <a:t>),</a:t>
            </a:r>
            <a:br>
              <a:rPr lang="en-US" altLang="zh-CN" sz="2200" dirty="0" smtClean="0"/>
            </a:br>
            <a:r>
              <a:rPr lang="en-US" altLang="zh-CN" sz="2200" dirty="0" smtClean="0"/>
              <a:t>Spent Fuel Transportation Management</a:t>
            </a:r>
            <a:r>
              <a:rPr lang="en-US" altLang="zh-CN" sz="2200" dirty="0"/>
              <a:t>(CAEA, </a:t>
            </a:r>
            <a:r>
              <a:rPr lang="en-US" altLang="zh-CN" sz="2200" dirty="0" smtClean="0"/>
              <a:t>2003),</a:t>
            </a:r>
            <a:br>
              <a:rPr lang="en-US" altLang="zh-CN" sz="2200" dirty="0" smtClean="0"/>
            </a:br>
            <a:r>
              <a:rPr lang="en-US" altLang="zh-CN" sz="2200" dirty="0" smtClean="0"/>
              <a:t>Emergency Management involved Radiological Effect </a:t>
            </a:r>
            <a:r>
              <a:rPr lang="en-US" altLang="zh-CN" sz="2200" dirty="0"/>
              <a:t>Crossing </a:t>
            </a:r>
            <a:r>
              <a:rPr lang="en-US" altLang="zh-CN" sz="2200" dirty="0" smtClean="0"/>
              <a:t>National Boundary (</a:t>
            </a:r>
            <a:r>
              <a:rPr lang="en-US" altLang="zh-CN" sz="2200" dirty="0"/>
              <a:t>CAEA, </a:t>
            </a:r>
            <a:r>
              <a:rPr lang="en-US" altLang="zh-CN" sz="2200" dirty="0" smtClean="0"/>
              <a:t>2002); etc.</a:t>
            </a:r>
          </a:p>
          <a:p>
            <a:r>
              <a:rPr lang="en-US" altLang="zh-CN" dirty="0" smtClean="0"/>
              <a:t>To make detailed requirements in some specific aspects of Nuclear EPR.</a:t>
            </a:r>
            <a:endParaRPr lang="zh-CN" altLang="en-US"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8</a:t>
            </a:fld>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National Standards</a:t>
            </a:r>
            <a:endParaRPr lang="zh-CN" altLang="en-US" dirty="0"/>
          </a:p>
        </p:txBody>
      </p:sp>
      <p:sp>
        <p:nvSpPr>
          <p:cNvPr id="3" name="内容占位符 2"/>
          <p:cNvSpPr>
            <a:spLocks noGrp="1"/>
          </p:cNvSpPr>
          <p:nvPr>
            <p:ph idx="1"/>
          </p:nvPr>
        </p:nvSpPr>
        <p:spPr>
          <a:xfrm>
            <a:off x="571472" y="1600200"/>
            <a:ext cx="8072494" cy="4525963"/>
          </a:xfrm>
        </p:spPr>
        <p:txBody>
          <a:bodyPr>
            <a:normAutofit/>
          </a:bodyPr>
          <a:lstStyle/>
          <a:p>
            <a:r>
              <a:rPr lang="en-US" altLang="zh-CN" dirty="0" smtClean="0"/>
              <a:t>Criteria for </a:t>
            </a:r>
            <a:r>
              <a:rPr lang="en-US" altLang="zh-CN" u="sng" dirty="0" smtClean="0"/>
              <a:t>e</a:t>
            </a:r>
            <a:r>
              <a:rPr lang="en-US" altLang="zh-CN" dirty="0" smtClean="0"/>
              <a:t>mergency </a:t>
            </a:r>
            <a:r>
              <a:rPr lang="en-US" altLang="zh-CN" u="sng" dirty="0" smtClean="0"/>
              <a:t>plan</a:t>
            </a:r>
            <a:r>
              <a:rPr lang="en-US" altLang="zh-CN" dirty="0" smtClean="0"/>
              <a:t>ning &amp; </a:t>
            </a:r>
            <a:r>
              <a:rPr lang="en-US" altLang="zh-CN" u="sng" dirty="0" smtClean="0"/>
              <a:t>p</a:t>
            </a:r>
            <a:r>
              <a:rPr lang="en-US" altLang="zh-CN" dirty="0" smtClean="0"/>
              <a:t>reparedness for NPP (GB/T 17680) Part 1-12</a:t>
            </a:r>
          </a:p>
          <a:p>
            <a:pPr lvl="1"/>
            <a:r>
              <a:rPr lang="en-US" altLang="zh-CN" sz="2200" dirty="0" smtClean="0"/>
              <a:t>Dividing of E. Plan. zone(2008)Off-site E. </a:t>
            </a:r>
            <a:r>
              <a:rPr lang="en-US" altLang="zh-CN" sz="2200" u="sng" dirty="0" smtClean="0"/>
              <a:t>f</a:t>
            </a:r>
            <a:r>
              <a:rPr lang="en-US" altLang="zh-CN" sz="2200" dirty="0" smtClean="0"/>
              <a:t>unctions &amp; </a:t>
            </a:r>
            <a:r>
              <a:rPr lang="en-US" altLang="zh-CN" sz="2200" u="sng" dirty="0" smtClean="0"/>
              <a:t>org</a:t>
            </a:r>
            <a:r>
              <a:rPr lang="en-US" altLang="zh-CN" sz="2200" dirty="0" smtClean="0"/>
              <a:t>anization (1999)F. &amp; physical chars. of  off-site [on-site]E. facilities (1999)[2003]Off-site [On-site]E. plan. &amp; implementing procedures (1999)[2003] Maintenance </a:t>
            </a:r>
            <a:r>
              <a:rPr lang="en-US" altLang="zh-CN" sz="2200" dirty="0"/>
              <a:t>of off-site [on-site]E. </a:t>
            </a:r>
            <a:r>
              <a:rPr lang="en-US" altLang="zh-CN" sz="2200" u="sng" dirty="0" smtClean="0"/>
              <a:t>r</a:t>
            </a:r>
            <a:r>
              <a:rPr lang="en-US" altLang="zh-CN" sz="2200" dirty="0" smtClean="0"/>
              <a:t>esponse capabilities(2008)[2003]On-site E. R. F. &amp; Orgs.(2003) E. radiological monitoring, sampling &amp; analysis(2008) off-site </a:t>
            </a:r>
            <a:r>
              <a:rPr lang="en-US" altLang="zh-CN" sz="2200" dirty="0"/>
              <a:t>radiological assessment(2008) </a:t>
            </a:r>
            <a:r>
              <a:rPr lang="en-US" altLang="zh-CN" sz="2200" dirty="0" smtClean="0"/>
              <a:t>E. drills &amp; exercises</a:t>
            </a:r>
            <a:r>
              <a:rPr lang="en-US" altLang="zh-CN" sz="2200" dirty="0"/>
              <a:t>(2008) </a:t>
            </a:r>
            <a:endParaRPr lang="en-US" altLang="zh-CN" sz="2200" dirty="0" smtClean="0"/>
          </a:p>
          <a:p>
            <a:r>
              <a:rPr lang="en-US" altLang="zh-CN" dirty="0" smtClean="0"/>
              <a:t>Offer technical criteria to guide EPR work</a:t>
            </a:r>
          </a:p>
          <a:p>
            <a:r>
              <a:rPr lang="en-US" altLang="zh-CN" dirty="0" smtClean="0"/>
              <a:t>Guides &amp; technical docs. important for reference.</a:t>
            </a:r>
          </a:p>
          <a:p>
            <a:pPr lvl="1"/>
            <a:endParaRPr lang="zh-CN" altLang="en-US" sz="2200" dirty="0"/>
          </a:p>
        </p:txBody>
      </p:sp>
      <p:sp>
        <p:nvSpPr>
          <p:cNvPr id="4" name="灯片编号占位符 3"/>
          <p:cNvSpPr>
            <a:spLocks noGrp="1"/>
          </p:cNvSpPr>
          <p:nvPr>
            <p:ph type="sldNum" sz="quarter" idx="10"/>
          </p:nvPr>
        </p:nvSpPr>
        <p:spPr/>
        <p:txBody>
          <a:bodyPr/>
          <a:lstStyle/>
          <a:p>
            <a:pPr>
              <a:defRPr/>
            </a:pPr>
            <a:fld id="{C95DEE50-B895-426E-8E8B-C9BFFA172759}" type="slidenum">
              <a:rPr lang="zh-CN" altLang="en-US" smtClean="0"/>
              <a:pPr>
                <a:defRPr/>
              </a:pPr>
              <a:t>9</a:t>
            </a:fld>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810</TotalTime>
  <Words>1007</Words>
  <Application>Microsoft Office PowerPoint</Application>
  <PresentationFormat>Presentación en pantalla (4:3)</PresentationFormat>
  <Paragraphs>250</Paragraphs>
  <Slides>28</Slides>
  <Notes>1</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Office 主题</vt:lpstr>
      <vt:lpstr>Presentación de PowerPoint</vt:lpstr>
      <vt:lpstr>Contents</vt:lpstr>
      <vt:lpstr>Preface</vt:lpstr>
      <vt:lpstr>Preface</vt:lpstr>
      <vt:lpstr>Part Ⅰ    Capacity Building</vt:lpstr>
      <vt:lpstr>Regulation System Structure</vt:lpstr>
      <vt:lpstr>Regulation</vt:lpstr>
      <vt:lpstr>Administrative Rules</vt:lpstr>
      <vt:lpstr>National Standards</vt:lpstr>
      <vt:lpstr>Plan System Structure</vt:lpstr>
      <vt:lpstr>National Plan</vt:lpstr>
      <vt:lpstr>Part Ⅱ    Knowledge Application</vt:lpstr>
      <vt:lpstr>Organization System</vt:lpstr>
      <vt:lpstr>Technical Supporting System</vt:lpstr>
      <vt:lpstr>Technical Supporting System</vt:lpstr>
      <vt:lpstr>Rescue System</vt:lpstr>
      <vt:lpstr>Staff Training &amp; Expert Exchanging</vt:lpstr>
      <vt:lpstr>Drilling &amp; Exercise</vt:lpstr>
      <vt:lpstr>Public Communication</vt:lpstr>
      <vt:lpstr>Part Ⅲ    Knowledge Renewal</vt:lpstr>
      <vt:lpstr>When to Renew</vt:lpstr>
      <vt:lpstr>Lessons from Fukushima Accident</vt:lpstr>
      <vt:lpstr>What we have done since 2011</vt:lpstr>
      <vt:lpstr>What we have done since 2011</vt:lpstr>
      <vt:lpstr>Conclusion</vt:lpstr>
      <vt:lpstr>Conclusion</vt:lpstr>
      <vt:lpstr>Conclusion</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DongLi</dc:creator>
  <cp:lastModifiedBy>portatil</cp:lastModifiedBy>
  <cp:revision>109</cp:revision>
  <dcterms:created xsi:type="dcterms:W3CDTF">2015-10-20T00:48:41Z</dcterms:created>
  <dcterms:modified xsi:type="dcterms:W3CDTF">2015-10-29T15:10:35Z</dcterms:modified>
</cp:coreProperties>
</file>