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363" r:id="rId2"/>
    <p:sldId id="477" r:id="rId3"/>
    <p:sldId id="415" r:id="rId4"/>
    <p:sldId id="416" r:id="rId5"/>
    <p:sldId id="487" r:id="rId6"/>
    <p:sldId id="437" r:id="rId7"/>
    <p:sldId id="491" r:id="rId8"/>
    <p:sldId id="479" r:id="rId9"/>
    <p:sldId id="483" r:id="rId10"/>
    <p:sldId id="490" r:id="rId11"/>
    <p:sldId id="485" r:id="rId12"/>
    <p:sldId id="481" r:id="rId13"/>
    <p:sldId id="478" r:id="rId14"/>
    <p:sldId id="488" r:id="rId15"/>
    <p:sldId id="473" r:id="rId16"/>
    <p:sldId id="474" r:id="rId17"/>
    <p:sldId id="471" r:id="rId18"/>
    <p:sldId id="476" r:id="rId19"/>
  </p:sldIdLst>
  <p:sldSz cx="9144000" cy="6858000" type="screen4x3"/>
  <p:notesSz cx="9926638" cy="1435576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201">
          <p15:clr>
            <a:srgbClr val="A4A3A4"/>
          </p15:clr>
        </p15:guide>
        <p15:guide id="3" orient="horz" pos="3919">
          <p15:clr>
            <a:srgbClr val="A4A3A4"/>
          </p15:clr>
        </p15:guide>
        <p15:guide id="4" orient="horz" pos="701">
          <p15:clr>
            <a:srgbClr val="A4A3A4"/>
          </p15:clr>
        </p15:guide>
        <p15:guide id="5" orient="horz" pos="907">
          <p15:clr>
            <a:srgbClr val="A4A3A4"/>
          </p15:clr>
        </p15:guide>
        <p15:guide id="6" orient="horz" pos="2869">
          <p15:clr>
            <a:srgbClr val="A4A3A4"/>
          </p15:clr>
        </p15:guide>
        <p15:guide id="7" pos="2881">
          <p15:clr>
            <a:srgbClr val="A4A3A4"/>
          </p15:clr>
        </p15:guide>
        <p15:guide id="8" pos="5567">
          <p15:clr>
            <a:srgbClr val="A4A3A4"/>
          </p15:clr>
        </p15:guide>
        <p15:guide id="9" pos="188">
          <p15:clr>
            <a:srgbClr val="A4A3A4"/>
          </p15:clr>
        </p15:guide>
        <p15:guide id="10" pos="824">
          <p15:clr>
            <a:srgbClr val="A4A3A4"/>
          </p15:clr>
        </p15:guide>
        <p15:guide id="11" pos="55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6062"/>
    <a:srgbClr val="5D257D"/>
    <a:srgbClr val="EBDCF4"/>
    <a:srgbClr val="C89BE1"/>
    <a:srgbClr val="9999FF"/>
    <a:srgbClr val="660066"/>
    <a:srgbClr val="A8A082"/>
    <a:srgbClr val="4A597B"/>
    <a:srgbClr val="B7B273"/>
    <a:srgbClr val="C6BE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3" autoAdjust="0"/>
    <p:restoredTop sz="87112" autoAdjust="0"/>
  </p:normalViewPr>
  <p:slideViewPr>
    <p:cSldViewPr snapToGrid="0">
      <p:cViewPr varScale="1">
        <p:scale>
          <a:sx n="101" d="100"/>
          <a:sy n="101" d="100"/>
        </p:scale>
        <p:origin x="2022" y="114"/>
      </p:cViewPr>
      <p:guideLst>
        <p:guide orient="horz" pos="2160"/>
        <p:guide orient="horz" pos="4201"/>
        <p:guide orient="horz" pos="3919"/>
        <p:guide orient="horz" pos="701"/>
        <p:guide orient="horz" pos="907"/>
        <p:guide orient="horz" pos="2869"/>
        <p:guide pos="2881"/>
        <p:guide pos="5567"/>
        <p:guide pos="188"/>
        <p:guide pos="824"/>
        <p:guide pos="552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0AF124-77D5-48C1-950E-4FA588B07B3F}" type="doc">
      <dgm:prSet loTypeId="urn:microsoft.com/office/officeart/2005/8/layout/cycle5" loCatId="cycle" qsTypeId="urn:microsoft.com/office/officeart/2005/8/quickstyle/3d7" qsCatId="3D" csTypeId="urn:microsoft.com/office/officeart/2005/8/colors/accent3_2" csCatId="accent3" phldr="1"/>
      <dgm:spPr/>
      <dgm:t>
        <a:bodyPr/>
        <a:lstStyle/>
        <a:p>
          <a:endParaRPr lang="es-ES"/>
        </a:p>
      </dgm:t>
    </dgm:pt>
    <dgm:pt modelId="{ABBFEA06-C3E7-4269-9F55-21E825AE18CB}">
      <dgm:prSet phldrT="[Texto]" custT="1"/>
      <dgm:spPr/>
      <dgm:t>
        <a:bodyPr/>
        <a:lstStyle/>
        <a:p>
          <a:r>
            <a:rPr lang="en-US" sz="1800" noProof="0" smtClean="0"/>
            <a:t>Acquisition and Adoption (KA)</a:t>
          </a:r>
          <a:endParaRPr lang="en-US" sz="1800" noProof="0"/>
        </a:p>
      </dgm:t>
    </dgm:pt>
    <dgm:pt modelId="{22FB6881-8312-4B3A-81FB-F8A39E535A25}" type="parTrans" cxnId="{4CCEEAFD-EFFC-4D46-9E93-CFC517852238}">
      <dgm:prSet/>
      <dgm:spPr/>
      <dgm:t>
        <a:bodyPr/>
        <a:lstStyle/>
        <a:p>
          <a:endParaRPr lang="en-US" noProof="0"/>
        </a:p>
      </dgm:t>
    </dgm:pt>
    <dgm:pt modelId="{27BEA411-D5EE-4E18-AFE4-CF19DEAEC3D0}" type="sibTrans" cxnId="{4CCEEAFD-EFFC-4D46-9E93-CFC517852238}">
      <dgm:prSet/>
      <dgm:spPr>
        <a:ln w="57150">
          <a:solidFill>
            <a:schemeClr val="accent3">
              <a:lumMod val="50000"/>
            </a:schemeClr>
          </a:solidFill>
          <a:headEnd type="triangle" w="med" len="med"/>
          <a:tailEnd type="triangle" w="med" len="med"/>
        </a:ln>
      </dgm:spPr>
      <dgm:t>
        <a:bodyPr/>
        <a:lstStyle/>
        <a:p>
          <a:endParaRPr lang="en-US" noProof="0"/>
        </a:p>
      </dgm:t>
    </dgm:pt>
    <dgm:pt modelId="{4FFCE1B2-67C0-4BF0-8860-53A81CC5C06B}">
      <dgm:prSet phldrT="[Texto]" custT="1"/>
      <dgm:spPr/>
      <dgm:t>
        <a:bodyPr/>
        <a:lstStyle/>
        <a:p>
          <a:r>
            <a:rPr lang="en-US" sz="1800" noProof="0" dirty="0" smtClean="0"/>
            <a:t>Generation and Validation (KG)</a:t>
          </a:r>
          <a:endParaRPr lang="en-US" sz="1800" noProof="0" dirty="0"/>
        </a:p>
      </dgm:t>
    </dgm:pt>
    <dgm:pt modelId="{5ACD65A7-1C1C-40EB-9FAE-3C6EEA0570B0}" type="parTrans" cxnId="{A06B7B2C-0A6F-456D-B63F-DA49B88C3E53}">
      <dgm:prSet/>
      <dgm:spPr/>
      <dgm:t>
        <a:bodyPr/>
        <a:lstStyle/>
        <a:p>
          <a:endParaRPr lang="en-US" noProof="0"/>
        </a:p>
      </dgm:t>
    </dgm:pt>
    <dgm:pt modelId="{9606CF8C-4E1F-4A7E-872D-B22FE8CE7C28}" type="sibTrans" cxnId="{A06B7B2C-0A6F-456D-B63F-DA49B88C3E53}">
      <dgm:prSet/>
      <dgm:spPr>
        <a:ln w="57150">
          <a:solidFill>
            <a:schemeClr val="accent3">
              <a:lumMod val="50000"/>
            </a:schemeClr>
          </a:solidFill>
          <a:headEnd type="triangle" w="med" len="med"/>
          <a:tailEnd type="triangle" w="med" len="med"/>
        </a:ln>
      </dgm:spPr>
      <dgm:t>
        <a:bodyPr/>
        <a:lstStyle/>
        <a:p>
          <a:endParaRPr lang="en-US" noProof="0"/>
        </a:p>
      </dgm:t>
    </dgm:pt>
    <dgm:pt modelId="{1CD57312-A062-4930-B5CB-0DBC4CB1F9A8}">
      <dgm:prSet phldrT="[Texto]" custT="1"/>
      <dgm:spPr/>
      <dgm:t>
        <a:bodyPr/>
        <a:lstStyle/>
        <a:p>
          <a:r>
            <a:rPr lang="en-US" sz="1800" noProof="0" dirty="0" smtClean="0"/>
            <a:t>Sharing and Transfer (KS)</a:t>
          </a:r>
          <a:endParaRPr lang="en-US" sz="1800" noProof="0" dirty="0"/>
        </a:p>
      </dgm:t>
    </dgm:pt>
    <dgm:pt modelId="{D0DD9C1D-9733-4EF3-9966-81E7358385B1}" type="parTrans" cxnId="{0CB33D2B-5253-483B-A0A3-FDB2565B293B}">
      <dgm:prSet/>
      <dgm:spPr/>
      <dgm:t>
        <a:bodyPr/>
        <a:lstStyle/>
        <a:p>
          <a:endParaRPr lang="en-US" noProof="0"/>
        </a:p>
      </dgm:t>
    </dgm:pt>
    <dgm:pt modelId="{D5B59FF0-7600-4B10-9965-8033F8A62BAC}" type="sibTrans" cxnId="{0CB33D2B-5253-483B-A0A3-FDB2565B293B}">
      <dgm:prSet/>
      <dgm:spPr>
        <a:ln w="57150">
          <a:solidFill>
            <a:schemeClr val="accent3">
              <a:lumMod val="50000"/>
            </a:schemeClr>
          </a:solidFill>
          <a:headEnd type="triangle" w="med" len="med"/>
          <a:tailEnd type="triangle" w="med" len="med"/>
        </a:ln>
      </dgm:spPr>
      <dgm:t>
        <a:bodyPr/>
        <a:lstStyle/>
        <a:p>
          <a:endParaRPr lang="en-US" noProof="0"/>
        </a:p>
      </dgm:t>
    </dgm:pt>
    <dgm:pt modelId="{5F472D80-14E5-47E7-B39B-E54510E36DDC}">
      <dgm:prSet phldrT="[Texto]" custT="1"/>
      <dgm:spPr/>
      <dgm:t>
        <a:bodyPr/>
        <a:lstStyle/>
        <a:p>
          <a:r>
            <a:rPr lang="en-US" sz="1800" noProof="0" dirty="0" smtClean="0"/>
            <a:t>Retention and Storage (KR)</a:t>
          </a:r>
          <a:endParaRPr lang="en-US" sz="1800" noProof="0" dirty="0"/>
        </a:p>
      </dgm:t>
    </dgm:pt>
    <dgm:pt modelId="{1EAE3DD1-C036-40F2-840A-D93C45CF7942}" type="parTrans" cxnId="{DCC04442-CAC9-45E5-8EAA-726F587B6B8E}">
      <dgm:prSet/>
      <dgm:spPr/>
      <dgm:t>
        <a:bodyPr/>
        <a:lstStyle/>
        <a:p>
          <a:endParaRPr lang="en-US" noProof="0"/>
        </a:p>
      </dgm:t>
    </dgm:pt>
    <dgm:pt modelId="{90CC42F5-6C29-413A-A174-08522F409842}" type="sibTrans" cxnId="{DCC04442-CAC9-45E5-8EAA-726F587B6B8E}">
      <dgm:prSet/>
      <dgm:spPr>
        <a:noFill/>
        <a:ln w="57150">
          <a:solidFill>
            <a:schemeClr val="accent3">
              <a:lumMod val="50000"/>
            </a:schemeClr>
          </a:solidFill>
          <a:headEnd type="triangle" w="med" len="med"/>
          <a:tailEnd type="triangle" w="med" len="med"/>
        </a:ln>
      </dgm:spPr>
      <dgm:t>
        <a:bodyPr/>
        <a:lstStyle/>
        <a:p>
          <a:endParaRPr lang="en-US" noProof="0"/>
        </a:p>
      </dgm:t>
    </dgm:pt>
    <dgm:pt modelId="{32299DAE-582D-4F3B-B984-33F21B1191DA}">
      <dgm:prSet phldrT="[Texto]" custT="1"/>
      <dgm:spPr/>
      <dgm:t>
        <a:bodyPr/>
        <a:lstStyle/>
        <a:p>
          <a:r>
            <a:rPr lang="en-US" sz="1800" noProof="0" smtClean="0"/>
            <a:t>Utilization and Aplication (KU)</a:t>
          </a:r>
          <a:endParaRPr lang="en-US" sz="1800" noProof="0"/>
        </a:p>
      </dgm:t>
    </dgm:pt>
    <dgm:pt modelId="{348B6854-CE2A-4601-9A8C-7571BF456C49}" type="parTrans" cxnId="{D199D6A1-7436-427D-B19C-47102F31BDBB}">
      <dgm:prSet/>
      <dgm:spPr/>
      <dgm:t>
        <a:bodyPr/>
        <a:lstStyle/>
        <a:p>
          <a:endParaRPr lang="en-US" noProof="0"/>
        </a:p>
      </dgm:t>
    </dgm:pt>
    <dgm:pt modelId="{EB37DCF9-38F0-457C-AFAC-E92C880CEC27}" type="sibTrans" cxnId="{D199D6A1-7436-427D-B19C-47102F31BDBB}">
      <dgm:prSet/>
      <dgm:spPr>
        <a:ln w="57150">
          <a:solidFill>
            <a:schemeClr val="accent3">
              <a:lumMod val="50000"/>
            </a:schemeClr>
          </a:solidFill>
          <a:headEnd type="triangle" w="med" len="med"/>
          <a:tailEnd type="triangle" w="med" len="med"/>
        </a:ln>
      </dgm:spPr>
      <dgm:t>
        <a:bodyPr/>
        <a:lstStyle/>
        <a:p>
          <a:endParaRPr lang="en-US" noProof="0"/>
        </a:p>
      </dgm:t>
    </dgm:pt>
    <dgm:pt modelId="{3B7EAE9F-41DE-4CA9-940A-4517189B38E8}" type="pres">
      <dgm:prSet presAssocID="{9D0AF124-77D5-48C1-950E-4FA588B07B3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3BADE3A-8B5E-4754-8EFF-6EB305951CCF}" type="pres">
      <dgm:prSet presAssocID="{ABBFEA06-C3E7-4269-9F55-21E825AE18CB}" presName="node" presStyleLbl="node1" presStyleIdx="0" presStyleCnt="5" custScaleX="146410" custScaleY="146410" custRadScaleRad="104726" custRadScaleInc="2156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DFB6255-D52F-4606-A7C9-16DEC4CD41D0}" type="pres">
      <dgm:prSet presAssocID="{ABBFEA06-C3E7-4269-9F55-21E825AE18CB}" presName="spNode" presStyleCnt="0"/>
      <dgm:spPr/>
    </dgm:pt>
    <dgm:pt modelId="{E8127268-FF2B-40A3-B0D5-1B14C089EAAA}" type="pres">
      <dgm:prSet presAssocID="{27BEA411-D5EE-4E18-AFE4-CF19DEAEC3D0}" presName="sibTrans" presStyleLbl="sibTrans1D1" presStyleIdx="0" presStyleCnt="5"/>
      <dgm:spPr/>
      <dgm:t>
        <a:bodyPr/>
        <a:lstStyle/>
        <a:p>
          <a:endParaRPr lang="es-ES"/>
        </a:p>
      </dgm:t>
    </dgm:pt>
    <dgm:pt modelId="{64368F9E-ACA0-4183-9D51-FC408A6C3EE3}" type="pres">
      <dgm:prSet presAssocID="{4FFCE1B2-67C0-4BF0-8860-53A81CC5C06B}" presName="node" presStyleLbl="node1" presStyleIdx="1" presStyleCnt="5" custScaleX="133100" custScaleY="133100" custRadScaleRad="140451" custRadScaleInc="3684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5424F76-9281-42E7-B4EB-BADA180FA4B3}" type="pres">
      <dgm:prSet presAssocID="{4FFCE1B2-67C0-4BF0-8860-53A81CC5C06B}" presName="spNode" presStyleCnt="0"/>
      <dgm:spPr/>
    </dgm:pt>
    <dgm:pt modelId="{47ECC62D-5B47-4DA8-9081-2A1BFAE4AA45}" type="pres">
      <dgm:prSet presAssocID="{9606CF8C-4E1F-4A7E-872D-B22FE8CE7C28}" presName="sibTrans" presStyleLbl="sibTrans1D1" presStyleIdx="1" presStyleCnt="5"/>
      <dgm:spPr/>
      <dgm:t>
        <a:bodyPr/>
        <a:lstStyle/>
        <a:p>
          <a:endParaRPr lang="es-ES"/>
        </a:p>
      </dgm:t>
    </dgm:pt>
    <dgm:pt modelId="{7E444E63-4305-490F-BB8E-5FCB6263E7FF}" type="pres">
      <dgm:prSet presAssocID="{1CD57312-A062-4930-B5CB-0DBC4CB1F9A8}" presName="node" presStyleLbl="node1" presStyleIdx="2" presStyleCnt="5" custScaleX="133100" custScaleY="133100" custRadScaleRad="113485" custRadScaleInc="-2378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A2E3A9-C9AE-4BFA-97FA-1B4AB59A4CAA}" type="pres">
      <dgm:prSet presAssocID="{1CD57312-A062-4930-B5CB-0DBC4CB1F9A8}" presName="spNode" presStyleCnt="0"/>
      <dgm:spPr/>
    </dgm:pt>
    <dgm:pt modelId="{794CD9CF-0F05-4009-9C2D-C475A3BE14D3}" type="pres">
      <dgm:prSet presAssocID="{D5B59FF0-7600-4B10-9965-8033F8A62BAC}" presName="sibTrans" presStyleLbl="sibTrans1D1" presStyleIdx="2" presStyleCnt="5"/>
      <dgm:spPr/>
      <dgm:t>
        <a:bodyPr/>
        <a:lstStyle/>
        <a:p>
          <a:endParaRPr lang="es-ES"/>
        </a:p>
      </dgm:t>
    </dgm:pt>
    <dgm:pt modelId="{ABC83DA5-4A11-4606-9BEA-B829A7EA953F}" type="pres">
      <dgm:prSet presAssocID="{5F472D80-14E5-47E7-B39B-E54510E36DDC}" presName="node" presStyleLbl="node1" presStyleIdx="3" presStyleCnt="5" custScaleX="146410" custScaleY="146410" custRadScaleRad="124895" custRadScaleInc="5437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D51713C-4266-427A-BF6F-D2EE488A4452}" type="pres">
      <dgm:prSet presAssocID="{5F472D80-14E5-47E7-B39B-E54510E36DDC}" presName="spNode" presStyleCnt="0"/>
      <dgm:spPr/>
    </dgm:pt>
    <dgm:pt modelId="{5D3F2466-F531-4515-B5B9-538E6C82E651}" type="pres">
      <dgm:prSet presAssocID="{90CC42F5-6C29-413A-A174-08522F409842}" presName="sibTrans" presStyleLbl="sibTrans1D1" presStyleIdx="3" presStyleCnt="5"/>
      <dgm:spPr/>
      <dgm:t>
        <a:bodyPr/>
        <a:lstStyle/>
        <a:p>
          <a:endParaRPr lang="es-ES"/>
        </a:p>
      </dgm:t>
    </dgm:pt>
    <dgm:pt modelId="{7888CD28-B5D8-4116-8FFA-3D9B2002826D}" type="pres">
      <dgm:prSet presAssocID="{32299DAE-582D-4F3B-B984-33F21B1191DA}" presName="node" presStyleLbl="node1" presStyleIdx="4" presStyleCnt="5" custScaleX="146410" custScaleY="146410" custRadScaleRad="135477" custRadScaleInc="-1491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7090A7F-95DD-4AA1-A56F-CB51D800D346}" type="pres">
      <dgm:prSet presAssocID="{32299DAE-582D-4F3B-B984-33F21B1191DA}" presName="spNode" presStyleCnt="0"/>
      <dgm:spPr/>
    </dgm:pt>
    <dgm:pt modelId="{A5442190-3DD2-400C-A9AF-6A10CE2BAD82}" type="pres">
      <dgm:prSet presAssocID="{EB37DCF9-38F0-457C-AFAC-E92C880CEC27}" presName="sibTrans" presStyleLbl="sibTrans1D1" presStyleIdx="4" presStyleCnt="5"/>
      <dgm:spPr/>
      <dgm:t>
        <a:bodyPr/>
        <a:lstStyle/>
        <a:p>
          <a:endParaRPr lang="es-ES"/>
        </a:p>
      </dgm:t>
    </dgm:pt>
  </dgm:ptLst>
  <dgm:cxnLst>
    <dgm:cxn modelId="{F0C770BB-E9A7-459B-A0D7-9D75F132C37C}" type="presOf" srcId="{4FFCE1B2-67C0-4BF0-8860-53A81CC5C06B}" destId="{64368F9E-ACA0-4183-9D51-FC408A6C3EE3}" srcOrd="0" destOrd="0" presId="urn:microsoft.com/office/officeart/2005/8/layout/cycle5"/>
    <dgm:cxn modelId="{C0F785D4-47DE-40B6-B07F-EBFABC902AC8}" type="presOf" srcId="{32299DAE-582D-4F3B-B984-33F21B1191DA}" destId="{7888CD28-B5D8-4116-8FFA-3D9B2002826D}" srcOrd="0" destOrd="0" presId="urn:microsoft.com/office/officeart/2005/8/layout/cycle5"/>
    <dgm:cxn modelId="{4CCEEAFD-EFFC-4D46-9E93-CFC517852238}" srcId="{9D0AF124-77D5-48C1-950E-4FA588B07B3F}" destId="{ABBFEA06-C3E7-4269-9F55-21E825AE18CB}" srcOrd="0" destOrd="0" parTransId="{22FB6881-8312-4B3A-81FB-F8A39E535A25}" sibTransId="{27BEA411-D5EE-4E18-AFE4-CF19DEAEC3D0}"/>
    <dgm:cxn modelId="{F50BB37D-F936-400E-8BEA-9EE00D3E812A}" type="presOf" srcId="{9D0AF124-77D5-48C1-950E-4FA588B07B3F}" destId="{3B7EAE9F-41DE-4CA9-940A-4517189B38E8}" srcOrd="0" destOrd="0" presId="urn:microsoft.com/office/officeart/2005/8/layout/cycle5"/>
    <dgm:cxn modelId="{B2A11634-9A89-41C6-830F-E1F2C9BB5F43}" type="presOf" srcId="{ABBFEA06-C3E7-4269-9F55-21E825AE18CB}" destId="{43BADE3A-8B5E-4754-8EFF-6EB305951CCF}" srcOrd="0" destOrd="0" presId="urn:microsoft.com/office/officeart/2005/8/layout/cycle5"/>
    <dgm:cxn modelId="{D199D6A1-7436-427D-B19C-47102F31BDBB}" srcId="{9D0AF124-77D5-48C1-950E-4FA588B07B3F}" destId="{32299DAE-582D-4F3B-B984-33F21B1191DA}" srcOrd="4" destOrd="0" parTransId="{348B6854-CE2A-4601-9A8C-7571BF456C49}" sibTransId="{EB37DCF9-38F0-457C-AFAC-E92C880CEC27}"/>
    <dgm:cxn modelId="{DCC04442-CAC9-45E5-8EAA-726F587B6B8E}" srcId="{9D0AF124-77D5-48C1-950E-4FA588B07B3F}" destId="{5F472D80-14E5-47E7-B39B-E54510E36DDC}" srcOrd="3" destOrd="0" parTransId="{1EAE3DD1-C036-40F2-840A-D93C45CF7942}" sibTransId="{90CC42F5-6C29-413A-A174-08522F409842}"/>
    <dgm:cxn modelId="{BC8490CD-44E7-459B-8158-D37FE0897484}" type="presOf" srcId="{90CC42F5-6C29-413A-A174-08522F409842}" destId="{5D3F2466-F531-4515-B5B9-538E6C82E651}" srcOrd="0" destOrd="0" presId="urn:microsoft.com/office/officeart/2005/8/layout/cycle5"/>
    <dgm:cxn modelId="{CF46F099-FC6B-43AF-AAC4-B1ED3570FB27}" type="presOf" srcId="{5F472D80-14E5-47E7-B39B-E54510E36DDC}" destId="{ABC83DA5-4A11-4606-9BEA-B829A7EA953F}" srcOrd="0" destOrd="0" presId="urn:microsoft.com/office/officeart/2005/8/layout/cycle5"/>
    <dgm:cxn modelId="{AD46C204-5739-4B1B-8CA0-72FA79F18D09}" type="presOf" srcId="{D5B59FF0-7600-4B10-9965-8033F8A62BAC}" destId="{794CD9CF-0F05-4009-9C2D-C475A3BE14D3}" srcOrd="0" destOrd="0" presId="urn:microsoft.com/office/officeart/2005/8/layout/cycle5"/>
    <dgm:cxn modelId="{BAFAD8D0-DB00-46CA-9870-3F03060FD66E}" type="presOf" srcId="{9606CF8C-4E1F-4A7E-872D-B22FE8CE7C28}" destId="{47ECC62D-5B47-4DA8-9081-2A1BFAE4AA45}" srcOrd="0" destOrd="0" presId="urn:microsoft.com/office/officeart/2005/8/layout/cycle5"/>
    <dgm:cxn modelId="{893493A9-50A6-4C84-AB18-773A73A23956}" type="presOf" srcId="{EB37DCF9-38F0-457C-AFAC-E92C880CEC27}" destId="{A5442190-3DD2-400C-A9AF-6A10CE2BAD82}" srcOrd="0" destOrd="0" presId="urn:microsoft.com/office/officeart/2005/8/layout/cycle5"/>
    <dgm:cxn modelId="{A06B7B2C-0A6F-456D-B63F-DA49B88C3E53}" srcId="{9D0AF124-77D5-48C1-950E-4FA588B07B3F}" destId="{4FFCE1B2-67C0-4BF0-8860-53A81CC5C06B}" srcOrd="1" destOrd="0" parTransId="{5ACD65A7-1C1C-40EB-9FAE-3C6EEA0570B0}" sibTransId="{9606CF8C-4E1F-4A7E-872D-B22FE8CE7C28}"/>
    <dgm:cxn modelId="{F2546161-24AF-48F3-ADA6-55C81968B07E}" type="presOf" srcId="{1CD57312-A062-4930-B5CB-0DBC4CB1F9A8}" destId="{7E444E63-4305-490F-BB8E-5FCB6263E7FF}" srcOrd="0" destOrd="0" presId="urn:microsoft.com/office/officeart/2005/8/layout/cycle5"/>
    <dgm:cxn modelId="{0CB33D2B-5253-483B-A0A3-FDB2565B293B}" srcId="{9D0AF124-77D5-48C1-950E-4FA588B07B3F}" destId="{1CD57312-A062-4930-B5CB-0DBC4CB1F9A8}" srcOrd="2" destOrd="0" parTransId="{D0DD9C1D-9733-4EF3-9966-81E7358385B1}" sibTransId="{D5B59FF0-7600-4B10-9965-8033F8A62BAC}"/>
    <dgm:cxn modelId="{EEC0F876-1260-4184-8827-F57236990C6F}" type="presOf" srcId="{27BEA411-D5EE-4E18-AFE4-CF19DEAEC3D0}" destId="{E8127268-FF2B-40A3-B0D5-1B14C089EAAA}" srcOrd="0" destOrd="0" presId="urn:microsoft.com/office/officeart/2005/8/layout/cycle5"/>
    <dgm:cxn modelId="{7042AAB1-5CCE-4267-B18B-F5E3D0D96527}" type="presParOf" srcId="{3B7EAE9F-41DE-4CA9-940A-4517189B38E8}" destId="{43BADE3A-8B5E-4754-8EFF-6EB305951CCF}" srcOrd="0" destOrd="0" presId="urn:microsoft.com/office/officeart/2005/8/layout/cycle5"/>
    <dgm:cxn modelId="{C5716188-C673-44A4-BF56-D15AF56618D4}" type="presParOf" srcId="{3B7EAE9F-41DE-4CA9-940A-4517189B38E8}" destId="{0DFB6255-D52F-4606-A7C9-16DEC4CD41D0}" srcOrd="1" destOrd="0" presId="urn:microsoft.com/office/officeart/2005/8/layout/cycle5"/>
    <dgm:cxn modelId="{395C2B31-093B-48E6-A1C3-95806B2A6035}" type="presParOf" srcId="{3B7EAE9F-41DE-4CA9-940A-4517189B38E8}" destId="{E8127268-FF2B-40A3-B0D5-1B14C089EAAA}" srcOrd="2" destOrd="0" presId="urn:microsoft.com/office/officeart/2005/8/layout/cycle5"/>
    <dgm:cxn modelId="{DAF63F99-900F-4C2F-B343-D9186E7E9CBD}" type="presParOf" srcId="{3B7EAE9F-41DE-4CA9-940A-4517189B38E8}" destId="{64368F9E-ACA0-4183-9D51-FC408A6C3EE3}" srcOrd="3" destOrd="0" presId="urn:microsoft.com/office/officeart/2005/8/layout/cycle5"/>
    <dgm:cxn modelId="{99A5403A-2110-45A2-8E26-3A477E3A4ECD}" type="presParOf" srcId="{3B7EAE9F-41DE-4CA9-940A-4517189B38E8}" destId="{C5424F76-9281-42E7-B4EB-BADA180FA4B3}" srcOrd="4" destOrd="0" presId="urn:microsoft.com/office/officeart/2005/8/layout/cycle5"/>
    <dgm:cxn modelId="{52F01C2E-9F74-483B-9531-D39B95607278}" type="presParOf" srcId="{3B7EAE9F-41DE-4CA9-940A-4517189B38E8}" destId="{47ECC62D-5B47-4DA8-9081-2A1BFAE4AA45}" srcOrd="5" destOrd="0" presId="urn:microsoft.com/office/officeart/2005/8/layout/cycle5"/>
    <dgm:cxn modelId="{BC3F9C94-8080-45FD-9870-50912EB651EE}" type="presParOf" srcId="{3B7EAE9F-41DE-4CA9-940A-4517189B38E8}" destId="{7E444E63-4305-490F-BB8E-5FCB6263E7FF}" srcOrd="6" destOrd="0" presId="urn:microsoft.com/office/officeart/2005/8/layout/cycle5"/>
    <dgm:cxn modelId="{3DEF5974-A658-4CCC-B0AA-ED6B594E8AFC}" type="presParOf" srcId="{3B7EAE9F-41DE-4CA9-940A-4517189B38E8}" destId="{5EA2E3A9-C9AE-4BFA-97FA-1B4AB59A4CAA}" srcOrd="7" destOrd="0" presId="urn:microsoft.com/office/officeart/2005/8/layout/cycle5"/>
    <dgm:cxn modelId="{71FEAF57-9ADF-4698-92D7-72B109B2B80F}" type="presParOf" srcId="{3B7EAE9F-41DE-4CA9-940A-4517189B38E8}" destId="{794CD9CF-0F05-4009-9C2D-C475A3BE14D3}" srcOrd="8" destOrd="0" presId="urn:microsoft.com/office/officeart/2005/8/layout/cycle5"/>
    <dgm:cxn modelId="{617B9E30-7AC3-4137-9F36-EEB2157A4BF0}" type="presParOf" srcId="{3B7EAE9F-41DE-4CA9-940A-4517189B38E8}" destId="{ABC83DA5-4A11-4606-9BEA-B829A7EA953F}" srcOrd="9" destOrd="0" presId="urn:microsoft.com/office/officeart/2005/8/layout/cycle5"/>
    <dgm:cxn modelId="{7D7E94F7-9CE6-4013-8E54-E54B399F6771}" type="presParOf" srcId="{3B7EAE9F-41DE-4CA9-940A-4517189B38E8}" destId="{6D51713C-4266-427A-BF6F-D2EE488A4452}" srcOrd="10" destOrd="0" presId="urn:microsoft.com/office/officeart/2005/8/layout/cycle5"/>
    <dgm:cxn modelId="{0A44A140-E0ED-441E-92DD-2F41A06C1164}" type="presParOf" srcId="{3B7EAE9F-41DE-4CA9-940A-4517189B38E8}" destId="{5D3F2466-F531-4515-B5B9-538E6C82E651}" srcOrd="11" destOrd="0" presId="urn:microsoft.com/office/officeart/2005/8/layout/cycle5"/>
    <dgm:cxn modelId="{67056647-ABA2-4A05-9E20-A089DA2F00AE}" type="presParOf" srcId="{3B7EAE9F-41DE-4CA9-940A-4517189B38E8}" destId="{7888CD28-B5D8-4116-8FFA-3D9B2002826D}" srcOrd="12" destOrd="0" presId="urn:microsoft.com/office/officeart/2005/8/layout/cycle5"/>
    <dgm:cxn modelId="{D74243E3-9083-41B6-BD18-0E83EE8FF918}" type="presParOf" srcId="{3B7EAE9F-41DE-4CA9-940A-4517189B38E8}" destId="{97090A7F-95DD-4AA1-A56F-CB51D800D346}" srcOrd="13" destOrd="0" presId="urn:microsoft.com/office/officeart/2005/8/layout/cycle5"/>
    <dgm:cxn modelId="{3E483695-0E89-4A3C-BD6A-732EE2797D6B}" type="presParOf" srcId="{3B7EAE9F-41DE-4CA9-940A-4517189B38E8}" destId="{A5442190-3DD2-400C-A9AF-6A10CE2BAD82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429895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3726" tIns="66863" rIns="133726" bIns="66863" numCol="1" anchor="t" anchorCtr="0" compatLnSpc="1">
            <a:prstTxWarp prst="textNoShape">
              <a:avLst/>
            </a:prstTxWarp>
          </a:bodyPr>
          <a:lstStyle>
            <a:lvl1pPr defTabSz="1336269">
              <a:defRPr sz="17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 bwMode="auto">
          <a:xfrm>
            <a:off x="5624513" y="0"/>
            <a:ext cx="430053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3726" tIns="66863" rIns="133726" bIns="66863" numCol="1" anchor="t" anchorCtr="0" compatLnSpc="1">
            <a:prstTxWarp prst="textNoShape">
              <a:avLst/>
            </a:prstTxWarp>
          </a:bodyPr>
          <a:lstStyle>
            <a:lvl1pPr algn="r" defTabSz="1336269">
              <a:defRPr sz="17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640655E-8159-4989-B0C5-65A819DB5BC1}" type="datetimeFigureOut">
              <a:rPr lang="es-ES"/>
              <a:pPr>
                <a:defRPr/>
              </a:pPr>
              <a:t>23/10/2015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374775" y="1074738"/>
            <a:ext cx="7177088" cy="538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28068" tIns="64036" rIns="128068" bIns="64036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 bwMode="auto">
          <a:xfrm>
            <a:off x="992188" y="6819900"/>
            <a:ext cx="7942262" cy="64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3726" tIns="66863" rIns="133726" bIns="668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 bwMode="auto">
          <a:xfrm>
            <a:off x="0" y="13635038"/>
            <a:ext cx="429895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3726" tIns="66863" rIns="133726" bIns="66863" numCol="1" anchor="b" anchorCtr="0" compatLnSpc="1">
            <a:prstTxWarp prst="textNoShape">
              <a:avLst/>
            </a:prstTxWarp>
          </a:bodyPr>
          <a:lstStyle>
            <a:lvl1pPr defTabSz="1336269">
              <a:defRPr sz="17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 bwMode="auto">
          <a:xfrm>
            <a:off x="5624513" y="13635038"/>
            <a:ext cx="430053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3726" tIns="66863" rIns="133726" bIns="66863" numCol="1" anchor="b" anchorCtr="0" compatLnSpc="1">
            <a:prstTxWarp prst="textNoShape">
              <a:avLst/>
            </a:prstTxWarp>
          </a:bodyPr>
          <a:lstStyle>
            <a:lvl1pPr algn="r" defTabSz="1335088">
              <a:defRPr sz="1700">
                <a:latin typeface="Calibri" panose="020F0502020204030204" pitchFamily="34" charset="0"/>
              </a:defRPr>
            </a:lvl1pPr>
          </a:lstStyle>
          <a:p>
            <a:fld id="{464D5058-FA44-4663-8397-386F1641229F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080463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D5058-FA44-4663-8397-386F1641229F}" type="slidenum">
              <a:rPr lang="es-ES" altLang="es-ES" smtClean="0"/>
              <a:pPr/>
              <a:t>1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6341947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301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es-ES" dirty="0" smtClean="0">
              <a:latin typeface="Arial" panose="020B0604020202020204" pitchFamily="34" charset="0"/>
            </a:endParaRPr>
          </a:p>
        </p:txBody>
      </p:sp>
      <p:sp>
        <p:nvSpPr>
          <p:cNvPr id="430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>
              <a:defRPr sz="4000">
                <a:solidFill>
                  <a:schemeClr val="tx2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defTabSz="947738">
              <a:defRPr sz="4000">
                <a:solidFill>
                  <a:schemeClr val="tx2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defTabSz="947738">
              <a:defRPr sz="4000">
                <a:solidFill>
                  <a:schemeClr val="tx2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defTabSz="947738">
              <a:defRPr sz="4000">
                <a:solidFill>
                  <a:schemeClr val="tx2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defTabSz="947738">
              <a:defRPr sz="4000">
                <a:solidFill>
                  <a:schemeClr val="tx2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9A7BD2C3-E952-4388-B8EA-C01D1EB63D94}" type="slidenum">
              <a:rPr lang="fr-BE" altLang="es-E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12</a:t>
            </a:fld>
            <a:endParaRPr lang="fr-BE" altLang="es-E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640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71613" y="1128713"/>
            <a:ext cx="7050087" cy="52895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Rectangle 3"/>
          <p:cNvSpPr>
            <a:spLocks noGrp="1"/>
          </p:cNvSpPr>
          <p:nvPr>
            <p:ph type="body" idx="1"/>
          </p:nvPr>
        </p:nvSpPr>
        <p:spPr>
          <a:xfrm>
            <a:off x="1349375" y="6867525"/>
            <a:ext cx="7291388" cy="64166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z="2000" dirty="0" smtClean="0"/>
          </a:p>
        </p:txBody>
      </p:sp>
    </p:spTree>
    <p:extLst>
      <p:ext uri="{BB962C8B-B14F-4D97-AF65-F5344CB8AC3E}">
        <p14:creationId xmlns:p14="http://schemas.microsoft.com/office/powerpoint/2010/main" val="5167090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09DE1EB-2E67-4910-9498-1D309E103E21}" type="slidenum">
              <a:rPr lang="es-ES" altLang="es-ES">
                <a:latin typeface="Calibri" panose="020F0502020204030204" pitchFamily="34" charset="0"/>
              </a:rPr>
              <a:pPr eaLnBrk="1" hangingPunct="1"/>
              <a:t>15</a:t>
            </a:fld>
            <a:endParaRPr lang="es-ES" altLang="es-ES">
              <a:latin typeface="Calibri" panose="020F0502020204030204" pitchFamily="34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3775" y="6819900"/>
            <a:ext cx="7939088" cy="6457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s-ES" alt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8049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09DE1EB-2E67-4910-9498-1D309E103E21}" type="slidenum">
              <a:rPr lang="es-ES" altLang="es-ES">
                <a:latin typeface="Calibri" panose="020F0502020204030204" pitchFamily="34" charset="0"/>
              </a:rPr>
              <a:pPr eaLnBrk="1" hangingPunct="1"/>
              <a:t>16</a:t>
            </a:fld>
            <a:endParaRPr lang="es-ES" altLang="es-ES">
              <a:latin typeface="Calibri" panose="020F0502020204030204" pitchFamily="34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3775" y="6819900"/>
            <a:ext cx="7939088" cy="6457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s-ES" alt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1892503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71613" y="1128713"/>
            <a:ext cx="7050087" cy="52895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0291" name="Rectangle 3"/>
          <p:cNvSpPr>
            <a:spLocks noGrp="1"/>
          </p:cNvSpPr>
          <p:nvPr>
            <p:ph type="body" idx="1"/>
          </p:nvPr>
        </p:nvSpPr>
        <p:spPr>
          <a:xfrm>
            <a:off x="1349375" y="6867525"/>
            <a:ext cx="7291388" cy="64166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z="2000" dirty="0" smtClean="0"/>
          </a:p>
        </p:txBody>
      </p:sp>
    </p:spTree>
    <p:extLst>
      <p:ext uri="{BB962C8B-B14F-4D97-AF65-F5344CB8AC3E}">
        <p14:creationId xmlns:p14="http://schemas.microsoft.com/office/powerpoint/2010/main" val="2613113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71613" y="1128713"/>
            <a:ext cx="7050087" cy="52895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>
          <a:xfrm>
            <a:off x="1349375" y="6867525"/>
            <a:ext cx="7291388" cy="64166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z="2000" dirty="0" smtClean="0"/>
          </a:p>
        </p:txBody>
      </p:sp>
    </p:spTree>
    <p:extLst>
      <p:ext uri="{BB962C8B-B14F-4D97-AF65-F5344CB8AC3E}">
        <p14:creationId xmlns:p14="http://schemas.microsoft.com/office/powerpoint/2010/main" val="2070354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84313" y="1130300"/>
            <a:ext cx="7038975" cy="52800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Rectangle 3"/>
          <p:cNvSpPr>
            <a:spLocks noGrp="1"/>
          </p:cNvSpPr>
          <p:nvPr>
            <p:ph type="body" idx="1"/>
          </p:nvPr>
        </p:nvSpPr>
        <p:spPr>
          <a:xfrm>
            <a:off x="1350963" y="6864350"/>
            <a:ext cx="7289800" cy="6419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z="2000" dirty="0" smtClean="0"/>
          </a:p>
        </p:txBody>
      </p:sp>
    </p:spTree>
    <p:extLst>
      <p:ext uri="{BB962C8B-B14F-4D97-AF65-F5344CB8AC3E}">
        <p14:creationId xmlns:p14="http://schemas.microsoft.com/office/powerpoint/2010/main" val="1829652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09DE1EB-2E67-4910-9498-1D309E103E21}" type="slidenum">
              <a:rPr lang="es-ES" altLang="es-ES">
                <a:latin typeface="Calibri" panose="020F0502020204030204" pitchFamily="34" charset="0"/>
              </a:rPr>
              <a:pPr eaLnBrk="1" hangingPunct="1"/>
              <a:t>5</a:t>
            </a:fld>
            <a:endParaRPr lang="es-ES" altLang="es-ES">
              <a:latin typeface="Calibri" panose="020F0502020204030204" pitchFamily="34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3775" y="6819900"/>
            <a:ext cx="7939088" cy="6457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s-ES" alt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807738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335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335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09DE1EB-2E67-4910-9498-1D309E103E21}" type="slidenum">
              <a:rPr lang="es-ES" altLang="es-ES">
                <a:latin typeface="Calibri" panose="020F0502020204030204" pitchFamily="34" charset="0"/>
              </a:rPr>
              <a:pPr eaLnBrk="1" hangingPunct="1"/>
              <a:t>6</a:t>
            </a:fld>
            <a:endParaRPr lang="es-ES" altLang="es-ES">
              <a:latin typeface="Calibri" panose="020F0502020204030204" pitchFamily="34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3775" y="6819900"/>
            <a:ext cx="7939088" cy="6457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567890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71613" y="1128713"/>
            <a:ext cx="7050087" cy="52895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Rectangle 3"/>
          <p:cNvSpPr>
            <a:spLocks noGrp="1"/>
          </p:cNvSpPr>
          <p:nvPr>
            <p:ph type="body" idx="1"/>
          </p:nvPr>
        </p:nvSpPr>
        <p:spPr>
          <a:xfrm>
            <a:off x="1349375" y="6867525"/>
            <a:ext cx="7291388" cy="64166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z="2000" dirty="0" smtClean="0"/>
          </a:p>
        </p:txBody>
      </p:sp>
    </p:spTree>
    <p:extLst>
      <p:ext uri="{BB962C8B-B14F-4D97-AF65-F5344CB8AC3E}">
        <p14:creationId xmlns:p14="http://schemas.microsoft.com/office/powerpoint/2010/main" val="3900443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633A7-5338-4444-9AF9-3B3CEBE4CEAB}" type="slidenum">
              <a:rPr lang="es-ES" smtClean="0"/>
              <a:pPr>
                <a:defRPr/>
              </a:pPr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88816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54684-D350-44D8-A06D-31CEE0A9C083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8702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71613" y="1128713"/>
            <a:ext cx="7050087" cy="52895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Rectangle 3"/>
          <p:cNvSpPr>
            <a:spLocks noGrp="1"/>
          </p:cNvSpPr>
          <p:nvPr>
            <p:ph type="body" idx="1"/>
          </p:nvPr>
        </p:nvSpPr>
        <p:spPr>
          <a:xfrm>
            <a:off x="1349375" y="6867525"/>
            <a:ext cx="7291388" cy="64166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z="2000" dirty="0" smtClean="0"/>
          </a:p>
        </p:txBody>
      </p:sp>
    </p:spTree>
    <p:extLst>
      <p:ext uri="{BB962C8B-B14F-4D97-AF65-F5344CB8AC3E}">
        <p14:creationId xmlns:p14="http://schemas.microsoft.com/office/powerpoint/2010/main" val="24916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588" y="6413500"/>
            <a:ext cx="1598612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5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505200" y="6488113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606062"/>
                </a:solidFill>
              </a:defRPr>
            </a:lvl1pPr>
          </a:lstStyle>
          <a:p>
            <a:fld id="{65424E4D-9C08-45B6-A6F1-DD89C7ACFD8B}" type="slidenum">
              <a:rPr lang="es-ES" altLang="es-ES" smtClean="0"/>
              <a:pPr/>
              <a:t>‹Nº›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1309924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588" y="6413500"/>
            <a:ext cx="1598612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5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505200" y="6488113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606062"/>
                </a:solidFill>
              </a:defRPr>
            </a:lvl1pPr>
          </a:lstStyle>
          <a:p>
            <a:fld id="{65424E4D-9C08-45B6-A6F1-DD89C7ACFD8B}" type="slidenum">
              <a:rPr lang="es-ES" altLang="es-ES" smtClean="0"/>
              <a:pPr/>
              <a:t>‹Nº›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2886429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588" y="6413500"/>
            <a:ext cx="1598612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C0D4C24-9F8C-434F-A03F-51E8F5EB2E1E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349761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588" y="6413500"/>
            <a:ext cx="1598612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9250" y="44450"/>
            <a:ext cx="8520113" cy="8636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66713" y="1084263"/>
            <a:ext cx="8502650" cy="52149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505200" y="6488113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606062"/>
                </a:solidFill>
              </a:defRPr>
            </a:lvl1pPr>
          </a:lstStyle>
          <a:p>
            <a:fld id="{65424E4D-9C08-45B6-A6F1-DD89C7ACFD8B}" type="slidenum">
              <a:rPr lang="es-ES" altLang="es-ES" smtClean="0"/>
              <a:pPr/>
              <a:t>‹Nº›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58159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0"/>
            <a:ext cx="8520113" cy="863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pic>
        <p:nvPicPr>
          <p:cNvPr id="3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588" y="6413500"/>
            <a:ext cx="1598612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5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505200" y="6488113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606062"/>
                </a:solidFill>
              </a:defRPr>
            </a:lvl1pPr>
          </a:lstStyle>
          <a:p>
            <a:fld id="{65424E4D-9C08-45B6-A6F1-DD89C7ACFD8B}" type="slidenum">
              <a:rPr lang="es-ES" altLang="es-ES" smtClean="0"/>
              <a:pPr/>
              <a:t>‹Nº›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2204054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850" y="0"/>
            <a:ext cx="8520113" cy="8636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366713" y="1084263"/>
            <a:ext cx="4175125" cy="52149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94238" y="1084263"/>
            <a:ext cx="4175125" cy="2530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94238" y="3767138"/>
            <a:ext cx="4175125" cy="25320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pic>
        <p:nvPicPr>
          <p:cNvPr id="6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588" y="6413500"/>
            <a:ext cx="1598612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5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505200" y="6488113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606062"/>
                </a:solidFill>
              </a:defRPr>
            </a:lvl1pPr>
          </a:lstStyle>
          <a:p>
            <a:fld id="{65424E4D-9C08-45B6-A6F1-DD89C7ACFD8B}" type="slidenum">
              <a:rPr lang="es-ES" altLang="es-ES" smtClean="0"/>
              <a:pPr/>
              <a:t>‹Nº›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1265304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2 Imagen" descr="ONDA R4 PURPLE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3505200" y="6488113"/>
            <a:ext cx="2133600" cy="365125"/>
          </a:xfrm>
          <a:prstGeom prst="rect">
            <a:avLst/>
          </a:prstGeom>
        </p:spPr>
        <p:txBody>
          <a:bodyPr anchor="ctr"/>
          <a:lstStyle>
            <a:lvl1pPr>
              <a:defRPr sz="1000">
                <a:latin typeface="+mn-lt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ECEF619E-4FCA-4865-BB64-1867AFF6E8BE}" type="slidenum">
              <a:rPr lang="es-ES" kern="0" smtClean="0">
                <a:solidFill>
                  <a:sysClr val="windowText" lastClr="000000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‹Nº›</a:t>
            </a:fld>
            <a:endParaRPr lang="es-ES" kern="0" dirty="0">
              <a:solidFill>
                <a:sysClr val="windowText" lastClr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34" r:id="rId1"/>
    <p:sldLayoutId id="2147484736" r:id="rId2"/>
    <p:sldLayoutId id="2147484742" r:id="rId3"/>
    <p:sldLayoutId id="2147484743" r:id="rId4"/>
    <p:sldLayoutId id="2147484744" r:id="rId5"/>
    <p:sldLayoutId id="2147484745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rgbClr val="5E237B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5E237B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5E237B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5E237B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5E237B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rgbClr val="5E237B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rgbClr val="5E237B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rgbClr val="5E237B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rgbClr val="5E237B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5E237B"/>
        </a:buClr>
        <a:buFont typeface="Verdana" panose="020B0604030504040204" pitchFamily="34" charset="0"/>
        <a:buChar char="•"/>
        <a:defRPr sz="2400" kern="1200">
          <a:solidFill>
            <a:srgbClr val="60606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5E237B"/>
        </a:buClr>
        <a:buFont typeface="Wingdings" panose="05000000000000000000" pitchFamily="2" charset="2"/>
        <a:buChar char="§"/>
        <a:defRPr sz="2200" kern="1200">
          <a:solidFill>
            <a:srgbClr val="60606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Verdana" panose="020B0604030504040204" pitchFamily="34" charset="0"/>
        <a:buChar char="•"/>
        <a:defRPr sz="2000" kern="1200">
          <a:solidFill>
            <a:srgbClr val="60606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60606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60606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emf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6.pn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google.es/url?sa=i&amp;rct=j&amp;q=&amp;esrc=s&amp;frm=1&amp;source=images&amp;cd=&amp;cad=rja&amp;uact=8&amp;ved=0CAcQjRw&amp;url=http://www.africanmc.org/index.php/daily-articles/251-africa-lags-global-mobile-advertising-spend.html&amp;ei=Gi5jVc-iF4HhUO73gOAG&amp;bvm=bv.93990622,d.ZGU&amp;psig=AFQjCNGNDJSXKum0jYX6EwyCY5t-a5OpZw&amp;ust=1432649573165073" TargetMode="External"/><Relationship Id="rId5" Type="http://schemas.openxmlformats.org/officeDocument/2006/relationships/image" Target="../media/image57.jpeg"/><Relationship Id="rId4" Type="http://schemas.openxmlformats.org/officeDocument/2006/relationships/hyperlink" Target="http://www.google.es/url?sa=i&amp;rct=j&amp;q=&amp;esrc=s&amp;frm=1&amp;source=images&amp;cd=&amp;cad=rja&amp;uact=8&amp;ved=0CAcQjRw&amp;url=http://www.milartgrafica.com.br/produto/Caderno-De-Negocios-Metalizado-Prata-Pequeno-272-LM.html&amp;ei=xDNjVe7aG4HwULu5gPgM&amp;bvm=bv.93990622,d.bGQ&amp;psig=AFQjCNFe8wBZmbgfzs8sr-F1G4p8n1E1yA&amp;ust=1432651047380473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9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gif"/><Relationship Id="rId5" Type="http://schemas.openxmlformats.org/officeDocument/2006/relationships/image" Target="../media/image26.png"/><Relationship Id="rId10" Type="http://schemas.openxmlformats.org/officeDocument/2006/relationships/image" Target="../media/image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3 Imagen" descr="SOLAPA BLANC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4 Imagen" descr="PORTADA 6 PURPLELOW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4411"/>
            <a:ext cx="9144000" cy="356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52724" y="2328074"/>
            <a:ext cx="5143536" cy="868971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lnSpc>
                <a:spcPts val="2400"/>
              </a:lnSpc>
              <a:defRPr/>
            </a:pPr>
            <a:r>
              <a:rPr lang="en-US" sz="2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Managing safety knowledge and  safety culture.</a:t>
            </a:r>
            <a:br>
              <a:rPr lang="en-US" sz="2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en-US" sz="2400" b="1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5256213" y="5056515"/>
            <a:ext cx="3397250" cy="70788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ts val="2400"/>
              </a:lnSpc>
              <a:defRPr/>
            </a:pPr>
            <a:r>
              <a:rPr lang="es-ES" sz="1100" b="1" dirty="0" smtClean="0">
                <a:solidFill>
                  <a:schemeClr val="tx1"/>
                </a:solidFill>
              </a:rPr>
              <a:t>Francisco Sánchez</a:t>
            </a:r>
            <a:endParaRPr lang="es-ES" sz="1100" b="1" dirty="0">
              <a:solidFill>
                <a:schemeClr val="tx1"/>
              </a:solidFill>
            </a:endParaRPr>
          </a:p>
          <a:p>
            <a:pPr algn="ctr">
              <a:lnSpc>
                <a:spcPts val="2400"/>
              </a:lnSpc>
              <a:defRPr/>
            </a:pPr>
            <a:r>
              <a:rPr lang="en-US" sz="1100" b="1" dirty="0" smtClean="0">
                <a:solidFill>
                  <a:schemeClr val="tx1"/>
                </a:solidFill>
              </a:rPr>
              <a:t>VP Safety, Operation and Training</a:t>
            </a:r>
            <a:endParaRPr lang="en-US" sz="1100" b="1" dirty="0">
              <a:solidFill>
                <a:schemeClr val="tx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18643" y="199785"/>
            <a:ext cx="4851083" cy="1511842"/>
          </a:xfrm>
          <a:prstGeom prst="rect">
            <a:avLst/>
          </a:prstGeom>
        </p:spPr>
      </p:pic>
      <p:pic>
        <p:nvPicPr>
          <p:cNvPr id="8" name="7 Imagen" descr="simbolo_adiestramiento_rev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5600" y="1219201"/>
            <a:ext cx="2168928" cy="35432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9543" y="1888789"/>
            <a:ext cx="6684222" cy="4564678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556541" y="1063025"/>
            <a:ext cx="5742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1600" b="1" dirty="0" smtClean="0">
                <a:solidFill>
                  <a:srgbClr val="606062"/>
                </a:solidFill>
                <a:latin typeface="+mj-lt"/>
              </a:rPr>
              <a:t>Polish Training </a:t>
            </a:r>
            <a:r>
              <a:rPr lang="en-GB" sz="1600" b="1" dirty="0">
                <a:solidFill>
                  <a:srgbClr val="606062"/>
                </a:solidFill>
                <a:latin typeface="+mj-lt"/>
              </a:rPr>
              <a:t>and </a:t>
            </a:r>
            <a:r>
              <a:rPr lang="en-GB" sz="1600" b="1" dirty="0" smtClean="0">
                <a:solidFill>
                  <a:srgbClr val="606062"/>
                </a:solidFill>
                <a:latin typeface="+mj-lt"/>
              </a:rPr>
              <a:t>Internship Programmes </a:t>
            </a:r>
            <a:endParaRPr lang="es-ES" sz="1600" b="1" dirty="0">
              <a:solidFill>
                <a:srgbClr val="606062"/>
              </a:solidFill>
              <a:latin typeface="+mj-lt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544" y="4845516"/>
            <a:ext cx="3569284" cy="2007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Grupo 5"/>
          <p:cNvGrpSpPr/>
          <p:nvPr/>
        </p:nvGrpSpPr>
        <p:grpSpPr>
          <a:xfrm>
            <a:off x="5918244" y="1029955"/>
            <a:ext cx="2247952" cy="490856"/>
            <a:chOff x="3601703" y="5602562"/>
            <a:chExt cx="4504226" cy="952500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5529" y="5764470"/>
              <a:ext cx="3200400" cy="695325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1703" y="5602562"/>
              <a:ext cx="809625" cy="952500"/>
            </a:xfrm>
            <a:prstGeom prst="rect">
              <a:avLst/>
            </a:prstGeom>
          </p:spPr>
        </p:pic>
      </p:grpSp>
      <p:pic>
        <p:nvPicPr>
          <p:cNvPr id="9" name="Imagen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5751" y="1520811"/>
            <a:ext cx="2395793" cy="1547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s-ES" dirty="0" smtClean="0"/>
              <a:t>Example of knowledge management</a:t>
            </a:r>
          </a:p>
          <a:p>
            <a:pPr algn="ctr"/>
            <a:r>
              <a:rPr lang="en-GB" sz="1600" dirty="0">
                <a:solidFill>
                  <a:srgbClr val="606062"/>
                </a:solidFill>
              </a:rPr>
              <a:t>KNOWLEDGE ADQUISITION</a:t>
            </a:r>
          </a:p>
          <a:p>
            <a:pPr algn="ctr"/>
            <a:endParaRPr lang="en-US" altLang="es-ES" dirty="0"/>
          </a:p>
        </p:txBody>
      </p:sp>
      <p:sp>
        <p:nvSpPr>
          <p:cNvPr id="12" name="5 Marcador de número de diapositiva"/>
          <p:cNvSpPr txBox="1">
            <a:spLocks/>
          </p:cNvSpPr>
          <p:nvPr/>
        </p:nvSpPr>
        <p:spPr>
          <a:xfrm>
            <a:off x="3587750" y="64881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EF619E-4FCA-4865-BB64-1867AFF6E8BE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606062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ES" sz="1000" b="0" i="0" u="none" strike="noStrike" kern="1200" cap="none" spc="0" normalizeH="0" baseline="0" noProof="0" dirty="0">
              <a:ln>
                <a:noFill/>
              </a:ln>
              <a:solidFill>
                <a:srgbClr val="606062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15" name="14 Imagen" descr="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14373" y="1728944"/>
            <a:ext cx="3255455" cy="18560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492" y="3594378"/>
            <a:ext cx="2941796" cy="220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919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282390" y="1178834"/>
            <a:ext cx="6535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606062"/>
                </a:solidFill>
                <a:latin typeface="+mj-lt"/>
              </a:rPr>
              <a:t>Operating Experience and Lessons Learned </a:t>
            </a:r>
            <a:r>
              <a:rPr lang="en-GB" sz="1400" b="1" dirty="0" smtClean="0">
                <a:solidFill>
                  <a:srgbClr val="606062"/>
                </a:solidFill>
                <a:latin typeface="+mj-lt"/>
              </a:rPr>
              <a:t>- “</a:t>
            </a:r>
            <a:r>
              <a:rPr lang="en-GB" sz="1400" b="1" dirty="0">
                <a:solidFill>
                  <a:srgbClr val="606062"/>
                </a:solidFill>
                <a:latin typeface="+mj-lt"/>
              </a:rPr>
              <a:t>Safety Moments”</a:t>
            </a: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s-ES" dirty="0" smtClean="0"/>
              <a:t>Example of knowledge management</a:t>
            </a:r>
          </a:p>
          <a:p>
            <a:pPr algn="ctr"/>
            <a:r>
              <a:rPr lang="en-GB" sz="1600" dirty="0">
                <a:solidFill>
                  <a:srgbClr val="606062"/>
                </a:solidFill>
              </a:rPr>
              <a:t>KNOWLEDGE </a:t>
            </a:r>
            <a:r>
              <a:rPr lang="en-GB" sz="1600" dirty="0" smtClean="0">
                <a:solidFill>
                  <a:srgbClr val="606062"/>
                </a:solidFill>
              </a:rPr>
              <a:t>GENERATION</a:t>
            </a:r>
            <a:endParaRPr lang="en-GB" sz="1600" dirty="0">
              <a:solidFill>
                <a:srgbClr val="606062"/>
              </a:solidFill>
            </a:endParaRPr>
          </a:p>
          <a:p>
            <a:pPr algn="ctr"/>
            <a:endParaRPr lang="en-US" alt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24E4D-9C08-45B6-A6F1-DD89C7ACFD8B}" type="slidenum">
              <a:rPr lang="es-ES" altLang="es-ES" smtClean="0"/>
              <a:pPr/>
              <a:t>11</a:t>
            </a:fld>
            <a:endParaRPr lang="es-ES" altLang="es-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4113"/>
          <a:stretch>
            <a:fillRect/>
          </a:stretch>
        </p:blipFill>
        <p:spPr bwMode="auto">
          <a:xfrm>
            <a:off x="1077119" y="1549400"/>
            <a:ext cx="6989763" cy="4732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562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18 Imagen" descr="car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24659" y="2381580"/>
            <a:ext cx="3742057" cy="21681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ZoneTexte 7"/>
          <p:cNvSpPr txBox="1"/>
          <p:nvPr/>
        </p:nvSpPr>
        <p:spPr>
          <a:xfrm>
            <a:off x="985837" y="4984750"/>
            <a:ext cx="5219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800" b="1" dirty="0">
                <a:solidFill>
                  <a:srgbClr val="606062"/>
                </a:solidFill>
                <a:latin typeface="Calibri" panose="020F0502020204030204" pitchFamily="34" charset="0"/>
                <a:cs typeface="+mn-cs"/>
              </a:rPr>
              <a:t>KOM </a:t>
            </a:r>
            <a:r>
              <a:rPr lang="fr-BE" sz="1800" b="1" dirty="0" smtClean="0">
                <a:solidFill>
                  <a:srgbClr val="606062"/>
                </a:solidFill>
                <a:latin typeface="Calibri" panose="020F0502020204030204" pitchFamily="34" charset="0"/>
                <a:cs typeface="+mn-cs"/>
              </a:rPr>
              <a:t>24/11/2014 Beijing</a:t>
            </a:r>
            <a:r>
              <a:rPr lang="fr-BE" sz="1800" b="1" dirty="0">
                <a:solidFill>
                  <a:srgbClr val="606062"/>
                </a:solidFill>
                <a:latin typeface="Calibri" panose="020F0502020204030204" pitchFamily="34" charset="0"/>
                <a:cs typeface="+mn-cs"/>
              </a:rPr>
              <a:t>, China</a:t>
            </a:r>
          </a:p>
        </p:txBody>
      </p:sp>
      <p:sp>
        <p:nvSpPr>
          <p:cNvPr id="16" name="ZoneTexte 3"/>
          <p:cNvSpPr txBox="1"/>
          <p:nvPr/>
        </p:nvSpPr>
        <p:spPr>
          <a:xfrm>
            <a:off x="238125" y="1190625"/>
            <a:ext cx="87153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5D257D"/>
                </a:solidFill>
                <a:latin typeface="Calibri" panose="020F0502020204030204" pitchFamily="34" charset="0"/>
              </a:rPr>
              <a:t>Cooperation between China and Europe to improve the capabilities of China in the field of Nuclear Safety in the areas of emergency management and the management of severe accidents (CH3.02/11A). EuropeAid:135524/DH/SER/CN</a:t>
            </a:r>
            <a:endParaRPr lang="en-US" sz="2000" dirty="0">
              <a:solidFill>
                <a:srgbClr val="5D257D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s-ES" dirty="0" smtClean="0"/>
              <a:t>Example of knowledge management</a:t>
            </a:r>
          </a:p>
          <a:p>
            <a:pPr algn="ctr"/>
            <a:r>
              <a:rPr lang="en-GB" sz="1600" dirty="0">
                <a:solidFill>
                  <a:srgbClr val="606062"/>
                </a:solidFill>
              </a:rPr>
              <a:t>KNOWLEDGE </a:t>
            </a:r>
            <a:r>
              <a:rPr lang="en-GB" sz="1600" dirty="0" smtClean="0">
                <a:solidFill>
                  <a:srgbClr val="606062"/>
                </a:solidFill>
              </a:rPr>
              <a:t>SHARING</a:t>
            </a:r>
            <a:endParaRPr lang="en-GB" sz="1600" dirty="0">
              <a:solidFill>
                <a:srgbClr val="606062"/>
              </a:solidFill>
            </a:endParaRPr>
          </a:p>
          <a:p>
            <a:pPr algn="ctr"/>
            <a:endParaRPr lang="en-US" altLang="es-ES" dirty="0"/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24E4D-9C08-45B6-A6F1-DD89C7ACFD8B}" type="slidenum">
              <a:rPr lang="es-ES" altLang="es-ES" smtClean="0"/>
              <a:pPr/>
              <a:t>12</a:t>
            </a:fld>
            <a:endParaRPr lang="es-ES" altLang="es-ES"/>
          </a:p>
        </p:txBody>
      </p:sp>
      <p:pic>
        <p:nvPicPr>
          <p:cNvPr id="20" name="Image 12" descr="http://www.euronuclear.org/e-news/images/TECNATOM-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446713"/>
            <a:ext cx="2616200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Image 13" descr="http://srv-sharepoint/com/Logos/IRE-ELiT/IRE+IREelit-30mm-300dpi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713" y="5356225"/>
            <a:ext cx="2582862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 16" descr="http://www.sckcen.be/images/logosck_text_big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363" y="5191125"/>
            <a:ext cx="15748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Image 17" descr="http://www.logobox.cz/getimage.ashx?id=CZ46356088&amp;size=big&amp;rate=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213" y="5032375"/>
            <a:ext cx="13335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http://www.euro-freelancers.eu/wp-content/uploads/euro-freelancers-eu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3732213"/>
            <a:ext cx="2444750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14" b="16386"/>
          <a:stretch>
            <a:fillRect/>
          </a:stretch>
        </p:blipFill>
        <p:spPr bwMode="auto">
          <a:xfrm>
            <a:off x="7194550" y="2386013"/>
            <a:ext cx="1454150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252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 txBox="1">
            <a:spLocks/>
          </p:cNvSpPr>
          <p:nvPr/>
        </p:nvSpPr>
        <p:spPr bwMode="auto">
          <a:xfrm>
            <a:off x="5286375" y="2955268"/>
            <a:ext cx="3714750" cy="3357562"/>
          </a:xfrm>
          <a:prstGeom prst="rect">
            <a:avLst/>
          </a:prstGeom>
          <a:solidFill>
            <a:srgbClr val="E7E7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>
                <a:schemeClr val="tx2"/>
              </a:buClr>
              <a:buSzPct val="110000"/>
              <a:buFont typeface="Wingdings" pitchFamily="2" charset="2"/>
              <a:buNone/>
              <a:tabLst/>
              <a:defRPr/>
            </a:pPr>
            <a:r>
              <a:rPr lang="en-GB" sz="1400" b="1" dirty="0">
                <a:solidFill>
                  <a:srgbClr val="5D257D"/>
                </a:solidFill>
                <a:latin typeface="+mj-lt"/>
              </a:rPr>
              <a:t>Human Factor Simulator:</a:t>
            </a:r>
          </a:p>
          <a:p>
            <a:pPr marL="342900" marR="0" lvl="1" indent="-342900" algn="r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2"/>
                </a:solidFill>
                <a:effectLst/>
                <a:uLnTx/>
                <a:uFillTx/>
                <a:latin typeface="+mn-lt"/>
                <a:ea typeface="ヒラギノ角ゴ Pro W3" pitchFamily="1" charset="-128"/>
                <a:cs typeface="Arial" charset="0"/>
              </a:rPr>
              <a:t>Emergency plan / Fire protection</a:t>
            </a:r>
          </a:p>
          <a:p>
            <a:pPr marL="342900" marR="0" lvl="1" indent="-342900" algn="r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2"/>
                </a:solidFill>
                <a:effectLst/>
                <a:uLnTx/>
                <a:uFillTx/>
                <a:latin typeface="+mn-lt"/>
                <a:ea typeface="ヒラギノ角ゴ Pro W3" pitchFamily="1" charset="-128"/>
                <a:cs typeface="Arial" charset="0"/>
              </a:rPr>
              <a:t>Personal protective equipment</a:t>
            </a:r>
          </a:p>
          <a:p>
            <a:pPr marL="342900" marR="0" lvl="1" indent="-342900" algn="r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2"/>
                </a:solidFill>
                <a:effectLst/>
                <a:uLnTx/>
                <a:uFillTx/>
                <a:latin typeface="+mn-lt"/>
                <a:ea typeface="ヒラギノ角ゴ Pro W3" pitchFamily="1" charset="-128"/>
                <a:cs typeface="Arial" charset="0"/>
              </a:rPr>
              <a:t>Chemical products</a:t>
            </a:r>
          </a:p>
          <a:p>
            <a:pPr marL="342900" marR="0" lvl="1" indent="-342900" algn="r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2"/>
                </a:solidFill>
                <a:effectLst/>
                <a:uLnTx/>
                <a:uFillTx/>
                <a:latin typeface="+mn-lt"/>
                <a:ea typeface="ヒラギノ角ゴ Pro W3" pitchFamily="1" charset="-128"/>
                <a:cs typeface="Arial" charset="0"/>
              </a:rPr>
              <a:t>Foreign material exclusion</a:t>
            </a:r>
          </a:p>
          <a:p>
            <a:pPr marL="342900" marR="0" lvl="1" indent="-342900" algn="r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2"/>
                </a:solidFill>
                <a:effectLst/>
                <a:uLnTx/>
                <a:uFillTx/>
                <a:latin typeface="+mn-lt"/>
                <a:ea typeface="ヒラギノ角ゴ Pro W3" pitchFamily="1" charset="-128"/>
                <a:cs typeface="Arial" charset="0"/>
              </a:rPr>
              <a:t>Lifting and rigging</a:t>
            </a:r>
          </a:p>
          <a:p>
            <a:pPr marL="342900" marR="0" lvl="1" indent="-342900" algn="r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2"/>
                </a:solidFill>
                <a:effectLst/>
                <a:uLnTx/>
                <a:uFillTx/>
                <a:latin typeface="+mn-lt"/>
                <a:ea typeface="ヒラギノ角ゴ Pro W3" pitchFamily="1" charset="-128"/>
                <a:cs typeface="Arial" charset="0"/>
              </a:rPr>
              <a:t>Working at height</a:t>
            </a:r>
          </a:p>
          <a:p>
            <a:pPr marL="342900" marR="0" lvl="1" indent="-342900" algn="r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2"/>
                </a:solidFill>
                <a:effectLst/>
                <a:uLnTx/>
                <a:uFillTx/>
                <a:latin typeface="+mn-lt"/>
                <a:ea typeface="ヒラギノ角ゴ Pro W3" pitchFamily="1" charset="-128"/>
                <a:cs typeface="Arial" charset="0"/>
              </a:rPr>
              <a:t>Confined space works</a:t>
            </a:r>
          </a:p>
          <a:p>
            <a:pPr marL="342900" marR="0" lvl="1" indent="-342900" algn="r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2"/>
                </a:solidFill>
                <a:effectLst/>
                <a:uLnTx/>
                <a:uFillTx/>
                <a:latin typeface="+mn-lt"/>
                <a:ea typeface="ヒラギノ角ゴ Pro W3" pitchFamily="1" charset="-128"/>
                <a:cs typeface="Arial" charset="0"/>
              </a:rPr>
              <a:t>Electrical safety</a:t>
            </a:r>
          </a:p>
          <a:p>
            <a:pPr marL="342900" marR="0" lvl="1" indent="-342900" algn="r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2"/>
                </a:solidFill>
                <a:effectLst/>
                <a:uLnTx/>
                <a:uFillTx/>
                <a:latin typeface="+mn-lt"/>
                <a:ea typeface="ヒラギノ角ゴ Pro W3" pitchFamily="1" charset="-128"/>
                <a:cs typeface="Arial" charset="0"/>
              </a:rPr>
              <a:t>Radiological protection</a:t>
            </a:r>
          </a:p>
          <a:p>
            <a:pPr marL="342900" marR="0" lvl="1" indent="-342900" algn="r" defTabSz="914400" rtl="0" eaLnBrk="0" fontAlgn="base" latinLnBrk="0" hangingPunct="0">
              <a:lnSpc>
                <a:spcPct val="100000"/>
              </a:lnSpc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6062"/>
                </a:solidFill>
                <a:effectLst/>
                <a:uLnTx/>
                <a:uFillTx/>
                <a:latin typeface="+mn-lt"/>
                <a:ea typeface="ヒラギノ角ゴ Pro W3" pitchFamily="1" charset="-128"/>
                <a:cs typeface="Arial" charset="0"/>
              </a:rPr>
              <a:t>Equipment tag out and clearance</a:t>
            </a:r>
          </a:p>
          <a:p>
            <a:pPr marL="342900" lvl="1" indent="-342900" algn="r" eaLnBrk="0" hangingPunct="0"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defRPr/>
            </a:pPr>
            <a:r>
              <a:rPr lang="en-GB" sz="1200" dirty="0" smtClean="0">
                <a:solidFill>
                  <a:srgbClr val="606062"/>
                </a:solidFill>
                <a:latin typeface="+mn-lt"/>
                <a:ea typeface="ヒラギノ角ゴ Pro W3" pitchFamily="1" charset="-128"/>
                <a:cs typeface="Arial" charset="0"/>
              </a:rPr>
              <a:t>Human error prevention techniques</a:t>
            </a:r>
            <a:endParaRPr kumimoji="0" lang="en-GB" sz="1200" b="0" i="0" u="none" strike="noStrike" kern="1200" cap="none" spc="0" normalizeH="0" baseline="0" noProof="0" dirty="0" smtClean="0">
              <a:ln>
                <a:noFill/>
              </a:ln>
              <a:solidFill>
                <a:srgbClr val="606062"/>
              </a:solidFill>
              <a:effectLst/>
              <a:uLnTx/>
              <a:uFillTx/>
              <a:latin typeface="+mn-lt"/>
              <a:ea typeface="ヒラギノ角ゴ Pro W3" pitchFamily="1" charset="-128"/>
              <a:cs typeface="Arial" charset="0"/>
            </a:endParaRPr>
          </a:p>
        </p:txBody>
      </p:sp>
      <p:pic>
        <p:nvPicPr>
          <p:cNvPr id="15367" name="Picture 11" descr="http://www.tecnatom.es/master/imagenes/cabecera_trabaj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071563"/>
            <a:ext cx="850106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15 Imagen" descr="CIMG05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357688"/>
            <a:ext cx="2857500" cy="2143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8 Imagen" descr="CIMG050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4357688"/>
            <a:ext cx="2857500" cy="2143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9 Imagen" descr="CIMG050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" y="4357688"/>
            <a:ext cx="2857500" cy="2143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10 Imagen" descr="CIMG0506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5" y="4357688"/>
            <a:ext cx="2857500" cy="2143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Rectangle 31"/>
          <p:cNvSpPr>
            <a:spLocks/>
          </p:cNvSpPr>
          <p:nvPr/>
        </p:nvSpPr>
        <p:spPr bwMode="auto">
          <a:xfrm>
            <a:off x="251520" y="2780928"/>
            <a:ext cx="4714876" cy="144381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spcAft>
                <a:spcPct val="20000"/>
              </a:spcAft>
              <a:buClr>
                <a:schemeClr val="tx2"/>
              </a:buClr>
              <a:buSzPct val="110000"/>
              <a:defRPr/>
            </a:pPr>
            <a:r>
              <a:rPr lang="en-US" sz="1400" b="1" dirty="0">
                <a:solidFill>
                  <a:srgbClr val="5D257D"/>
                </a:solidFill>
                <a:latin typeface="+mj-lt"/>
              </a:rPr>
              <a:t>Hydraulic loop: </a:t>
            </a:r>
          </a:p>
          <a:p>
            <a:pPr marL="342900" indent="-342900" algn="l"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None/>
              <a:defRPr/>
            </a:pPr>
            <a:r>
              <a:rPr lang="en-US" sz="1600" dirty="0">
                <a:solidFill>
                  <a:srgbClr val="606062"/>
                </a:solidFill>
                <a:ea typeface="ヒラギノ角ゴ Pro W3"/>
                <a:cs typeface="ヒラギノ角ゴ Pro W3"/>
              </a:rPr>
              <a:t>On-the-job training in a </a:t>
            </a:r>
            <a:r>
              <a:rPr lang="en-US" sz="1600" dirty="0" smtClean="0">
                <a:solidFill>
                  <a:srgbClr val="606062"/>
                </a:solidFill>
                <a:ea typeface="ヒラギノ角ゴ Pro W3"/>
                <a:cs typeface="ヒラギノ角ゴ Pro W3"/>
              </a:rPr>
              <a:t>realistic </a:t>
            </a:r>
            <a:r>
              <a:rPr lang="en-US" sz="1600" dirty="0">
                <a:solidFill>
                  <a:srgbClr val="606062"/>
                </a:solidFill>
                <a:ea typeface="ヒラギノ角ゴ Pro W3"/>
                <a:cs typeface="ヒラギノ角ゴ Pro W3"/>
              </a:rPr>
              <a:t>environment</a:t>
            </a:r>
          </a:p>
          <a:p>
            <a:pPr marL="342900" indent="-342900" algn="l"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1600" dirty="0">
                <a:solidFill>
                  <a:srgbClr val="606062"/>
                </a:solidFill>
                <a:ea typeface="ヒラギノ角ゴ Pro W3"/>
                <a:cs typeface="ヒラギノ角ゴ Pro W3"/>
              </a:rPr>
              <a:t>Hands-on </a:t>
            </a:r>
            <a:r>
              <a:rPr lang="en-US" sz="1600" dirty="0" smtClean="0">
                <a:solidFill>
                  <a:srgbClr val="606062"/>
                </a:solidFill>
                <a:ea typeface="ヒラギノ角ゴ Pro W3"/>
                <a:cs typeface="ヒラギノ角ゴ Pro W3"/>
              </a:rPr>
              <a:t>practice</a:t>
            </a:r>
            <a:endParaRPr lang="en-US" sz="1600" dirty="0">
              <a:solidFill>
                <a:srgbClr val="606062"/>
              </a:solidFill>
              <a:ea typeface="ヒラギノ角ゴ Pro W3"/>
              <a:cs typeface="ヒラギノ角ゴ Pro W3"/>
            </a:endParaRPr>
          </a:p>
          <a:p>
            <a:pPr marL="342900" indent="-342900" algn="l">
              <a:spcBef>
                <a:spcPct val="10000"/>
              </a:spcBef>
              <a:spcAft>
                <a:spcPct val="40000"/>
              </a:spcAft>
              <a:buClr>
                <a:schemeClr val="tx2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1600" dirty="0">
                <a:solidFill>
                  <a:srgbClr val="606062"/>
                </a:solidFill>
                <a:ea typeface="ヒラギノ角ゴ Pro W3"/>
                <a:cs typeface="ヒラギノ角ゴ Pro W3"/>
              </a:rPr>
              <a:t>Reinforcing safety performance expectations</a:t>
            </a:r>
          </a:p>
        </p:txBody>
      </p:sp>
      <p:pic>
        <p:nvPicPr>
          <p:cNvPr id="15363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7" cstate="print"/>
          <a:stretch>
            <a:fillRect/>
          </a:stretch>
        </p:blipFill>
        <p:spPr>
          <a:xfrm>
            <a:off x="4224362" y="4178300"/>
            <a:ext cx="2405575" cy="1536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s-ES" dirty="0" smtClean="0"/>
              <a:t>Example of knowledge management</a:t>
            </a:r>
          </a:p>
          <a:p>
            <a:pPr algn="ctr"/>
            <a:r>
              <a:rPr lang="en-GB" sz="1600" dirty="0">
                <a:solidFill>
                  <a:srgbClr val="606062"/>
                </a:solidFill>
              </a:rPr>
              <a:t>KNOWLEDGE </a:t>
            </a:r>
            <a:r>
              <a:rPr lang="en-GB" sz="1600" dirty="0" smtClean="0">
                <a:solidFill>
                  <a:srgbClr val="606062"/>
                </a:solidFill>
              </a:rPr>
              <a:t>TRANSFER</a:t>
            </a:r>
            <a:endParaRPr lang="en-GB" sz="1600" dirty="0">
              <a:solidFill>
                <a:srgbClr val="606062"/>
              </a:solidFill>
            </a:endParaRPr>
          </a:p>
          <a:p>
            <a:pPr algn="ctr"/>
            <a:endParaRPr lang="en-US" altLang="es-ES" dirty="0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24E4D-9C08-45B6-A6F1-DD89C7ACFD8B}" type="slidenum">
              <a:rPr lang="es-ES" altLang="es-ES" smtClean="0"/>
              <a:pPr/>
              <a:t>13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86113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917587" y="951694"/>
            <a:ext cx="65569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1400" b="1" dirty="0" smtClean="0">
                <a:solidFill>
                  <a:srgbClr val="606062"/>
                </a:solidFill>
                <a:latin typeface="+mj-lt"/>
              </a:rPr>
              <a:t>On-The-Job Training</a:t>
            </a:r>
            <a:endParaRPr lang="es-ES" sz="1400" b="1" dirty="0">
              <a:solidFill>
                <a:srgbClr val="606062"/>
              </a:solidFill>
              <a:latin typeface="+mj-lt"/>
            </a:endParaRP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s-ES" dirty="0" smtClean="0"/>
              <a:t>Example of knowledge management</a:t>
            </a:r>
          </a:p>
          <a:p>
            <a:pPr algn="ctr"/>
            <a:r>
              <a:rPr lang="en-GB" sz="1600" dirty="0">
                <a:solidFill>
                  <a:srgbClr val="606062"/>
                </a:solidFill>
              </a:rPr>
              <a:t>KNOWLEDGE </a:t>
            </a:r>
            <a:r>
              <a:rPr lang="en-GB" sz="1600" dirty="0" smtClean="0">
                <a:solidFill>
                  <a:srgbClr val="606062"/>
                </a:solidFill>
              </a:rPr>
              <a:t>APPLICATION</a:t>
            </a:r>
            <a:endParaRPr lang="en-GB" sz="1600" dirty="0">
              <a:solidFill>
                <a:srgbClr val="606062"/>
              </a:solidFill>
            </a:endParaRPr>
          </a:p>
          <a:p>
            <a:pPr algn="ctr"/>
            <a:endParaRPr lang="en-US" altLang="es-ES" dirty="0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24E4D-9C08-45B6-A6F1-DD89C7ACFD8B}" type="slidenum">
              <a:rPr lang="es-ES" altLang="es-ES" smtClean="0"/>
              <a:pPr/>
              <a:t>14</a:t>
            </a:fld>
            <a:endParaRPr lang="es-ES" altLang="es-ES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58" y="1561265"/>
            <a:ext cx="7428782" cy="464733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1" t="2197" r="32041" b="27109"/>
          <a:stretch/>
        </p:blipFill>
        <p:spPr>
          <a:xfrm>
            <a:off x="7646794" y="768410"/>
            <a:ext cx="1427356" cy="149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12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9250" y="1191923"/>
            <a:ext cx="3937001" cy="911277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4942229" y="2095790"/>
            <a:ext cx="804511" cy="718660"/>
            <a:chOff x="2533909" y="1206068"/>
            <a:chExt cx="804511" cy="718660"/>
          </a:xfrm>
        </p:grpSpPr>
        <p:pic>
          <p:nvPicPr>
            <p:cNvPr id="8" name="Picture 6" descr="http://www.milartgrafica.com.br/product_images/t/453/272L_-_Caderno_de_Neg%C3%B3cios_Metalizado_Pequeno_Prata__52992_zoom.jpg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33909" y="1206068"/>
              <a:ext cx="804511" cy="718660"/>
            </a:xfrm>
            <a:prstGeom prst="rect">
              <a:avLst/>
            </a:prstGeom>
            <a:noFill/>
          </p:spPr>
        </p:pic>
        <p:sp>
          <p:nvSpPr>
            <p:cNvPr id="9" name="42 CuadroTexto"/>
            <p:cNvSpPr txBox="1"/>
            <p:nvPr/>
          </p:nvSpPr>
          <p:spPr>
            <a:xfrm rot="20804688">
              <a:off x="2658422" y="1421664"/>
              <a:ext cx="50847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700" b="1" dirty="0" err="1" smtClean="0"/>
                <a:t>Journal</a:t>
              </a:r>
              <a:endParaRPr lang="es-ES" sz="700" b="1" dirty="0"/>
            </a:p>
          </p:txBody>
        </p:sp>
      </p:grpSp>
      <p:pic>
        <p:nvPicPr>
          <p:cNvPr id="10" name="Picture 6" descr="http://www.milartgrafica.com.br/product_images/t/453/272L_-_Caderno_de_Neg%C3%B3cios_Metalizado_Pequeno_Prata__52992_zoom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5239" y="4449215"/>
            <a:ext cx="804511" cy="718660"/>
          </a:xfrm>
          <a:prstGeom prst="rect">
            <a:avLst/>
          </a:prstGeom>
          <a:noFill/>
        </p:spPr>
      </p:pic>
      <p:sp>
        <p:nvSpPr>
          <p:cNvPr id="11" name="42 CuadroTexto"/>
          <p:cNvSpPr txBox="1"/>
          <p:nvPr/>
        </p:nvSpPr>
        <p:spPr>
          <a:xfrm rot="20804688">
            <a:off x="4322667" y="4610950"/>
            <a:ext cx="4635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700" b="1" dirty="0" err="1" smtClean="0"/>
              <a:t>Action</a:t>
            </a:r>
            <a:endParaRPr lang="es-ES" sz="700" b="1" dirty="0" smtClean="0"/>
          </a:p>
          <a:p>
            <a:pPr algn="ctr"/>
            <a:r>
              <a:rPr lang="es-ES" sz="700" b="1" dirty="0" smtClean="0"/>
              <a:t>Plan</a:t>
            </a:r>
            <a:endParaRPr lang="es-ES" sz="700" b="1" dirty="0"/>
          </a:p>
        </p:txBody>
      </p:sp>
      <p:sp>
        <p:nvSpPr>
          <p:cNvPr id="12" name="38 Forma libre"/>
          <p:cNvSpPr/>
          <p:nvPr/>
        </p:nvSpPr>
        <p:spPr>
          <a:xfrm>
            <a:off x="4164881" y="1868327"/>
            <a:ext cx="3942270" cy="3502325"/>
          </a:xfrm>
          <a:custGeom>
            <a:avLst/>
            <a:gdLst>
              <a:gd name="connsiteX0" fmla="*/ 937403 w 3059501"/>
              <a:gd name="connsiteY0" fmla="*/ 0 h 3502325"/>
              <a:gd name="connsiteX1" fmla="*/ 1420483 w 3059501"/>
              <a:gd name="connsiteY1" fmla="*/ 405442 h 3502325"/>
              <a:gd name="connsiteX2" fmla="*/ 2041584 w 3059501"/>
              <a:gd name="connsiteY2" fmla="*/ 577970 h 3502325"/>
              <a:gd name="connsiteX3" fmla="*/ 2852467 w 3059501"/>
              <a:gd name="connsiteY3" fmla="*/ 854015 h 3502325"/>
              <a:gd name="connsiteX4" fmla="*/ 2964611 w 3059501"/>
              <a:gd name="connsiteY4" fmla="*/ 1190445 h 3502325"/>
              <a:gd name="connsiteX5" fmla="*/ 2283124 w 3059501"/>
              <a:gd name="connsiteY5" fmla="*/ 1526876 h 3502325"/>
              <a:gd name="connsiteX6" fmla="*/ 1696528 w 3059501"/>
              <a:gd name="connsiteY6" fmla="*/ 1716657 h 3502325"/>
              <a:gd name="connsiteX7" fmla="*/ 618226 w 3059501"/>
              <a:gd name="connsiteY7" fmla="*/ 1992702 h 3502325"/>
              <a:gd name="connsiteX8" fmla="*/ 31630 w 3059501"/>
              <a:gd name="connsiteY8" fmla="*/ 2251494 h 3502325"/>
              <a:gd name="connsiteX9" fmla="*/ 808007 w 3059501"/>
              <a:gd name="connsiteY9" fmla="*/ 2605177 h 3502325"/>
              <a:gd name="connsiteX10" fmla="*/ 1765539 w 3059501"/>
              <a:gd name="connsiteY10" fmla="*/ 2898476 h 3502325"/>
              <a:gd name="connsiteX11" fmla="*/ 1955320 w 3059501"/>
              <a:gd name="connsiteY11" fmla="*/ 3036498 h 3502325"/>
              <a:gd name="connsiteX12" fmla="*/ 1058173 w 3059501"/>
              <a:gd name="connsiteY12" fmla="*/ 3329796 h 3502325"/>
              <a:gd name="connsiteX13" fmla="*/ 402566 w 3059501"/>
              <a:gd name="connsiteY13" fmla="*/ 3502325 h 350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9501" h="3502325">
                <a:moveTo>
                  <a:pt x="937403" y="0"/>
                </a:moveTo>
                <a:cubicBezTo>
                  <a:pt x="1086928" y="154557"/>
                  <a:pt x="1236453" y="309114"/>
                  <a:pt x="1420483" y="405442"/>
                </a:cubicBezTo>
                <a:cubicBezTo>
                  <a:pt x="1604513" y="501770"/>
                  <a:pt x="1802920" y="503208"/>
                  <a:pt x="2041584" y="577970"/>
                </a:cubicBezTo>
                <a:cubicBezTo>
                  <a:pt x="2280248" y="652732"/>
                  <a:pt x="2698629" y="751936"/>
                  <a:pt x="2852467" y="854015"/>
                </a:cubicBezTo>
                <a:cubicBezTo>
                  <a:pt x="3006305" y="956094"/>
                  <a:pt x="3059501" y="1078302"/>
                  <a:pt x="2964611" y="1190445"/>
                </a:cubicBezTo>
                <a:cubicBezTo>
                  <a:pt x="2869721" y="1302588"/>
                  <a:pt x="2494471" y="1439174"/>
                  <a:pt x="2283124" y="1526876"/>
                </a:cubicBezTo>
                <a:cubicBezTo>
                  <a:pt x="2071777" y="1614578"/>
                  <a:pt x="1974011" y="1639019"/>
                  <a:pt x="1696528" y="1716657"/>
                </a:cubicBezTo>
                <a:cubicBezTo>
                  <a:pt x="1419045" y="1794295"/>
                  <a:pt x="895709" y="1903563"/>
                  <a:pt x="618226" y="1992702"/>
                </a:cubicBezTo>
                <a:cubicBezTo>
                  <a:pt x="340743" y="2081841"/>
                  <a:pt x="0" y="2149415"/>
                  <a:pt x="31630" y="2251494"/>
                </a:cubicBezTo>
                <a:cubicBezTo>
                  <a:pt x="63260" y="2353573"/>
                  <a:pt x="519022" y="2497347"/>
                  <a:pt x="808007" y="2605177"/>
                </a:cubicBezTo>
                <a:cubicBezTo>
                  <a:pt x="1096992" y="2713007"/>
                  <a:pt x="1574320" y="2826589"/>
                  <a:pt x="1765539" y="2898476"/>
                </a:cubicBezTo>
                <a:cubicBezTo>
                  <a:pt x="1956758" y="2970363"/>
                  <a:pt x="2073214" y="2964611"/>
                  <a:pt x="1955320" y="3036498"/>
                </a:cubicBezTo>
                <a:cubicBezTo>
                  <a:pt x="1837426" y="3108385"/>
                  <a:pt x="1316965" y="3252158"/>
                  <a:pt x="1058173" y="3329796"/>
                </a:cubicBezTo>
                <a:cubicBezTo>
                  <a:pt x="799381" y="3407434"/>
                  <a:pt x="600973" y="3454879"/>
                  <a:pt x="402566" y="3502325"/>
                </a:cubicBezTo>
              </a:path>
            </a:pathLst>
          </a:custGeom>
          <a:ln w="76200">
            <a:solidFill>
              <a:srgbClr val="FFFF00"/>
            </a:solidFill>
            <a:headEnd type="none" w="med" len="med"/>
            <a:tailEnd type="arrow" w="med" len="med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4 Elipse"/>
          <p:cNvSpPr/>
          <p:nvPr/>
        </p:nvSpPr>
        <p:spPr>
          <a:xfrm>
            <a:off x="4683386" y="1471512"/>
            <a:ext cx="1414712" cy="396832"/>
          </a:xfrm>
          <a:prstGeom prst="ellipse">
            <a:avLst/>
          </a:prstGeom>
          <a:solidFill>
            <a:schemeClr val="bg1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b="1" dirty="0" smtClean="0">
                <a:solidFill>
                  <a:srgbClr val="FF0000"/>
                </a:solidFill>
              </a:rPr>
              <a:t>WEBINAR</a:t>
            </a:r>
            <a:endParaRPr lang="es-ES" sz="1100" b="1" dirty="0">
              <a:solidFill>
                <a:srgbClr val="FF0000"/>
              </a:solidFill>
            </a:endParaRPr>
          </a:p>
        </p:txBody>
      </p:sp>
      <p:grpSp>
        <p:nvGrpSpPr>
          <p:cNvPr id="14" name="8 Grupo"/>
          <p:cNvGrpSpPr/>
          <p:nvPr/>
        </p:nvGrpSpPr>
        <p:grpSpPr>
          <a:xfrm>
            <a:off x="5672620" y="1920093"/>
            <a:ext cx="709257" cy="595220"/>
            <a:chOff x="6438464" y="4871411"/>
            <a:chExt cx="1161408" cy="1089439"/>
          </a:xfrm>
        </p:grpSpPr>
        <p:pic>
          <p:nvPicPr>
            <p:cNvPr id="15" name="Picture 2" descr="http://www.africanmc.org/images/Mobile_advertising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21569" y="4871411"/>
              <a:ext cx="1078303" cy="1089439"/>
            </a:xfrm>
            <a:prstGeom prst="rect">
              <a:avLst/>
            </a:prstGeom>
            <a:noFill/>
          </p:spPr>
        </p:pic>
        <p:sp>
          <p:nvSpPr>
            <p:cNvPr id="16" name="7 CuadroTexto"/>
            <p:cNvSpPr txBox="1"/>
            <p:nvPr/>
          </p:nvSpPr>
          <p:spPr>
            <a:xfrm rot="21412909">
              <a:off x="6438464" y="4876390"/>
              <a:ext cx="811625" cy="450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500" b="1" dirty="0" smtClean="0"/>
                <a:t>Micro</a:t>
              </a:r>
            </a:p>
            <a:p>
              <a:r>
                <a:rPr lang="es-ES" sz="500" b="1" dirty="0" smtClean="0"/>
                <a:t>E-</a:t>
              </a:r>
              <a:r>
                <a:rPr lang="es-ES" sz="500" b="1" dirty="0" err="1" smtClean="0"/>
                <a:t>learning</a:t>
              </a:r>
              <a:endParaRPr lang="es-ES" sz="500" b="1" dirty="0"/>
            </a:p>
          </p:txBody>
        </p:sp>
      </p:grpSp>
      <p:grpSp>
        <p:nvGrpSpPr>
          <p:cNvPr id="17" name="9 Grupo"/>
          <p:cNvGrpSpPr/>
          <p:nvPr/>
        </p:nvGrpSpPr>
        <p:grpSpPr>
          <a:xfrm>
            <a:off x="6575482" y="2141501"/>
            <a:ext cx="709257" cy="595220"/>
            <a:chOff x="6438464" y="4871411"/>
            <a:chExt cx="1161408" cy="1089439"/>
          </a:xfrm>
        </p:grpSpPr>
        <p:pic>
          <p:nvPicPr>
            <p:cNvPr id="18" name="Picture 2" descr="http://www.africanmc.org/images/Mobile_advertising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21569" y="4871411"/>
              <a:ext cx="1078303" cy="1089439"/>
            </a:xfrm>
            <a:prstGeom prst="rect">
              <a:avLst/>
            </a:prstGeom>
            <a:noFill/>
          </p:spPr>
        </p:pic>
        <p:sp>
          <p:nvSpPr>
            <p:cNvPr id="19" name="11 CuadroTexto"/>
            <p:cNvSpPr txBox="1"/>
            <p:nvPr/>
          </p:nvSpPr>
          <p:spPr>
            <a:xfrm rot="21412909">
              <a:off x="6438464" y="4876390"/>
              <a:ext cx="811625" cy="450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500" b="1" dirty="0" smtClean="0"/>
                <a:t>Micro</a:t>
              </a:r>
            </a:p>
            <a:p>
              <a:r>
                <a:rPr lang="es-ES" sz="500" b="1" dirty="0" smtClean="0"/>
                <a:t>E-</a:t>
              </a:r>
              <a:r>
                <a:rPr lang="es-ES" sz="500" b="1" dirty="0" err="1" smtClean="0"/>
                <a:t>learning</a:t>
              </a:r>
              <a:endParaRPr lang="es-ES" sz="500" b="1" dirty="0"/>
            </a:p>
          </p:txBody>
        </p:sp>
      </p:grpSp>
      <p:grpSp>
        <p:nvGrpSpPr>
          <p:cNvPr id="20" name="12 Grupo"/>
          <p:cNvGrpSpPr/>
          <p:nvPr/>
        </p:nvGrpSpPr>
        <p:grpSpPr>
          <a:xfrm>
            <a:off x="7348954" y="2561307"/>
            <a:ext cx="709257" cy="595220"/>
            <a:chOff x="6438464" y="4871411"/>
            <a:chExt cx="1161408" cy="1089439"/>
          </a:xfrm>
        </p:grpSpPr>
        <p:pic>
          <p:nvPicPr>
            <p:cNvPr id="21" name="Picture 2" descr="http://www.africanmc.org/images/Mobile_advertising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21569" y="4871411"/>
              <a:ext cx="1078303" cy="1089439"/>
            </a:xfrm>
            <a:prstGeom prst="rect">
              <a:avLst/>
            </a:prstGeom>
            <a:noFill/>
          </p:spPr>
        </p:pic>
        <p:sp>
          <p:nvSpPr>
            <p:cNvPr id="22" name="14 CuadroTexto"/>
            <p:cNvSpPr txBox="1"/>
            <p:nvPr/>
          </p:nvSpPr>
          <p:spPr>
            <a:xfrm rot="21412909">
              <a:off x="6438464" y="4876390"/>
              <a:ext cx="811625" cy="450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500" b="1" dirty="0" smtClean="0"/>
                <a:t>Micro</a:t>
              </a:r>
            </a:p>
            <a:p>
              <a:r>
                <a:rPr lang="es-ES" sz="500" b="1" dirty="0" smtClean="0"/>
                <a:t>E-</a:t>
              </a:r>
              <a:r>
                <a:rPr lang="es-ES" sz="500" b="1" dirty="0" err="1" smtClean="0"/>
                <a:t>learning</a:t>
              </a:r>
              <a:endParaRPr lang="es-ES" sz="500" b="1" dirty="0"/>
            </a:p>
          </p:txBody>
        </p:sp>
      </p:grpSp>
      <p:grpSp>
        <p:nvGrpSpPr>
          <p:cNvPr id="23" name="15 Grupo"/>
          <p:cNvGrpSpPr/>
          <p:nvPr/>
        </p:nvGrpSpPr>
        <p:grpSpPr>
          <a:xfrm>
            <a:off x="6681844" y="2946628"/>
            <a:ext cx="709257" cy="595220"/>
            <a:chOff x="6438464" y="4871411"/>
            <a:chExt cx="1161408" cy="1089439"/>
          </a:xfrm>
        </p:grpSpPr>
        <p:pic>
          <p:nvPicPr>
            <p:cNvPr id="24" name="Picture 2" descr="http://www.africanmc.org/images/Mobile_advertising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21569" y="4871411"/>
              <a:ext cx="1078303" cy="1089439"/>
            </a:xfrm>
            <a:prstGeom prst="rect">
              <a:avLst/>
            </a:prstGeom>
            <a:noFill/>
          </p:spPr>
        </p:pic>
        <p:sp>
          <p:nvSpPr>
            <p:cNvPr id="25" name="17 CuadroTexto"/>
            <p:cNvSpPr txBox="1"/>
            <p:nvPr/>
          </p:nvSpPr>
          <p:spPr>
            <a:xfrm rot="21412909">
              <a:off x="6438464" y="4876390"/>
              <a:ext cx="811625" cy="450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500" b="1" dirty="0" smtClean="0"/>
                <a:t>Micro</a:t>
              </a:r>
            </a:p>
            <a:p>
              <a:r>
                <a:rPr lang="es-ES" sz="500" b="1" dirty="0" smtClean="0"/>
                <a:t>E-</a:t>
              </a:r>
              <a:r>
                <a:rPr lang="es-ES" sz="500" b="1" dirty="0" err="1" smtClean="0"/>
                <a:t>learning</a:t>
              </a:r>
              <a:endParaRPr lang="es-ES" sz="500" b="1" dirty="0"/>
            </a:p>
          </p:txBody>
        </p:sp>
      </p:grpSp>
      <p:grpSp>
        <p:nvGrpSpPr>
          <p:cNvPr id="26" name="18 Grupo"/>
          <p:cNvGrpSpPr/>
          <p:nvPr/>
        </p:nvGrpSpPr>
        <p:grpSpPr>
          <a:xfrm>
            <a:off x="5962976" y="3271556"/>
            <a:ext cx="709257" cy="595220"/>
            <a:chOff x="6438464" y="4871411"/>
            <a:chExt cx="1161408" cy="1089439"/>
          </a:xfrm>
        </p:grpSpPr>
        <p:pic>
          <p:nvPicPr>
            <p:cNvPr id="27" name="Picture 2" descr="http://www.africanmc.org/images/Mobile_advertising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21569" y="4871411"/>
              <a:ext cx="1078303" cy="1089439"/>
            </a:xfrm>
            <a:prstGeom prst="rect">
              <a:avLst/>
            </a:prstGeom>
            <a:noFill/>
          </p:spPr>
        </p:pic>
        <p:sp>
          <p:nvSpPr>
            <p:cNvPr id="28" name="20 CuadroTexto"/>
            <p:cNvSpPr txBox="1"/>
            <p:nvPr/>
          </p:nvSpPr>
          <p:spPr>
            <a:xfrm rot="21412909">
              <a:off x="6438464" y="4876390"/>
              <a:ext cx="811625" cy="450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500" b="1" dirty="0" smtClean="0"/>
                <a:t>Micro</a:t>
              </a:r>
            </a:p>
            <a:p>
              <a:r>
                <a:rPr lang="es-ES" sz="500" b="1" dirty="0" smtClean="0"/>
                <a:t>E-</a:t>
              </a:r>
              <a:r>
                <a:rPr lang="es-ES" sz="500" b="1" dirty="0" err="1" smtClean="0"/>
                <a:t>learning</a:t>
              </a:r>
              <a:endParaRPr lang="es-ES" sz="500" b="1" dirty="0"/>
            </a:p>
          </p:txBody>
        </p:sp>
      </p:grpSp>
      <p:sp>
        <p:nvSpPr>
          <p:cNvPr id="29" name="21 Elipse"/>
          <p:cNvSpPr/>
          <p:nvPr/>
        </p:nvSpPr>
        <p:spPr>
          <a:xfrm>
            <a:off x="3894598" y="5409899"/>
            <a:ext cx="1414712" cy="396832"/>
          </a:xfrm>
          <a:prstGeom prst="ellipse">
            <a:avLst/>
          </a:prstGeom>
          <a:solidFill>
            <a:schemeClr val="bg1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b="1" dirty="0" smtClean="0">
                <a:solidFill>
                  <a:srgbClr val="FF0000"/>
                </a:solidFill>
              </a:rPr>
              <a:t>VIRTUAL MEETING</a:t>
            </a:r>
            <a:endParaRPr lang="es-ES" sz="1100" b="1" dirty="0">
              <a:solidFill>
                <a:srgbClr val="FF0000"/>
              </a:solidFill>
            </a:endParaRPr>
          </a:p>
        </p:txBody>
      </p:sp>
      <p:sp>
        <p:nvSpPr>
          <p:cNvPr id="30" name="22 Esquina doblada"/>
          <p:cNvSpPr/>
          <p:nvPr/>
        </p:nvSpPr>
        <p:spPr>
          <a:xfrm>
            <a:off x="4794258" y="4390575"/>
            <a:ext cx="1172961" cy="292999"/>
          </a:xfrm>
          <a:prstGeom prst="foldedCorner">
            <a:avLst>
              <a:gd name="adj" fmla="val 36179"/>
            </a:avLst>
          </a:prstGeom>
          <a:solidFill>
            <a:schemeClr val="bg1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500" b="1" dirty="0" smtClean="0">
              <a:solidFill>
                <a:srgbClr val="FF0000"/>
              </a:solidFill>
            </a:endParaRPr>
          </a:p>
          <a:p>
            <a:pPr algn="ctr"/>
            <a:r>
              <a:rPr lang="es-ES" sz="1200" b="1" dirty="0" smtClean="0">
                <a:solidFill>
                  <a:srgbClr val="FF0000"/>
                </a:solidFill>
              </a:rPr>
              <a:t>Workshop</a:t>
            </a:r>
            <a:endParaRPr lang="es-ES" sz="1200" b="1" dirty="0">
              <a:solidFill>
                <a:srgbClr val="FF0000"/>
              </a:solidFill>
            </a:endParaRPr>
          </a:p>
        </p:txBody>
      </p:sp>
      <p:grpSp>
        <p:nvGrpSpPr>
          <p:cNvPr id="31" name="23 Grupo"/>
          <p:cNvGrpSpPr/>
          <p:nvPr/>
        </p:nvGrpSpPr>
        <p:grpSpPr>
          <a:xfrm>
            <a:off x="4085001" y="3713122"/>
            <a:ext cx="709257" cy="595220"/>
            <a:chOff x="6438464" y="4871411"/>
            <a:chExt cx="1161408" cy="1089439"/>
          </a:xfrm>
        </p:grpSpPr>
        <p:pic>
          <p:nvPicPr>
            <p:cNvPr id="32" name="Picture 2" descr="http://www.africanmc.org/images/Mobile_advertising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21569" y="4871411"/>
              <a:ext cx="1078303" cy="1089439"/>
            </a:xfrm>
            <a:prstGeom prst="rect">
              <a:avLst/>
            </a:prstGeom>
            <a:noFill/>
          </p:spPr>
        </p:pic>
        <p:sp>
          <p:nvSpPr>
            <p:cNvPr id="33" name="25 CuadroTexto"/>
            <p:cNvSpPr txBox="1"/>
            <p:nvPr/>
          </p:nvSpPr>
          <p:spPr>
            <a:xfrm rot="21412909">
              <a:off x="6438464" y="4876390"/>
              <a:ext cx="811625" cy="450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500" b="1" dirty="0" smtClean="0"/>
                <a:t>Micro</a:t>
              </a:r>
            </a:p>
            <a:p>
              <a:r>
                <a:rPr lang="es-ES" sz="500" b="1" dirty="0" smtClean="0"/>
                <a:t>E-</a:t>
              </a:r>
              <a:r>
                <a:rPr lang="es-ES" sz="500" b="1" dirty="0" err="1" smtClean="0"/>
                <a:t>learning</a:t>
              </a:r>
              <a:endParaRPr lang="es-ES" sz="500" b="1" dirty="0"/>
            </a:p>
          </p:txBody>
        </p:sp>
      </p:grpSp>
      <p:grpSp>
        <p:nvGrpSpPr>
          <p:cNvPr id="34" name="26 Grupo"/>
          <p:cNvGrpSpPr/>
          <p:nvPr/>
        </p:nvGrpSpPr>
        <p:grpSpPr>
          <a:xfrm>
            <a:off x="4994691" y="3400060"/>
            <a:ext cx="709257" cy="595220"/>
            <a:chOff x="6438464" y="4871411"/>
            <a:chExt cx="1161408" cy="1089439"/>
          </a:xfrm>
        </p:grpSpPr>
        <p:pic>
          <p:nvPicPr>
            <p:cNvPr id="35" name="Picture 2" descr="http://www.africanmc.org/images/Mobile_advertising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21569" y="4871411"/>
              <a:ext cx="1078303" cy="1089439"/>
            </a:xfrm>
            <a:prstGeom prst="rect">
              <a:avLst/>
            </a:prstGeom>
            <a:noFill/>
          </p:spPr>
        </p:pic>
        <p:sp>
          <p:nvSpPr>
            <p:cNvPr id="36" name="28 CuadroTexto"/>
            <p:cNvSpPr txBox="1"/>
            <p:nvPr/>
          </p:nvSpPr>
          <p:spPr>
            <a:xfrm rot="21412909">
              <a:off x="6438464" y="4876390"/>
              <a:ext cx="811625" cy="450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500" b="1" dirty="0" smtClean="0"/>
                <a:t>Micro</a:t>
              </a:r>
            </a:p>
            <a:p>
              <a:r>
                <a:rPr lang="es-ES" sz="500" b="1" dirty="0" smtClean="0"/>
                <a:t>E-</a:t>
              </a:r>
              <a:r>
                <a:rPr lang="es-ES" sz="500" b="1" dirty="0" err="1" smtClean="0"/>
                <a:t>learning</a:t>
              </a:r>
              <a:endParaRPr lang="es-ES" sz="500" b="1" dirty="0"/>
            </a:p>
          </p:txBody>
        </p:sp>
      </p:grpSp>
      <p:grpSp>
        <p:nvGrpSpPr>
          <p:cNvPr id="37" name="29 Grupo"/>
          <p:cNvGrpSpPr/>
          <p:nvPr/>
        </p:nvGrpSpPr>
        <p:grpSpPr>
          <a:xfrm>
            <a:off x="6181505" y="4522383"/>
            <a:ext cx="709257" cy="595220"/>
            <a:chOff x="6438464" y="4871411"/>
            <a:chExt cx="1161408" cy="1089439"/>
          </a:xfrm>
        </p:grpSpPr>
        <p:pic>
          <p:nvPicPr>
            <p:cNvPr id="38" name="Picture 2" descr="http://www.africanmc.org/images/Mobile_advertising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21569" y="4871411"/>
              <a:ext cx="1078303" cy="1089439"/>
            </a:xfrm>
            <a:prstGeom prst="rect">
              <a:avLst/>
            </a:prstGeom>
            <a:noFill/>
          </p:spPr>
        </p:pic>
        <p:sp>
          <p:nvSpPr>
            <p:cNvPr id="39" name="31 CuadroTexto"/>
            <p:cNvSpPr txBox="1"/>
            <p:nvPr/>
          </p:nvSpPr>
          <p:spPr>
            <a:xfrm rot="21412909">
              <a:off x="6438464" y="4876390"/>
              <a:ext cx="811625" cy="450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500" b="1" dirty="0" smtClean="0"/>
                <a:t>Micro</a:t>
              </a:r>
            </a:p>
            <a:p>
              <a:r>
                <a:rPr lang="es-ES" sz="500" b="1" dirty="0" smtClean="0"/>
                <a:t>E-</a:t>
              </a:r>
              <a:r>
                <a:rPr lang="es-ES" sz="500" b="1" dirty="0" err="1" smtClean="0"/>
                <a:t>learning</a:t>
              </a:r>
              <a:endParaRPr lang="es-ES" sz="500" b="1" dirty="0"/>
            </a:p>
          </p:txBody>
        </p:sp>
      </p:grpSp>
      <p:grpSp>
        <p:nvGrpSpPr>
          <p:cNvPr id="40" name="32 Grupo"/>
          <p:cNvGrpSpPr/>
          <p:nvPr/>
        </p:nvGrpSpPr>
        <p:grpSpPr>
          <a:xfrm>
            <a:off x="5359127" y="4907704"/>
            <a:ext cx="709257" cy="595220"/>
            <a:chOff x="6438464" y="4871411"/>
            <a:chExt cx="1161408" cy="1089439"/>
          </a:xfrm>
        </p:grpSpPr>
        <p:pic>
          <p:nvPicPr>
            <p:cNvPr id="41" name="Picture 2" descr="http://www.africanmc.org/images/Mobile_advertising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21569" y="4871411"/>
              <a:ext cx="1078303" cy="1089439"/>
            </a:xfrm>
            <a:prstGeom prst="rect">
              <a:avLst/>
            </a:prstGeom>
            <a:noFill/>
          </p:spPr>
        </p:pic>
        <p:sp>
          <p:nvSpPr>
            <p:cNvPr id="42" name="34 CuadroTexto"/>
            <p:cNvSpPr txBox="1"/>
            <p:nvPr/>
          </p:nvSpPr>
          <p:spPr>
            <a:xfrm rot="21412909">
              <a:off x="6438464" y="4876390"/>
              <a:ext cx="811625" cy="450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500" b="1" dirty="0" smtClean="0"/>
                <a:t>Micro</a:t>
              </a:r>
            </a:p>
            <a:p>
              <a:r>
                <a:rPr lang="es-ES" sz="500" b="1" dirty="0" smtClean="0"/>
                <a:t>E-</a:t>
              </a:r>
              <a:r>
                <a:rPr lang="es-ES" sz="500" b="1" dirty="0" err="1" smtClean="0"/>
                <a:t>learning</a:t>
              </a:r>
              <a:endParaRPr lang="es-ES" sz="500" b="1" dirty="0"/>
            </a:p>
          </p:txBody>
        </p:sp>
      </p:grpSp>
      <p:sp>
        <p:nvSpPr>
          <p:cNvPr id="43" name="43 CuadroTexto"/>
          <p:cNvSpPr txBox="1"/>
          <p:nvPr/>
        </p:nvSpPr>
        <p:spPr>
          <a:xfrm>
            <a:off x="3738596" y="5810497"/>
            <a:ext cx="7887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b="1" dirty="0" smtClean="0"/>
              <a:t>Demo APPS</a:t>
            </a:r>
          </a:p>
          <a:p>
            <a:r>
              <a:rPr lang="es-ES" sz="600" b="1" dirty="0" smtClean="0"/>
              <a:t>Safety Culture.</a:t>
            </a:r>
            <a:endParaRPr lang="es-ES" sz="600" b="1" dirty="0"/>
          </a:p>
        </p:txBody>
      </p:sp>
      <p:sp>
        <p:nvSpPr>
          <p:cNvPr id="44" name="Rectángulo 43"/>
          <p:cNvSpPr/>
          <p:nvPr/>
        </p:nvSpPr>
        <p:spPr>
          <a:xfrm>
            <a:off x="7850934" y="3818454"/>
            <a:ext cx="929672" cy="2243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rgbClr val="7030A0"/>
                </a:solidFill>
              </a:rPr>
              <a:t>Mentors</a:t>
            </a:r>
            <a:endParaRPr lang="en-GB" sz="1400" dirty="0">
              <a:solidFill>
                <a:srgbClr val="7030A0"/>
              </a:solidFill>
            </a:endParaRPr>
          </a:p>
        </p:txBody>
      </p:sp>
      <p:sp>
        <p:nvSpPr>
          <p:cNvPr id="45" name="Rectángulo 44"/>
          <p:cNvSpPr/>
          <p:nvPr/>
        </p:nvSpPr>
        <p:spPr>
          <a:xfrm>
            <a:off x="7682999" y="4308341"/>
            <a:ext cx="1327044" cy="27209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rgbClr val="7030A0"/>
                </a:solidFill>
              </a:rPr>
              <a:t>Facilitators</a:t>
            </a:r>
            <a:endParaRPr lang="en-GB" sz="1400" dirty="0">
              <a:solidFill>
                <a:srgbClr val="7030A0"/>
              </a:solidFill>
            </a:endParaRPr>
          </a:p>
        </p:txBody>
      </p:sp>
      <p:cxnSp>
        <p:nvCxnSpPr>
          <p:cNvPr id="46" name="Conector recto de flecha 45"/>
          <p:cNvCxnSpPr>
            <a:stCxn id="45" idx="1"/>
          </p:cNvCxnSpPr>
          <p:nvPr/>
        </p:nvCxnSpPr>
        <p:spPr>
          <a:xfrm flipH="1" flipV="1">
            <a:off x="5953367" y="4390576"/>
            <a:ext cx="1729632" cy="5381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de flecha 46"/>
          <p:cNvCxnSpPr>
            <a:stCxn id="44" idx="1"/>
          </p:cNvCxnSpPr>
          <p:nvPr/>
        </p:nvCxnSpPr>
        <p:spPr>
          <a:xfrm flipH="1">
            <a:off x="5953366" y="3930609"/>
            <a:ext cx="1897568" cy="43532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ángulo 47"/>
          <p:cNvSpPr/>
          <p:nvPr/>
        </p:nvSpPr>
        <p:spPr>
          <a:xfrm>
            <a:off x="6827781" y="1468994"/>
            <a:ext cx="1503646" cy="1986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rgbClr val="7030A0"/>
                </a:solidFill>
              </a:rPr>
              <a:t>Enlightener</a:t>
            </a:r>
            <a:endParaRPr lang="en-GB" sz="1400" dirty="0">
              <a:solidFill>
                <a:srgbClr val="7030A0"/>
              </a:solidFill>
            </a:endParaRPr>
          </a:p>
        </p:txBody>
      </p:sp>
      <p:cxnSp>
        <p:nvCxnSpPr>
          <p:cNvPr id="49" name="Conector recto de flecha 48"/>
          <p:cNvCxnSpPr>
            <a:stCxn id="48" idx="1"/>
            <a:endCxn id="13" idx="6"/>
          </p:cNvCxnSpPr>
          <p:nvPr/>
        </p:nvCxnSpPr>
        <p:spPr>
          <a:xfrm flipH="1">
            <a:off x="6098098" y="1568300"/>
            <a:ext cx="729683" cy="10162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Imagen 5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46690" y="5612822"/>
            <a:ext cx="710508" cy="837133"/>
          </a:xfrm>
          <a:prstGeom prst="rect">
            <a:avLst/>
          </a:prstGeom>
        </p:spPr>
      </p:pic>
      <p:sp>
        <p:nvSpPr>
          <p:cNvPr id="50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s-ES" dirty="0" smtClean="0"/>
              <a:t>Example of </a:t>
            </a:r>
            <a:r>
              <a:rPr lang="en-GB" altLang="es-ES" dirty="0"/>
              <a:t>KM for safety culture</a:t>
            </a:r>
            <a:endParaRPr lang="en-US" altLang="es-ES" dirty="0" smtClean="0"/>
          </a:p>
          <a:p>
            <a:pPr algn="ctr"/>
            <a:endParaRPr lang="en-GB" sz="1600" dirty="0">
              <a:solidFill>
                <a:srgbClr val="A8A082"/>
              </a:solidFill>
            </a:endParaRPr>
          </a:p>
          <a:p>
            <a:pPr algn="ctr"/>
            <a:endParaRPr lang="en-US" altLang="es-ES" dirty="0"/>
          </a:p>
        </p:txBody>
      </p:sp>
      <p:sp>
        <p:nvSpPr>
          <p:cNvPr id="52" name="51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645880" y="6488113"/>
            <a:ext cx="2133600" cy="365125"/>
          </a:xfrm>
        </p:spPr>
        <p:txBody>
          <a:bodyPr/>
          <a:lstStyle/>
          <a:p>
            <a:fld id="{65424E4D-9C08-45B6-A6F1-DD89C7ACFD8B}" type="slidenum">
              <a:rPr lang="es-ES" altLang="es-ES" smtClean="0"/>
              <a:pPr/>
              <a:t>15</a:t>
            </a:fld>
            <a:endParaRPr lang="es-ES" altLang="es-ES"/>
          </a:p>
        </p:txBody>
      </p:sp>
      <p:sp>
        <p:nvSpPr>
          <p:cNvPr id="54" name="53 Rectángulo redondeado"/>
          <p:cNvSpPr/>
          <p:nvPr/>
        </p:nvSpPr>
        <p:spPr>
          <a:xfrm>
            <a:off x="220390" y="2364939"/>
            <a:ext cx="3599543" cy="280125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5D257D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FINAL OBJECTIVE: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6060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 develop an </a:t>
            </a:r>
            <a:r>
              <a:rPr lang="en-US" u="sng" dirty="0" smtClean="0">
                <a:solidFill>
                  <a:srgbClr val="6060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attractive</a:t>
            </a:r>
            <a:r>
              <a:rPr lang="en-US" dirty="0" smtClean="0">
                <a:solidFill>
                  <a:srgbClr val="6060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u="sng" dirty="0" smtClean="0">
                <a:solidFill>
                  <a:srgbClr val="6060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useful</a:t>
            </a:r>
            <a:r>
              <a:rPr lang="en-US" dirty="0" smtClean="0">
                <a:solidFill>
                  <a:srgbClr val="6060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Education, Training and Information (ETI) Program on </a:t>
            </a:r>
            <a:r>
              <a:rPr lang="en-US" b="1" dirty="0" smtClean="0">
                <a:solidFill>
                  <a:srgbClr val="5D257D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Safety Culture</a:t>
            </a:r>
            <a:r>
              <a:rPr lang="en-US" dirty="0" smtClean="0">
                <a:solidFill>
                  <a:srgbClr val="6060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for Top Managers of the European Nuclear Industry</a:t>
            </a:r>
            <a:endParaRPr lang="es-ES" dirty="0">
              <a:solidFill>
                <a:srgbClr val="6060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93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7" r="23431"/>
          <a:stretch/>
        </p:blipFill>
        <p:spPr>
          <a:xfrm>
            <a:off x="22302" y="1316831"/>
            <a:ext cx="2966225" cy="4762500"/>
          </a:xfrm>
          <a:prstGeom prst="rect">
            <a:avLst/>
          </a:prstGeom>
        </p:spPr>
      </p:pic>
      <p:pic>
        <p:nvPicPr>
          <p:cNvPr id="163842" name="Imagen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69" y="1768653"/>
            <a:ext cx="2564711" cy="3844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Imagen 4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33712" y="1314450"/>
            <a:ext cx="2972641" cy="4762500"/>
          </a:xfrm>
          <a:prstGeom prst="rect">
            <a:avLst/>
          </a:prstGeom>
        </p:spPr>
      </p:pic>
      <p:pic>
        <p:nvPicPr>
          <p:cNvPr id="163843" name="Imagen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425" y="1771827"/>
            <a:ext cx="2573336" cy="385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s-ES" dirty="0" smtClean="0"/>
              <a:t>Example of </a:t>
            </a:r>
            <a:r>
              <a:rPr lang="en-GB" altLang="es-ES" dirty="0"/>
              <a:t>KM for safety culture</a:t>
            </a:r>
            <a:endParaRPr lang="en-US" altLang="es-ES" dirty="0" smtClean="0"/>
          </a:p>
          <a:p>
            <a:pPr algn="ctr"/>
            <a:endParaRPr lang="en-GB" sz="1600" dirty="0">
              <a:solidFill>
                <a:srgbClr val="A8A082"/>
              </a:solidFill>
            </a:endParaRPr>
          </a:p>
          <a:p>
            <a:pPr algn="ctr"/>
            <a:endParaRPr lang="en-US" altLang="es-ES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1711" y="1323975"/>
            <a:ext cx="2990571" cy="4762500"/>
          </a:xfrm>
          <a:prstGeom prst="rect">
            <a:avLst/>
          </a:prstGeom>
        </p:spPr>
      </p:pic>
      <p:pic>
        <p:nvPicPr>
          <p:cNvPr id="14" name="Imagen 3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237" y="1802445"/>
            <a:ext cx="2549759" cy="382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9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24E4D-9C08-45B6-A6F1-DD89C7ACFD8B}" type="slidenum">
              <a:rPr lang="es-ES" altLang="es-ES" smtClean="0"/>
              <a:pPr/>
              <a:t>16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31129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6" name="Rectangle 4"/>
          <p:cNvSpPr>
            <a:spLocks noChangeArrowheads="1"/>
          </p:cNvSpPr>
          <p:nvPr/>
        </p:nvSpPr>
        <p:spPr bwMode="auto">
          <a:xfrm>
            <a:off x="107950" y="1196974"/>
            <a:ext cx="9001125" cy="5162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/>
          <a:lstStyle/>
          <a:p>
            <a:pPr marL="355600" indent="-355600" eaLnBrk="0" hangingPunct="0">
              <a:spcBef>
                <a:spcPct val="20000"/>
              </a:spcBef>
              <a:buClr>
                <a:srgbClr val="5E237B"/>
              </a:buClr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606062"/>
                </a:solidFill>
                <a:latin typeface="Calibri" pitchFamily="34" charset="0"/>
                <a:cs typeface="Arial" charset="0"/>
              </a:rPr>
              <a:t>It is important a systemic view of safety and therefore the KM of the different aspects that contribute to safety</a:t>
            </a:r>
            <a:endParaRPr lang="en-US" sz="2800" dirty="0">
              <a:solidFill>
                <a:srgbClr val="606062"/>
              </a:solidFill>
              <a:latin typeface="Calibri" pitchFamily="34" charset="0"/>
              <a:cs typeface="Arial" charset="0"/>
            </a:endParaRPr>
          </a:p>
          <a:p>
            <a:pPr marL="355600" indent="-355600" eaLnBrk="0" hangingPunct="0">
              <a:spcBef>
                <a:spcPct val="20000"/>
              </a:spcBef>
              <a:buClr>
                <a:srgbClr val="5E237B"/>
              </a:buClr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606062"/>
                </a:solidFill>
                <a:latin typeface="Calibri" pitchFamily="34" charset="0"/>
                <a:cs typeface="Arial" charset="0"/>
              </a:rPr>
              <a:t>Culture is an enabler of KM</a:t>
            </a:r>
          </a:p>
          <a:p>
            <a:pPr marL="355600" indent="-355600" eaLnBrk="0" hangingPunct="0">
              <a:spcBef>
                <a:spcPct val="20000"/>
              </a:spcBef>
              <a:buClr>
                <a:srgbClr val="5E237B"/>
              </a:buClr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606062"/>
                </a:solidFill>
                <a:latin typeface="Calibri" pitchFamily="34" charset="0"/>
                <a:cs typeface="Arial" charset="0"/>
              </a:rPr>
              <a:t>There is a lot of Explicit Knowledge that is necessary to organize and emphasize its importance for safety</a:t>
            </a:r>
          </a:p>
          <a:p>
            <a:pPr marL="355600" indent="-355600" eaLnBrk="0" hangingPunct="0">
              <a:spcBef>
                <a:spcPct val="20000"/>
              </a:spcBef>
              <a:buClr>
                <a:srgbClr val="5E237B"/>
              </a:buClr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606062"/>
                </a:solidFill>
                <a:latin typeface="Calibri" pitchFamily="34" charset="0"/>
                <a:cs typeface="Arial" charset="0"/>
              </a:rPr>
              <a:t>Also there is a lot of Tacit Knowledge that is necessary to capture, store and share</a:t>
            </a:r>
          </a:p>
          <a:p>
            <a:pPr marL="355600" indent="-355600" eaLnBrk="0" hangingPunct="0">
              <a:spcBef>
                <a:spcPct val="20000"/>
              </a:spcBef>
              <a:buClr>
                <a:srgbClr val="5E237B"/>
              </a:buClr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606062"/>
                </a:solidFill>
                <a:latin typeface="Calibri" pitchFamily="34" charset="0"/>
                <a:cs typeface="Arial" charset="0"/>
              </a:rPr>
              <a:t>It is important to take advantage of different settings, technologies and tools to be efficient in safety KM</a:t>
            </a:r>
          </a:p>
          <a:p>
            <a:pPr marL="355600" indent="-355600" eaLnBrk="0" hangingPunct="0">
              <a:spcBef>
                <a:spcPct val="20000"/>
              </a:spcBef>
              <a:buClr>
                <a:srgbClr val="5E237B"/>
              </a:buClr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606062"/>
                </a:solidFill>
                <a:latin typeface="Calibri" pitchFamily="34" charset="0"/>
                <a:cs typeface="Arial" charset="0"/>
              </a:rPr>
              <a:t>KM is dependent of the target group.</a:t>
            </a:r>
            <a:endParaRPr lang="en-US" sz="2800" dirty="0">
              <a:solidFill>
                <a:srgbClr val="60606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dirty="0" smtClean="0"/>
              <a:t>Conclusions</a:t>
            </a:r>
            <a:endParaRPr lang="en-US" sz="1600" dirty="0" smtClean="0">
              <a:solidFill>
                <a:srgbClr val="A8A082"/>
              </a:solidFill>
            </a:endParaRPr>
          </a:p>
          <a:p>
            <a:pPr algn="ctr"/>
            <a:endParaRPr lang="en-US" alt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505200" y="6488113"/>
            <a:ext cx="2133600" cy="365125"/>
          </a:xfrm>
        </p:spPr>
        <p:txBody>
          <a:bodyPr/>
          <a:lstStyle/>
          <a:p>
            <a:fld id="{65424E4D-9C08-45B6-A6F1-DD89C7ACFD8B}" type="slidenum">
              <a:rPr lang="es-ES" altLang="es-ES" smtClean="0"/>
              <a:pPr/>
              <a:t>17</a:t>
            </a:fld>
            <a:endParaRPr lang="es-ES" alt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4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4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4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4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46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3 Imagen" descr="SOLAPA BLANC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4 Imagen" descr="PORTADA 6 PURPLELOW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90888"/>
            <a:ext cx="9144000" cy="356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1328738" y="5071913"/>
            <a:ext cx="3276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dirty="0">
                <a:solidFill>
                  <a:srgbClr val="5D257D"/>
                </a:solidFill>
                <a:latin typeface="Arial" pitchFamily="34" charset="0"/>
                <a:cs typeface="+mn-cs"/>
              </a:rPr>
              <a:t>www.tecnatom.es</a:t>
            </a:r>
          </a:p>
        </p:txBody>
      </p:sp>
      <p:pic>
        <p:nvPicPr>
          <p:cNvPr id="36870" name="Picture 2" descr="C:\Users\2539\Documents\Curro\Promocion\Anuncios Revistas\qrcode_tecnatom_morad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87625" y="4267376"/>
            <a:ext cx="75882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871" name="10 Grupo"/>
          <p:cNvGrpSpPr>
            <a:grpSpLocks/>
          </p:cNvGrpSpPr>
          <p:nvPr/>
        </p:nvGrpSpPr>
        <p:grpSpPr bwMode="auto">
          <a:xfrm>
            <a:off x="7680325" y="4883205"/>
            <a:ext cx="1281113" cy="714375"/>
            <a:chOff x="7620000" y="365760"/>
            <a:chExt cx="1280160" cy="714177"/>
          </a:xfrm>
        </p:grpSpPr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7620000" y="772047"/>
              <a:ext cx="1280160" cy="307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s-ES_tradnl" sz="1400" dirty="0">
                  <a:solidFill>
                    <a:srgbClr val="5D257D"/>
                  </a:solidFill>
                  <a:latin typeface="Arial" pitchFamily="34" charset="0"/>
                  <a:cs typeface="+mn-cs"/>
                </a:rPr>
                <a:t>@</a:t>
              </a:r>
              <a:r>
                <a:rPr lang="es-ES_tradnl" sz="1400" dirty="0" err="1">
                  <a:solidFill>
                    <a:srgbClr val="5D257D"/>
                  </a:solidFill>
                  <a:latin typeface="Arial" pitchFamily="34" charset="0"/>
                  <a:cs typeface="+mn-cs"/>
                </a:rPr>
                <a:t>tecnatom</a:t>
              </a:r>
              <a:endParaRPr lang="es-ES_tradnl" sz="1400" dirty="0">
                <a:solidFill>
                  <a:srgbClr val="5D257D"/>
                </a:solidFill>
                <a:latin typeface="Arial" pitchFamily="34" charset="0"/>
                <a:cs typeface="+mn-cs"/>
              </a:endParaRPr>
            </a:p>
          </p:txBody>
        </p:sp>
        <p:pic>
          <p:nvPicPr>
            <p:cNvPr id="36874" name="Picture 4" descr="http://ts3.mm.bing.net/th?id=HN.607993929828272282&amp;w=201&amp;h=143&amp;c=7&amp;rs=1&amp;pid=1.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856221" y="365760"/>
              <a:ext cx="632820" cy="450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6872" name="Picture 6" descr="http://ts3.mm.bing.net/th?id=HN.608011685222352668&amp;w=219&amp;h=155&amp;c=7&amp;rs=1&amp;pid=1.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40638" y="4302180"/>
            <a:ext cx="13811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"/>
          <p:cNvSpPr>
            <a:spLocks/>
          </p:cNvSpPr>
          <p:nvPr/>
        </p:nvSpPr>
        <p:spPr bwMode="auto">
          <a:xfrm>
            <a:off x="539750" y="2442227"/>
            <a:ext cx="8229600" cy="1143000"/>
          </a:xfrm>
          <a:prstGeom prst="rect">
            <a:avLst/>
          </a:prstGeom>
          <a:solidFill>
            <a:srgbClr val="CAA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s-ES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</a:rPr>
              <a:t>Thank you for your attention</a:t>
            </a:r>
          </a:p>
        </p:txBody>
      </p:sp>
      <p:pic>
        <p:nvPicPr>
          <p:cNvPr id="15" name="Picture 5" descr="http://www.tecnatom.es/master/imagenes/cabecera_contact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500063"/>
            <a:ext cx="8643938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5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505200" y="6488113"/>
            <a:ext cx="2133600" cy="365125"/>
          </a:xfrm>
        </p:spPr>
        <p:txBody>
          <a:bodyPr/>
          <a:lstStyle/>
          <a:p>
            <a:fld id="{65424E4D-9C08-45B6-A6F1-DD89C7ACFD8B}" type="slidenum">
              <a:rPr lang="es-ES" altLang="es-ES" smtClean="0"/>
              <a:pPr/>
              <a:t>18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404325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91 Grupo"/>
          <p:cNvGrpSpPr/>
          <p:nvPr/>
        </p:nvGrpSpPr>
        <p:grpSpPr>
          <a:xfrm>
            <a:off x="118781" y="2588978"/>
            <a:ext cx="4885267" cy="2784238"/>
            <a:chOff x="0" y="2400537"/>
            <a:chExt cx="4885267" cy="2784238"/>
          </a:xfrm>
        </p:grpSpPr>
        <p:pic>
          <p:nvPicPr>
            <p:cNvPr id="29" name="9 Imagen" descr="MAPA MUNDI 2015_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635276"/>
              <a:ext cx="4885267" cy="2549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20 Imagen" descr="Group Tecnatom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99416" y="2400537"/>
              <a:ext cx="1085850" cy="445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142875" y="1377677"/>
            <a:ext cx="4573141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lvl="1" indent="-285750" eaLnBrk="0" hangingPunct="0">
              <a:lnSpc>
                <a:spcPct val="120000"/>
              </a:lnSpc>
              <a:spcBef>
                <a:spcPct val="20000"/>
              </a:spcBef>
              <a:buClr>
                <a:schemeClr val="tx2"/>
              </a:buClr>
              <a:buSzPct val="110000"/>
              <a:tabLst>
                <a:tab pos="2876550" algn="l"/>
              </a:tabLst>
              <a:defRPr/>
            </a:pPr>
            <a:r>
              <a:rPr lang="en-GB" sz="1400" dirty="0">
                <a:solidFill>
                  <a:srgbClr val="606062"/>
                </a:solidFill>
                <a:latin typeface="+mn-lt"/>
                <a:cs typeface="+mn-cs"/>
              </a:rPr>
              <a:t>To contribute to the improvement of </a:t>
            </a:r>
            <a:r>
              <a:rPr lang="en-GB" sz="1400" dirty="0" smtClean="0">
                <a:solidFill>
                  <a:srgbClr val="990033"/>
                </a:solidFill>
                <a:latin typeface="+mn-lt"/>
                <a:cs typeface="+mn-cs"/>
              </a:rPr>
              <a:t>safety</a:t>
            </a:r>
            <a:r>
              <a:rPr lang="en-GB" sz="1400" dirty="0">
                <a:solidFill>
                  <a:srgbClr val="990033"/>
                </a:solidFill>
                <a:latin typeface="+mn-lt"/>
                <a:cs typeface="+mn-cs"/>
              </a:rPr>
              <a:t>, availability and economic efficiency</a:t>
            </a:r>
            <a:r>
              <a:rPr lang="en-GB" sz="1400" dirty="0">
                <a:solidFill>
                  <a:srgbClr val="606062"/>
                </a:solidFill>
                <a:latin typeface="+mn-lt"/>
                <a:cs typeface="+mn-cs"/>
              </a:rPr>
              <a:t> of </a:t>
            </a:r>
            <a:r>
              <a:rPr lang="en-GB" sz="1400" dirty="0" smtClean="0">
                <a:solidFill>
                  <a:srgbClr val="606062"/>
                </a:solidFill>
                <a:latin typeface="+mn-lt"/>
                <a:cs typeface="+mn-cs"/>
              </a:rPr>
              <a:t>energy and industrial facilities, </a:t>
            </a:r>
            <a:r>
              <a:rPr lang="en-US" sz="1400" dirty="0" smtClean="0">
                <a:solidFill>
                  <a:srgbClr val="606062"/>
                </a:solidFill>
                <a:latin typeface="+mn-lt"/>
                <a:cs typeface="+mn-cs"/>
              </a:rPr>
              <a:t>contributing to </a:t>
            </a:r>
            <a:r>
              <a:rPr lang="en-GB" sz="1400" dirty="0" smtClean="0">
                <a:solidFill>
                  <a:srgbClr val="606062"/>
                </a:solidFill>
                <a:latin typeface="+mn-lt"/>
              </a:rPr>
              <a:t>the accomplishment of the objectives of </a:t>
            </a:r>
            <a:r>
              <a:rPr lang="en-GB" sz="1400" dirty="0">
                <a:solidFill>
                  <a:srgbClr val="606062"/>
                </a:solidFill>
                <a:latin typeface="+mn-lt"/>
                <a:cs typeface="+mn-cs"/>
              </a:rPr>
              <a:t>our shareholders and </a:t>
            </a:r>
            <a:r>
              <a:rPr lang="en-GB" sz="1400" dirty="0" smtClean="0">
                <a:solidFill>
                  <a:srgbClr val="606062"/>
                </a:solidFill>
                <a:latin typeface="+mn-lt"/>
              </a:rPr>
              <a:t>clients</a:t>
            </a:r>
            <a:r>
              <a:rPr lang="en-GB" sz="1400" dirty="0" smtClean="0">
                <a:solidFill>
                  <a:srgbClr val="606062"/>
                </a:solidFill>
                <a:latin typeface="+mn-lt"/>
                <a:cs typeface="+mn-cs"/>
              </a:rPr>
              <a:t>.</a:t>
            </a:r>
            <a:endParaRPr lang="en-GB" sz="1400" dirty="0">
              <a:solidFill>
                <a:srgbClr val="606062"/>
              </a:solidFill>
              <a:latin typeface="+mn-lt"/>
              <a:cs typeface="+mn-cs"/>
            </a:endParaRPr>
          </a:p>
        </p:txBody>
      </p:sp>
      <p:sp>
        <p:nvSpPr>
          <p:cNvPr id="32" name="4 Rectángulo"/>
          <p:cNvSpPr>
            <a:spLocks noChangeArrowheads="1"/>
          </p:cNvSpPr>
          <p:nvPr/>
        </p:nvSpPr>
        <p:spPr bwMode="auto">
          <a:xfrm>
            <a:off x="571500" y="1052736"/>
            <a:ext cx="1031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800" u="sng">
                <a:solidFill>
                  <a:schemeClr val="accent1"/>
                </a:solidFill>
              </a:rPr>
              <a:t>Mission</a:t>
            </a:r>
            <a:endParaRPr lang="es-ES" sz="1800" u="sng"/>
          </a:p>
        </p:txBody>
      </p:sp>
      <p:grpSp>
        <p:nvGrpSpPr>
          <p:cNvPr id="33" name="32 Grupo"/>
          <p:cNvGrpSpPr>
            <a:grpSpLocks/>
          </p:cNvGrpSpPr>
          <p:nvPr/>
        </p:nvGrpSpPr>
        <p:grpSpPr bwMode="auto">
          <a:xfrm>
            <a:off x="5072063" y="1571625"/>
            <a:ext cx="3932237" cy="2946400"/>
            <a:chOff x="849313" y="2027238"/>
            <a:chExt cx="4891087" cy="3665537"/>
          </a:xfrm>
        </p:grpSpPr>
        <p:grpSp>
          <p:nvGrpSpPr>
            <p:cNvPr id="34" name="18 Grupo"/>
            <p:cNvGrpSpPr>
              <a:grpSpLocks/>
            </p:cNvGrpSpPr>
            <p:nvPr/>
          </p:nvGrpSpPr>
          <p:grpSpPr bwMode="auto">
            <a:xfrm>
              <a:off x="849313" y="2651125"/>
              <a:ext cx="4678362" cy="2724150"/>
              <a:chOff x="849313" y="2651125"/>
              <a:chExt cx="4678362" cy="2724150"/>
            </a:xfrm>
          </p:grpSpPr>
          <p:pic>
            <p:nvPicPr>
              <p:cNvPr id="36" name="8 Imagen" descr="logo_endesa.jpg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84700" y="2651125"/>
                <a:ext cx="942975" cy="733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" name="9 Imagen" descr="logo_iberdrola.jp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624013" y="4648200"/>
                <a:ext cx="1257300" cy="727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" name="Object 24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849313" y="2738438"/>
                <a:ext cx="1439862" cy="6429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" name="17 Grupo"/>
              <p:cNvPicPr>
                <a:picLocks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57463" y="3316288"/>
                <a:ext cx="1468437" cy="14144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5" name="7 Gráfico"/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182688" y="2027238"/>
              <a:ext cx="4557712" cy="3665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" name="40 Rectángulo"/>
          <p:cNvSpPr>
            <a:spLocks noChangeArrowheads="1"/>
          </p:cNvSpPr>
          <p:nvPr/>
        </p:nvSpPr>
        <p:spPr bwMode="auto">
          <a:xfrm>
            <a:off x="6262688" y="1143000"/>
            <a:ext cx="171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800" u="sng">
                <a:solidFill>
                  <a:schemeClr val="accent1"/>
                </a:solidFill>
              </a:rPr>
              <a:t>Shareholders</a:t>
            </a:r>
            <a:endParaRPr lang="es-ES" sz="1800" u="sng"/>
          </a:p>
        </p:txBody>
      </p:sp>
      <p:sp>
        <p:nvSpPr>
          <p:cNvPr id="42" name="190 Rectángulo"/>
          <p:cNvSpPr>
            <a:spLocks noChangeArrowheads="1"/>
          </p:cNvSpPr>
          <p:nvPr/>
        </p:nvSpPr>
        <p:spPr bwMode="auto">
          <a:xfrm>
            <a:off x="5005907" y="4293096"/>
            <a:ext cx="417460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800" u="sng" dirty="0">
                <a:solidFill>
                  <a:schemeClr val="accent1"/>
                </a:solidFill>
              </a:rPr>
              <a:t>Core Activities</a:t>
            </a:r>
          </a:p>
          <a:p>
            <a:pPr marL="0" lvl="3">
              <a:spcBef>
                <a:spcPts val="600"/>
              </a:spcBef>
              <a:buFont typeface="Wingdings" pitchFamily="2" charset="2"/>
              <a:buChar char="§"/>
            </a:pPr>
            <a:r>
              <a:rPr lang="en-GB" sz="1400" dirty="0">
                <a:solidFill>
                  <a:srgbClr val="606062"/>
                </a:solidFill>
              </a:rPr>
              <a:t> Non-Destructive &amp; Functional tests</a:t>
            </a:r>
          </a:p>
          <a:p>
            <a:pPr marL="0" lvl="3">
              <a:spcBef>
                <a:spcPts val="600"/>
              </a:spcBef>
              <a:buFont typeface="Wingdings" pitchFamily="2" charset="2"/>
              <a:buChar char="§"/>
            </a:pPr>
            <a:r>
              <a:rPr lang="es-ES_tradnl" sz="1400" dirty="0">
                <a:solidFill>
                  <a:srgbClr val="606062"/>
                </a:solidFill>
              </a:rPr>
              <a:t> </a:t>
            </a:r>
            <a:r>
              <a:rPr lang="en-US" sz="1400" dirty="0" smtClean="0">
                <a:solidFill>
                  <a:srgbClr val="606062"/>
                </a:solidFill>
              </a:rPr>
              <a:t>Simulation</a:t>
            </a:r>
            <a:r>
              <a:rPr lang="es-ES_tradnl" sz="1400" dirty="0" smtClean="0">
                <a:solidFill>
                  <a:srgbClr val="606062"/>
                </a:solidFill>
              </a:rPr>
              <a:t>,</a:t>
            </a:r>
            <a:r>
              <a:rPr lang="es-ES_tradnl" sz="1400" b="1" dirty="0" smtClean="0">
                <a:solidFill>
                  <a:srgbClr val="606062"/>
                </a:solidFill>
              </a:rPr>
              <a:t> </a:t>
            </a:r>
            <a:r>
              <a:rPr lang="es-ES_tradnl" sz="1400" b="1" dirty="0" smtClean="0">
                <a:solidFill>
                  <a:srgbClr val="990033"/>
                </a:solidFill>
              </a:rPr>
              <a:t>Training</a:t>
            </a:r>
            <a:r>
              <a:rPr lang="es-ES_tradnl" sz="1400" b="1" dirty="0" smtClean="0">
                <a:solidFill>
                  <a:srgbClr val="606062"/>
                </a:solidFill>
              </a:rPr>
              <a:t> </a:t>
            </a:r>
            <a:r>
              <a:rPr lang="es-ES_tradnl" sz="1400" dirty="0">
                <a:solidFill>
                  <a:srgbClr val="606062"/>
                </a:solidFill>
              </a:rPr>
              <a:t>&amp; </a:t>
            </a:r>
            <a:r>
              <a:rPr lang="en-US" sz="1400" dirty="0">
                <a:solidFill>
                  <a:srgbClr val="606062"/>
                </a:solidFill>
              </a:rPr>
              <a:t>Operation</a:t>
            </a:r>
            <a:r>
              <a:rPr lang="es-ES_tradnl" sz="1400" dirty="0">
                <a:solidFill>
                  <a:srgbClr val="606062"/>
                </a:solidFill>
              </a:rPr>
              <a:t> </a:t>
            </a:r>
            <a:r>
              <a:rPr lang="en-US" sz="1400" dirty="0">
                <a:solidFill>
                  <a:srgbClr val="606062"/>
                </a:solidFill>
              </a:rPr>
              <a:t>Support</a:t>
            </a:r>
          </a:p>
        </p:txBody>
      </p:sp>
      <p:sp>
        <p:nvSpPr>
          <p:cNvPr id="44" name="191 Rectángulo"/>
          <p:cNvSpPr>
            <a:spLocks noChangeArrowheads="1"/>
          </p:cNvSpPr>
          <p:nvPr/>
        </p:nvSpPr>
        <p:spPr bwMode="auto">
          <a:xfrm>
            <a:off x="7205984" y="568048"/>
            <a:ext cx="16144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800" b="1" dirty="0">
                <a:solidFill>
                  <a:srgbClr val="990033"/>
                </a:solidFill>
              </a:rPr>
              <a:t>Since 1957</a:t>
            </a:r>
            <a:endParaRPr lang="es-ES" sz="1800" b="1" dirty="0">
              <a:solidFill>
                <a:srgbClr val="990033"/>
              </a:solidFill>
            </a:endParaRPr>
          </a:p>
        </p:txBody>
      </p:sp>
      <p:sp>
        <p:nvSpPr>
          <p:cNvPr id="45" name="192 Rectángulo"/>
          <p:cNvSpPr>
            <a:spLocks noChangeArrowheads="1"/>
          </p:cNvSpPr>
          <p:nvPr/>
        </p:nvSpPr>
        <p:spPr bwMode="auto">
          <a:xfrm>
            <a:off x="1880857" y="5106670"/>
            <a:ext cx="22014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u="sng" dirty="0" smtClean="0">
                <a:solidFill>
                  <a:schemeClr val="accent1"/>
                </a:solidFill>
              </a:rPr>
              <a:t>Training References</a:t>
            </a:r>
            <a:endParaRPr lang="es-ES" sz="1600" u="sng" dirty="0"/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755576" y="5373216"/>
            <a:ext cx="6408712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lvl="1" indent="-285750" algn="l" eaLnBrk="0" hangingPunct="0">
              <a:lnSpc>
                <a:spcPct val="120000"/>
              </a:lnSpc>
              <a:spcBef>
                <a:spcPts val="0"/>
              </a:spcBef>
              <a:buClr>
                <a:schemeClr val="tx2"/>
              </a:buClr>
              <a:buSzPct val="110000"/>
              <a:buFont typeface="Wingdings" pitchFamily="2" charset="2"/>
              <a:buChar char="§"/>
              <a:tabLst>
                <a:tab pos="2876550" algn="l"/>
              </a:tabLst>
              <a:defRPr/>
            </a:pPr>
            <a:r>
              <a:rPr lang="en-US" sz="1400" dirty="0" smtClean="0">
                <a:solidFill>
                  <a:srgbClr val="606062"/>
                </a:solidFill>
                <a:latin typeface="+mn-lt"/>
              </a:rPr>
              <a:t>More than 40 years of training experience</a:t>
            </a:r>
          </a:p>
          <a:p>
            <a:pPr marL="0" lvl="1" indent="-285750" algn="l" eaLnBrk="0" hangingPunct="0">
              <a:lnSpc>
                <a:spcPct val="120000"/>
              </a:lnSpc>
              <a:spcBef>
                <a:spcPts val="0"/>
              </a:spcBef>
              <a:buClr>
                <a:schemeClr val="tx2"/>
              </a:buClr>
              <a:buSzPct val="110000"/>
              <a:buFont typeface="Wingdings" pitchFamily="2" charset="2"/>
              <a:buChar char="§"/>
              <a:tabLst>
                <a:tab pos="2876550" algn="l"/>
              </a:tabLst>
              <a:defRPr/>
            </a:pPr>
            <a:r>
              <a:rPr lang="en-US" sz="1400" dirty="0" smtClean="0">
                <a:solidFill>
                  <a:srgbClr val="606062"/>
                </a:solidFill>
                <a:latin typeface="+mn-lt"/>
              </a:rPr>
              <a:t>160 full time instructors + 30 part time specialists with experience in different nuclear technologies: GEN II, III and IV</a:t>
            </a:r>
          </a:p>
          <a:p>
            <a:pPr marL="0" lvl="1" indent="-285750" algn="l" eaLnBrk="0" hangingPunct="0">
              <a:lnSpc>
                <a:spcPct val="120000"/>
              </a:lnSpc>
              <a:spcBef>
                <a:spcPts val="0"/>
              </a:spcBef>
              <a:buClr>
                <a:schemeClr val="tx2"/>
              </a:buClr>
              <a:buSzPct val="110000"/>
              <a:buFont typeface="Wingdings" pitchFamily="2" charset="2"/>
              <a:buChar char="§"/>
              <a:tabLst>
                <a:tab pos="2876550" algn="l"/>
              </a:tabLst>
              <a:defRPr/>
            </a:pPr>
            <a:r>
              <a:rPr lang="en-US" sz="1400" dirty="0" smtClean="0">
                <a:solidFill>
                  <a:srgbClr val="606062"/>
                </a:solidFill>
              </a:rPr>
              <a:t>An average of 500 students per year from 16 countries worldwide</a:t>
            </a:r>
          </a:p>
        </p:txBody>
      </p:sp>
      <p:sp>
        <p:nvSpPr>
          <p:cNvPr id="48" name="39 Rectángulo"/>
          <p:cNvSpPr>
            <a:spLocks noChangeArrowheads="1"/>
          </p:cNvSpPr>
          <p:nvPr/>
        </p:nvSpPr>
        <p:spPr bwMode="auto">
          <a:xfrm>
            <a:off x="5500688" y="1571625"/>
            <a:ext cx="14779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CAA414"/>
                </a:solidFill>
                <a:latin typeface="Verdana" pitchFamily="34" charset="0"/>
                <a:cs typeface="+mn-cs"/>
              </a:rPr>
              <a:t>Treasury</a:t>
            </a:r>
            <a:r>
              <a:rPr lang="es-ES_tradnl" sz="1200" b="1" dirty="0">
                <a:solidFill>
                  <a:srgbClr val="CAA414"/>
                </a:solidFill>
                <a:latin typeface="Verdana" pitchFamily="34" charset="0"/>
                <a:cs typeface="+mn-cs"/>
              </a:rPr>
              <a:t> Stock</a:t>
            </a:r>
            <a:endParaRPr lang="es-ES" sz="1200" dirty="0">
              <a:solidFill>
                <a:srgbClr val="5D257D"/>
              </a:solidFill>
              <a:latin typeface="Verdana" pitchFamily="34" charset="0"/>
              <a:cs typeface="+mn-cs"/>
            </a:endParaRPr>
          </a:p>
        </p:txBody>
      </p:sp>
      <p:sp>
        <p:nvSpPr>
          <p:cNvPr id="23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lvl="0" algn="ctr"/>
            <a:r>
              <a:rPr lang="en-US" dirty="0" smtClean="0">
                <a:solidFill>
                  <a:srgbClr val="7030A0"/>
                </a:solidFill>
              </a:rPr>
              <a:t>Introduction to Tecnatom Group</a:t>
            </a:r>
            <a:endParaRPr lang="en-US" altLang="es-ES" dirty="0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24E4D-9C08-45B6-A6F1-DD89C7ACFD8B}" type="slidenum">
              <a:rPr lang="es-ES" altLang="es-ES" smtClean="0"/>
              <a:pPr/>
              <a:t>2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6053170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50838" y="156043"/>
            <a:ext cx="8410575" cy="59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dirty="0" smtClean="0"/>
              <a:t>Objectives</a:t>
            </a:r>
            <a:endParaRPr lang="en-US" alt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24E4D-9C08-45B6-A6F1-DD89C7ACFD8B}" type="slidenum">
              <a:rPr lang="es-ES" altLang="es-ES" smtClean="0"/>
              <a:pPr/>
              <a:t>3</a:t>
            </a:fld>
            <a:endParaRPr lang="es-ES" altLang="es-E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6816" y="3697585"/>
            <a:ext cx="7991475" cy="20005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54000" rIns="54000">
            <a:spAutoFit/>
          </a:bodyPr>
          <a:lstStyle/>
          <a:p>
            <a:pPr marL="800100" lvl="1" indent="-342900">
              <a:spcBef>
                <a:spcPct val="50000"/>
              </a:spcBef>
              <a:buClr>
                <a:schemeClr val="accent1"/>
              </a:buClr>
              <a:buSzPct val="120000"/>
            </a:pPr>
            <a:r>
              <a:rPr lang="en-GB" sz="4000" b="1" dirty="0">
                <a:solidFill>
                  <a:srgbClr val="60606C"/>
                </a:solidFill>
              </a:rPr>
              <a:t>2</a:t>
            </a:r>
            <a:r>
              <a:rPr lang="en-GB" sz="2800" dirty="0" smtClean="0">
                <a:solidFill>
                  <a:srgbClr val="60606C"/>
                </a:solidFill>
              </a:rPr>
              <a:t> 	To present a</a:t>
            </a:r>
            <a:r>
              <a:rPr lang="en-US" sz="2800" dirty="0" smtClean="0">
                <a:solidFill>
                  <a:srgbClr val="60606C"/>
                </a:solidFill>
              </a:rPr>
              <a:t> </a:t>
            </a:r>
            <a:r>
              <a:rPr lang="en-US" sz="2800" dirty="0">
                <a:solidFill>
                  <a:srgbClr val="60606C"/>
                </a:solidFill>
              </a:rPr>
              <a:t>practical approach to safety and safety culture in the different processes of KM, describing several experiences </a:t>
            </a:r>
            <a:r>
              <a:rPr lang="en-US" sz="2800" dirty="0" smtClean="0">
                <a:solidFill>
                  <a:srgbClr val="60606C"/>
                </a:solidFill>
              </a:rPr>
              <a:t>with </a:t>
            </a:r>
            <a:r>
              <a:rPr lang="en-US" sz="2800" dirty="0">
                <a:solidFill>
                  <a:srgbClr val="60606C"/>
                </a:solidFill>
              </a:rPr>
              <a:t>different stakeholders 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420303" y="3564235"/>
            <a:ext cx="8064500" cy="2226965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889A0D"/>
            </a:solidFill>
            <a:round/>
            <a:headEnd/>
            <a:tailEnd/>
          </a:ln>
        </p:spPr>
        <p:txBody>
          <a:bodyPr wrap="none" lIns="54000" rIns="54000" anchor="ctr"/>
          <a:lstStyle/>
          <a:p>
            <a:endParaRPr lang="en-GB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420303" y="1692424"/>
            <a:ext cx="8064500" cy="1765151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889A0D"/>
            </a:solidFill>
            <a:round/>
            <a:headEnd/>
            <a:tailEnd/>
          </a:ln>
        </p:spPr>
        <p:txBody>
          <a:bodyPr wrap="none" lIns="54000" rIns="54000" anchor="ctr"/>
          <a:lstStyle/>
          <a:p>
            <a:endParaRPr lang="en-GB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56816" y="1764432"/>
            <a:ext cx="7991475" cy="22159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54000" rIns="54000">
            <a:spAutoFit/>
          </a:bodyPr>
          <a:lstStyle/>
          <a:p>
            <a:pPr marL="800100" lvl="1" indent="-342900">
              <a:spcBef>
                <a:spcPct val="50000"/>
              </a:spcBef>
              <a:buClr>
                <a:schemeClr val="accent1"/>
              </a:buClr>
              <a:buSzPct val="120000"/>
            </a:pPr>
            <a:r>
              <a:rPr lang="en-GB" sz="4000" b="1" dirty="0" smtClean="0">
                <a:solidFill>
                  <a:srgbClr val="60606C"/>
                </a:solidFill>
              </a:rPr>
              <a:t>1</a:t>
            </a:r>
            <a:r>
              <a:rPr lang="en-GB" sz="2800" dirty="0" smtClean="0">
                <a:solidFill>
                  <a:srgbClr val="60606C"/>
                </a:solidFill>
              </a:rPr>
              <a:t>		To reinforce the </a:t>
            </a:r>
            <a:r>
              <a:rPr lang="en-US" sz="2800" dirty="0" smtClean="0">
                <a:solidFill>
                  <a:srgbClr val="60606C"/>
                </a:solidFill>
              </a:rPr>
              <a:t>importance </a:t>
            </a:r>
            <a:r>
              <a:rPr lang="en-US" sz="2800" dirty="0">
                <a:solidFill>
                  <a:srgbClr val="60606C"/>
                </a:solidFill>
              </a:rPr>
              <a:t>of a culture of Knowledge Management </a:t>
            </a:r>
            <a:r>
              <a:rPr lang="en-US" sz="2800" dirty="0" smtClean="0">
                <a:solidFill>
                  <a:srgbClr val="60606C"/>
                </a:solidFill>
              </a:rPr>
              <a:t>(KM) for organizational effectiveness including </a:t>
            </a:r>
            <a:r>
              <a:rPr lang="en-US" sz="2800" dirty="0">
                <a:solidFill>
                  <a:srgbClr val="60606C"/>
                </a:solidFill>
              </a:rPr>
              <a:t>safety</a:t>
            </a:r>
          </a:p>
          <a:p>
            <a:pPr marL="800100" lvl="1" indent="-342900">
              <a:spcBef>
                <a:spcPct val="50000"/>
              </a:spcBef>
              <a:buClr>
                <a:schemeClr val="accent1"/>
              </a:buClr>
              <a:buSzPct val="120000"/>
            </a:pPr>
            <a:endParaRPr lang="en-GB" sz="2800" dirty="0">
              <a:solidFill>
                <a:srgbClr val="60606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/>
          <a:srcRect l="8538"/>
          <a:stretch>
            <a:fillRect/>
          </a:stretch>
        </p:blipFill>
        <p:spPr>
          <a:xfrm>
            <a:off x="159659" y="1276349"/>
            <a:ext cx="2643306" cy="40469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42492" y="2011543"/>
            <a:ext cx="6184133" cy="389600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/>
          <p:cNvPicPr>
            <a:picLocks noChangeArrowheads="1"/>
          </p:cNvPicPr>
          <p:nvPr/>
        </p:nvPicPr>
        <p:blipFill>
          <a:blip r:embed="rId5" cstate="print"/>
          <a:srcRect l="1868"/>
          <a:stretch>
            <a:fillRect/>
          </a:stretch>
        </p:blipFill>
        <p:spPr bwMode="auto">
          <a:xfrm>
            <a:off x="2670020" y="1668780"/>
            <a:ext cx="6445405" cy="4644000"/>
          </a:xfrm>
          <a:prstGeom prst="snip2DiagRect">
            <a:avLst>
              <a:gd name="adj1" fmla="val 0"/>
              <a:gd name="adj2" fmla="val 10309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altLang="es-ES" dirty="0"/>
              <a:t>Knowledge management and culture</a:t>
            </a:r>
            <a:endParaRPr lang="en-GB" sz="1600" dirty="0">
              <a:solidFill>
                <a:srgbClr val="A8A082"/>
              </a:solidFill>
            </a:endParaRPr>
          </a:p>
          <a:p>
            <a:pPr algn="ctr"/>
            <a:endParaRPr lang="en-US" altLang="es-ES" dirty="0"/>
          </a:p>
        </p:txBody>
      </p:sp>
      <p:sp>
        <p:nvSpPr>
          <p:cNvPr id="4" name="Llamada de nube 3"/>
          <p:cNvSpPr/>
          <p:nvPr/>
        </p:nvSpPr>
        <p:spPr>
          <a:xfrm>
            <a:off x="5737224" y="770158"/>
            <a:ext cx="3189062" cy="1160242"/>
          </a:xfrm>
          <a:prstGeom prst="cloudCallout">
            <a:avLst>
              <a:gd name="adj1" fmla="val -22963"/>
              <a:gd name="adj2" fmla="val 64113"/>
            </a:avLst>
          </a:prstGeom>
          <a:solidFill>
            <a:srgbClr val="9999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 plays a significant role</a:t>
            </a:r>
            <a:r>
              <a:rPr lang="en-US" sz="1600" b="1" dirty="0" smtClean="0">
                <a:solidFill>
                  <a:srgbClr val="60606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1600" b="1" dirty="0">
              <a:solidFill>
                <a:srgbClr val="60606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3333749" y="6039535"/>
            <a:ext cx="63341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i="1" dirty="0" smtClean="0"/>
              <a:t>Significant links between all constructs and sub-constructs. Reference: IAEA</a:t>
            </a:r>
            <a:endParaRPr lang="es-ES" sz="1100" dirty="0"/>
          </a:p>
        </p:txBody>
      </p:sp>
      <p:sp>
        <p:nvSpPr>
          <p:cNvPr id="14" name="5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/>
            </a:lvl1pPr>
          </a:lstStyle>
          <a:p>
            <a:pPr lvl="0" algn="ctr"/>
            <a:fld id="{ECEF619E-4FCA-4865-BB64-1867AFF6E8BE}" type="slidenum">
              <a:rPr lang="es-ES" noProof="0" smtClean="0"/>
              <a:pPr lvl="0" algn="ctr"/>
              <a:t>4</a:t>
            </a:fld>
            <a:endParaRPr lang="es-E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cryptome.org/eyeball/daiichi-npp/pict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267" y="1114425"/>
            <a:ext cx="3759858" cy="5086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6082" name="Rectangle 3"/>
          <p:cNvSpPr>
            <a:spLocks noChangeArrowheads="1"/>
          </p:cNvSpPr>
          <p:nvPr/>
        </p:nvSpPr>
        <p:spPr bwMode="auto">
          <a:xfrm>
            <a:off x="413431" y="1288829"/>
            <a:ext cx="4568143" cy="4827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20000"/>
              </a:spcBef>
              <a:buFont typeface="Wingdings 3" panose="05040102010807070707" pitchFamily="18" charset="2"/>
              <a:buChar char="â"/>
            </a:pPr>
            <a:r>
              <a:rPr lang="en-US" altLang="es-ES" sz="2400" dirty="0" smtClean="0">
                <a:solidFill>
                  <a:srgbClr val="606062"/>
                </a:solidFill>
                <a:latin typeface="+mn-lt"/>
              </a:rPr>
              <a:t>Ensuring proper management of knowledge of all safety influences is essential to a systemic view of safety.</a:t>
            </a:r>
          </a:p>
          <a:p>
            <a:pPr marL="457200" indent="-457200" eaLnBrk="1" hangingPunct="1">
              <a:spcBef>
                <a:spcPct val="20000"/>
              </a:spcBef>
              <a:buFont typeface="Wingdings 3" panose="05040102010807070707" pitchFamily="18" charset="2"/>
              <a:buChar char="â"/>
            </a:pPr>
            <a:endParaRPr lang="en-US" altLang="es-ES" sz="2400" dirty="0" smtClean="0">
              <a:solidFill>
                <a:srgbClr val="606062"/>
              </a:solidFill>
              <a:latin typeface="+mn-lt"/>
            </a:endParaRPr>
          </a:p>
          <a:p>
            <a:pPr marL="457200" indent="-457200" eaLnBrk="1" hangingPunct="1">
              <a:spcBef>
                <a:spcPct val="20000"/>
              </a:spcBef>
              <a:buFont typeface="Wingdings 3" panose="05040102010807070707" pitchFamily="18" charset="2"/>
              <a:buChar char="â"/>
            </a:pPr>
            <a:r>
              <a:rPr lang="en-US" altLang="es-ES" sz="2400" dirty="0" smtClean="0">
                <a:solidFill>
                  <a:srgbClr val="606062"/>
                </a:solidFill>
                <a:latin typeface="+mn-lt"/>
              </a:rPr>
              <a:t>Examples, about technology and culture, tacit and explicit KM are briefly presented</a:t>
            </a:r>
            <a:r>
              <a:rPr lang="en-US" altLang="es-ES" sz="24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.</a:t>
            </a:r>
            <a:endParaRPr lang="en-US" altLang="es-ES" sz="240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3322" y="1628920"/>
            <a:ext cx="2121527" cy="2924176"/>
          </a:xfrm>
          <a:prstGeom prst="rect">
            <a:avLst/>
          </a:prstGeom>
        </p:spPr>
      </p:pic>
      <p:sp>
        <p:nvSpPr>
          <p:cNvPr id="8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s-ES" dirty="0" smtClean="0"/>
              <a:t>Importance of KM</a:t>
            </a:r>
          </a:p>
          <a:p>
            <a:pPr algn="ctr"/>
            <a:endParaRPr lang="en-GB" sz="1600" dirty="0">
              <a:solidFill>
                <a:srgbClr val="A8A082"/>
              </a:solidFill>
            </a:endParaRPr>
          </a:p>
          <a:p>
            <a:pPr algn="ctr"/>
            <a:endParaRPr lang="en-US" alt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 anchor="ctr"/>
          <a:lstStyle/>
          <a:p>
            <a:pPr algn="ctr"/>
            <a:fld id="{65424E4D-9C08-45B6-A6F1-DD89C7ACFD8B}" type="slidenum">
              <a:rPr lang="es-ES" altLang="es-ES" smtClean="0"/>
              <a:pPr algn="ctr"/>
              <a:t>5</a:t>
            </a:fld>
            <a:endParaRPr lang="es-ES" altLang="es-ES" dirty="0"/>
          </a:p>
        </p:txBody>
      </p:sp>
      <p:sp>
        <p:nvSpPr>
          <p:cNvPr id="3" name="Llamada rectangular redondeada 2"/>
          <p:cNvSpPr/>
          <p:nvPr/>
        </p:nvSpPr>
        <p:spPr>
          <a:xfrm>
            <a:off x="5359790" y="4994031"/>
            <a:ext cx="3453179" cy="1373212"/>
          </a:xfrm>
          <a:prstGeom prst="wedgeRoundRectCallout">
            <a:avLst>
              <a:gd name="adj1" fmla="val 26965"/>
              <a:gd name="adj2" fmla="val -8970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latin typeface="Arial Narrow" panose="020B0606020202030204" pitchFamily="34" charset="0"/>
              </a:rPr>
              <a:t>A systemic approach to safety needs to consider the interactions between human</a:t>
            </a:r>
            <a:r>
              <a:rPr lang="en-US" b="1" dirty="0" smtClean="0">
                <a:latin typeface="Arial Narrow" panose="020B0606020202030204" pitchFamily="34" charset="0"/>
              </a:rPr>
              <a:t>, organizational </a:t>
            </a:r>
            <a:r>
              <a:rPr lang="en-US" b="1" dirty="0">
                <a:latin typeface="Arial Narrow" panose="020B0606020202030204" pitchFamily="34" charset="0"/>
              </a:rPr>
              <a:t>and technical factors. </a:t>
            </a:r>
            <a:r>
              <a:rPr lang="en-US" b="1" dirty="0" smtClean="0">
                <a:latin typeface="Arial Narrow" panose="020B0606020202030204" pitchFamily="34" charset="0"/>
              </a:rPr>
              <a:t>…</a:t>
            </a:r>
            <a:endParaRPr lang="es-ES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19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s-ES" dirty="0" smtClean="0"/>
              <a:t>Primary knowledge process</a:t>
            </a:r>
          </a:p>
          <a:p>
            <a:pPr algn="ctr"/>
            <a:endParaRPr lang="en-GB" sz="1600" dirty="0">
              <a:solidFill>
                <a:srgbClr val="A8A082"/>
              </a:solidFill>
            </a:endParaRPr>
          </a:p>
          <a:p>
            <a:pPr algn="ctr"/>
            <a:endParaRPr lang="en-US" alt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24E4D-9C08-45B6-A6F1-DD89C7ACFD8B}" type="slidenum">
              <a:rPr lang="es-ES" altLang="es-ES" smtClean="0"/>
              <a:pPr/>
              <a:t>6</a:t>
            </a:fld>
            <a:endParaRPr lang="es-ES" altLang="es-ES" dirty="0"/>
          </a:p>
        </p:txBody>
      </p:sp>
      <p:graphicFrame>
        <p:nvGraphicFramePr>
          <p:cNvPr id="10" name="9 Diagrama"/>
          <p:cNvGraphicFramePr/>
          <p:nvPr>
            <p:extLst>
              <p:ext uri="{D42A27DB-BD31-4B8C-83A1-F6EECF244321}">
                <p14:modId xmlns:p14="http://schemas.microsoft.com/office/powerpoint/2010/main" val="1925565261"/>
              </p:ext>
            </p:extLst>
          </p:nvPr>
        </p:nvGraphicFramePr>
        <p:xfrm>
          <a:off x="914401" y="1357313"/>
          <a:ext cx="7315199" cy="4676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Grupo 3"/>
          <p:cNvGrpSpPr/>
          <p:nvPr/>
        </p:nvGrpSpPr>
        <p:grpSpPr>
          <a:xfrm>
            <a:off x="4162425" y="3057526"/>
            <a:ext cx="1123949" cy="1066800"/>
            <a:chOff x="4095750" y="2962276"/>
            <a:chExt cx="1123949" cy="1066800"/>
          </a:xfrm>
        </p:grpSpPr>
        <p:cxnSp>
          <p:nvCxnSpPr>
            <p:cNvPr id="3" name="Conector recto de flecha 2"/>
            <p:cNvCxnSpPr/>
            <p:nvPr/>
          </p:nvCxnSpPr>
          <p:spPr>
            <a:xfrm>
              <a:off x="4095750" y="3495675"/>
              <a:ext cx="1066800" cy="0"/>
            </a:xfrm>
            <a:prstGeom prst="straightConnector1">
              <a:avLst/>
            </a:prstGeom>
            <a:ln w="57150">
              <a:solidFill>
                <a:schemeClr val="accent3">
                  <a:lumMod val="7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recto de flecha 6"/>
            <p:cNvCxnSpPr/>
            <p:nvPr/>
          </p:nvCxnSpPr>
          <p:spPr>
            <a:xfrm rot="2700000">
              <a:off x="4095749" y="3495676"/>
              <a:ext cx="1066800" cy="0"/>
            </a:xfrm>
            <a:prstGeom prst="straightConnector1">
              <a:avLst/>
            </a:prstGeom>
            <a:ln w="57150">
              <a:solidFill>
                <a:schemeClr val="accent3">
                  <a:lumMod val="7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de flecha 7"/>
            <p:cNvCxnSpPr/>
            <p:nvPr/>
          </p:nvCxnSpPr>
          <p:spPr>
            <a:xfrm rot="18900000">
              <a:off x="4152899" y="3486151"/>
              <a:ext cx="1066800" cy="0"/>
            </a:xfrm>
            <a:prstGeom prst="straightConnector1">
              <a:avLst/>
            </a:prstGeom>
            <a:ln w="57150">
              <a:solidFill>
                <a:schemeClr val="accent3">
                  <a:lumMod val="7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14 Imagen" descr="Education network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251" y="1133476"/>
            <a:ext cx="8265499" cy="2419350"/>
          </a:xfrm>
          <a:prstGeom prst="rect">
            <a:avLst/>
          </a:prstGeom>
        </p:spPr>
      </p:pic>
      <p:sp>
        <p:nvSpPr>
          <p:cNvPr id="6861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255588" y="136150"/>
            <a:ext cx="8410575" cy="59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dirty="0" smtClean="0"/>
              <a:t>Nuclear Networks</a:t>
            </a:r>
            <a:endParaRPr lang="en-US" alt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 cstate="print"/>
          <a:srcRect t="9672"/>
          <a:stretch>
            <a:fillRect/>
          </a:stretch>
        </p:blipFill>
        <p:spPr>
          <a:xfrm>
            <a:off x="377825" y="5568802"/>
            <a:ext cx="5899150" cy="938372"/>
          </a:xfrm>
          <a:prstGeom prst="rect">
            <a:avLst/>
          </a:prstGeom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24E4D-9C08-45B6-A6F1-DD89C7ACFD8B}" type="slidenum">
              <a:rPr lang="es-ES" altLang="es-ES" smtClean="0"/>
              <a:pPr/>
              <a:t>7</a:t>
            </a:fld>
            <a:endParaRPr lang="es-ES" altLang="es-ES" dirty="0"/>
          </a:p>
        </p:txBody>
      </p:sp>
      <p:pic>
        <p:nvPicPr>
          <p:cNvPr id="43010" name="Picture 2" descr="Resultado de imagen de ntec 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8276" y="5872708"/>
            <a:ext cx="1282699" cy="470942"/>
          </a:xfrm>
          <a:prstGeom prst="rect">
            <a:avLst/>
          </a:prstGeom>
          <a:noFill/>
        </p:spPr>
      </p:pic>
      <p:sp>
        <p:nvSpPr>
          <p:cNvPr id="43012" name="AutoShape 4" descr="Resultado de imagen de unene nuclea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3014" name="AutoShape 6" descr="Resultado de imagen de unene nuclea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3016" name="Picture 8" descr="http://www.nuceng.ca/candu/clip_image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1325" y="5640784"/>
            <a:ext cx="692150" cy="807641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209550" y="3381374"/>
            <a:ext cx="8734425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 eaLnBrk="0" hangingPunct="0">
              <a:spcBef>
                <a:spcPct val="20000"/>
              </a:spcBef>
              <a:buClr>
                <a:srgbClr val="5E237B"/>
              </a:buClr>
            </a:pPr>
            <a:r>
              <a:rPr lang="en-US" sz="1400" dirty="0" smtClean="0">
                <a:solidFill>
                  <a:srgbClr val="606062"/>
                </a:solidFill>
                <a:latin typeface="+mn-lt"/>
                <a:cs typeface="+mn-cs"/>
              </a:rPr>
              <a:t>Objective: To provide a forum to exchange the policy and strategies for nuclear education and training  and to  facilitate the regional and interregional cooperation to share educational experiences and resources:</a:t>
            </a:r>
          </a:p>
          <a:p>
            <a:pPr marL="719138" lvl="1" indent="-365125" algn="just" eaLnBrk="0" hangingPunct="0">
              <a:spcBef>
                <a:spcPct val="20000"/>
              </a:spcBef>
              <a:buClr>
                <a:srgbClr val="5E237B"/>
              </a:buClr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606062"/>
                </a:solidFill>
                <a:latin typeface="+mn-lt"/>
                <a:cs typeface="+mn-cs"/>
              </a:rPr>
              <a:t>The Asian Network for Education in Nuclear Technology (ANENT)</a:t>
            </a:r>
          </a:p>
          <a:p>
            <a:pPr marL="719138" lvl="1" indent="-365125" algn="just" eaLnBrk="0" hangingPunct="0">
              <a:spcBef>
                <a:spcPct val="20000"/>
              </a:spcBef>
              <a:buClr>
                <a:srgbClr val="5E237B"/>
              </a:buClr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606062"/>
                </a:solidFill>
                <a:latin typeface="+mn-lt"/>
                <a:cs typeface="+mn-cs"/>
              </a:rPr>
              <a:t>The European Nuclear Education Network Association (ENEN)</a:t>
            </a:r>
          </a:p>
          <a:p>
            <a:pPr marL="719138" lvl="1" indent="-365125" algn="just" eaLnBrk="0" hangingPunct="0">
              <a:spcBef>
                <a:spcPct val="20000"/>
              </a:spcBef>
              <a:buClr>
                <a:srgbClr val="5E237B"/>
              </a:buClr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606062"/>
                </a:solidFill>
                <a:latin typeface="+mn-lt"/>
                <a:cs typeface="+mn-cs"/>
              </a:rPr>
              <a:t>The Nuclear Technology Education Consortium (NTEC)</a:t>
            </a:r>
          </a:p>
          <a:p>
            <a:pPr marL="719138" lvl="1" indent="-365125" algn="just" eaLnBrk="0" hangingPunct="0">
              <a:spcBef>
                <a:spcPct val="20000"/>
              </a:spcBef>
              <a:buClr>
                <a:srgbClr val="5E237B"/>
              </a:buClr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606062"/>
                </a:solidFill>
                <a:latin typeface="+mn-lt"/>
                <a:cs typeface="+mn-cs"/>
              </a:rPr>
              <a:t>The University Network of Excellence in Nuclear Engineering (UNENE)</a:t>
            </a:r>
          </a:p>
          <a:p>
            <a:pPr marL="719138" lvl="1" indent="-365125" algn="just" eaLnBrk="0" hangingPunct="0">
              <a:spcBef>
                <a:spcPct val="20000"/>
              </a:spcBef>
              <a:buClr>
                <a:srgbClr val="5E237B"/>
              </a:buClr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606062"/>
                </a:solidFill>
                <a:latin typeface="+mn-lt"/>
                <a:cs typeface="+mn-cs"/>
              </a:rPr>
              <a:t>African Regional Cooperative Agreement - Network for Education in Nuclear Science and  Technology (AFRADNEST)</a:t>
            </a:r>
          </a:p>
          <a:p>
            <a:pPr marL="719138" lvl="1" indent="-365125" algn="just" eaLnBrk="0" hangingPunct="0">
              <a:spcBef>
                <a:spcPct val="20000"/>
              </a:spcBef>
              <a:buClr>
                <a:srgbClr val="5E237B"/>
              </a:buClr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606062"/>
                </a:solidFill>
                <a:latin typeface="+mn-lt"/>
                <a:cs typeface="+mn-cs"/>
              </a:rPr>
              <a:t>Regional Cooperative Agreement in Latin America and the Caribbean (ARCAL)</a:t>
            </a:r>
            <a:endParaRPr lang="es-ES" sz="1200" dirty="0" smtClean="0">
              <a:solidFill>
                <a:srgbClr val="606062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25631" y="1353508"/>
            <a:ext cx="452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5D257D"/>
                </a:solidFill>
                <a:latin typeface="+mj-lt"/>
              </a:rPr>
              <a:t>INPO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(Institute of Nuclear Power Operations)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2010-2013 Agreement for Training Methodology Transfer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Since 2014: Member of the Suppliers Program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6353327" y="4637806"/>
            <a:ext cx="1923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5D257D"/>
                </a:solidFill>
                <a:latin typeface="+mj-lt"/>
              </a:rPr>
              <a:t>EPRI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Working Groups</a:t>
            </a:r>
          </a:p>
          <a:p>
            <a:pPr algn="ctr"/>
            <a:endParaRPr lang="en-US" sz="1200" dirty="0">
              <a:solidFill>
                <a:srgbClr val="5D257D"/>
              </a:solidFill>
              <a:latin typeface="+mj-lt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761282" y="3740107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5D257D"/>
                </a:solidFill>
                <a:latin typeface="+mj-lt"/>
              </a:rPr>
              <a:t>EDF ENERGY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Participation in the Training Standard Accreditation Board</a:t>
            </a:r>
          </a:p>
          <a:p>
            <a:pPr algn="ctr"/>
            <a:endParaRPr lang="en-US" sz="1200" dirty="0">
              <a:solidFill>
                <a:srgbClr val="5D257D"/>
              </a:solidFill>
              <a:latin typeface="+mj-lt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-599471" y="3001651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5D257D"/>
                </a:solidFill>
                <a:latin typeface="+mj-lt"/>
              </a:rPr>
              <a:t>ENEN 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(European Nuclear Education Network)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Participation in the Board of Directors</a:t>
            </a:r>
          </a:p>
          <a:p>
            <a:pPr algn="ctr"/>
            <a:endParaRPr lang="en-US" sz="1200" dirty="0">
              <a:solidFill>
                <a:srgbClr val="5D257D"/>
              </a:solidFill>
              <a:latin typeface="+mj-lt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90058" y="5130795"/>
            <a:ext cx="460851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GB" sz="1200" b="1" dirty="0" smtClean="0">
                <a:solidFill>
                  <a:srgbClr val="5D257D"/>
                </a:solidFill>
                <a:latin typeface="+mj-lt"/>
              </a:rPr>
              <a:t>               IAEA</a:t>
            </a:r>
          </a:p>
          <a:p>
            <a:pPr marL="0" lvl="1" algn="ctr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GB" sz="1200" dirty="0" smtClean="0">
                <a:solidFill>
                  <a:srgbClr val="5D257D"/>
                </a:solidFill>
                <a:latin typeface="+mj-lt"/>
              </a:rPr>
              <a:t>Participation in the International Technical Working Group on </a:t>
            </a:r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“Managing Human Resources in the Field of Nuclear Energy” (TWG-MHR)</a:t>
            </a:r>
          </a:p>
          <a:p>
            <a:pPr marL="0" lvl="1" algn="ctr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GB" sz="1200" dirty="0" smtClean="0">
                <a:solidFill>
                  <a:srgbClr val="5D257D"/>
                </a:solidFill>
                <a:latin typeface="+mj-lt"/>
              </a:rPr>
              <a:t>Participation in training guidelines and technical documents </a:t>
            </a:r>
            <a:endParaRPr lang="en-US" sz="1200" dirty="0">
              <a:solidFill>
                <a:srgbClr val="5D257D"/>
              </a:solidFill>
              <a:latin typeface="+mj-lt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757581" y="5598714"/>
            <a:ext cx="442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5D257D"/>
                </a:solidFill>
                <a:latin typeface="+mj-lt"/>
              </a:rPr>
              <a:t>CEIDEN 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(Spanish Technology Platform for Fission Technology)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Member of the Training And Education Group</a:t>
            </a:r>
            <a:endParaRPr lang="en-US" sz="1200" dirty="0">
              <a:solidFill>
                <a:srgbClr val="5D257D"/>
              </a:solidFill>
              <a:latin typeface="+mj-lt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756181" y="1271444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5D257D"/>
                </a:solidFill>
                <a:latin typeface="+mj-lt"/>
              </a:rPr>
              <a:t>WANO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(Word Association of Nuclear Operators)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Training Managers Working Group</a:t>
            </a:r>
          </a:p>
          <a:p>
            <a:pPr algn="ctr"/>
            <a:endParaRPr lang="en-US" sz="1200" dirty="0">
              <a:solidFill>
                <a:srgbClr val="5D257D"/>
              </a:solidFill>
              <a:latin typeface="+mj-lt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-73763" y="3972532"/>
            <a:ext cx="3802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5D257D"/>
                </a:solidFill>
                <a:latin typeface="+mj-lt"/>
              </a:rPr>
              <a:t>SSNTA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(Southern States Nuclear Training Association)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Member at the Operations Branch</a:t>
            </a:r>
          </a:p>
          <a:p>
            <a:pPr algn="ctr"/>
            <a:endParaRPr lang="en-US" sz="1200" dirty="0">
              <a:solidFill>
                <a:srgbClr val="5D257D"/>
              </a:solidFill>
              <a:latin typeface="+mj-lt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57668" y="5345137"/>
            <a:ext cx="625401" cy="488497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8233" y="4951170"/>
            <a:ext cx="507643" cy="443112"/>
          </a:xfrm>
          <a:prstGeom prst="rect">
            <a:avLst/>
          </a:prstGeom>
        </p:spPr>
      </p:pic>
      <p:pic>
        <p:nvPicPr>
          <p:cNvPr id="16" name="Picture 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8233" y="1261789"/>
            <a:ext cx="792163" cy="2936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188" y="964823"/>
            <a:ext cx="865294" cy="507954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454" y="2816383"/>
            <a:ext cx="906004" cy="408076"/>
          </a:xfrm>
          <a:prstGeom prst="rect">
            <a:avLst/>
          </a:prstGeom>
        </p:spPr>
      </p:pic>
      <p:sp>
        <p:nvSpPr>
          <p:cNvPr id="10" name="9 Rectángulo"/>
          <p:cNvSpPr/>
          <p:nvPr/>
        </p:nvSpPr>
        <p:spPr>
          <a:xfrm>
            <a:off x="5930537" y="2473113"/>
            <a:ext cx="33310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dirty="0" smtClean="0">
                <a:solidFill>
                  <a:srgbClr val="5D257D"/>
                </a:solidFill>
                <a:latin typeface="+mj-lt"/>
              </a:rPr>
              <a:t>ANS </a:t>
            </a:r>
          </a:p>
          <a:p>
            <a:pPr algn="ctr"/>
            <a:r>
              <a:rPr lang="es-ES" sz="1200" dirty="0" smtClean="0">
                <a:solidFill>
                  <a:srgbClr val="5D257D"/>
                </a:solidFill>
                <a:latin typeface="+mj-lt"/>
              </a:rPr>
              <a:t>(American Nuclear </a:t>
            </a:r>
            <a:r>
              <a:rPr lang="es-ES" sz="1200" dirty="0" err="1" smtClean="0">
                <a:solidFill>
                  <a:srgbClr val="5D257D"/>
                </a:solidFill>
                <a:latin typeface="+mj-lt"/>
              </a:rPr>
              <a:t>Society</a:t>
            </a:r>
            <a:r>
              <a:rPr lang="es-ES" sz="1200" dirty="0" smtClean="0">
                <a:solidFill>
                  <a:srgbClr val="5D257D"/>
                </a:solidFill>
                <a:latin typeface="+mj-lt"/>
              </a:rPr>
              <a:t>),</a:t>
            </a:r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 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ANSI-ANS 3.5  Working Group</a:t>
            </a:r>
          </a:p>
          <a:p>
            <a:pPr algn="ctr"/>
            <a:r>
              <a:rPr lang="en-US" sz="1200" dirty="0" smtClean="0">
                <a:solidFill>
                  <a:srgbClr val="5D257D"/>
                </a:solidFill>
                <a:latin typeface="+mj-lt"/>
              </a:rPr>
              <a:t>(simulators for training licensed personnel)</a:t>
            </a:r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239" y="2047125"/>
            <a:ext cx="648158" cy="643749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879" y="3594262"/>
            <a:ext cx="1109204" cy="384826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565" y="4540252"/>
            <a:ext cx="1435381" cy="322683"/>
          </a:xfrm>
          <a:prstGeom prst="rect">
            <a:avLst/>
          </a:prstGeom>
        </p:spPr>
      </p:pic>
      <p:pic>
        <p:nvPicPr>
          <p:cNvPr id="24" name="7 Imagen" descr="simbolo_adiestramiento_rev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018352" y="2641464"/>
            <a:ext cx="1475657" cy="24107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5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lvl="0" algn="ctr"/>
            <a:r>
              <a:rPr lang="en-US" dirty="0">
                <a:solidFill>
                  <a:srgbClr val="7030A0"/>
                </a:solidFill>
              </a:rPr>
              <a:t>Participation in Knowledge Networks</a:t>
            </a:r>
          </a:p>
          <a:p>
            <a:pPr algn="ctr"/>
            <a:endParaRPr lang="en-US" altLang="es-ES" dirty="0" smtClean="0"/>
          </a:p>
          <a:p>
            <a:pPr algn="ctr"/>
            <a:endParaRPr lang="en-GB" sz="1600" dirty="0">
              <a:solidFill>
                <a:srgbClr val="A8A082"/>
              </a:solidFill>
            </a:endParaRPr>
          </a:p>
          <a:p>
            <a:pPr algn="ctr"/>
            <a:endParaRPr lang="en-US" altLang="es-ES" dirty="0"/>
          </a:p>
        </p:txBody>
      </p:sp>
      <p:sp>
        <p:nvSpPr>
          <p:cNvPr id="26" name="5 Marcador de número de diapositiva"/>
          <p:cNvSpPr txBox="1">
            <a:spLocks/>
          </p:cNvSpPr>
          <p:nvPr/>
        </p:nvSpPr>
        <p:spPr>
          <a:xfrm>
            <a:off x="3587750" y="64881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EF619E-4FCA-4865-BB64-1867AFF6E8BE}" type="slidenum">
              <a:rPr kumimoji="0" lang="es-ES" sz="1000" b="0" i="0" u="none" strike="noStrike" kern="1200" cap="none" spc="0" normalizeH="0" baseline="0" noProof="0" smtClean="0">
                <a:ln>
                  <a:noFill/>
                </a:ln>
                <a:solidFill>
                  <a:srgbClr val="606062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ES" sz="1000" b="0" i="0" u="none" strike="noStrike" kern="1200" cap="none" spc="0" normalizeH="0" baseline="0" noProof="0" dirty="0">
              <a:ln>
                <a:noFill/>
              </a:ln>
              <a:solidFill>
                <a:srgbClr val="606062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954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/>
          </p:cNvSpPr>
          <p:nvPr>
            <p:ph type="body" sz="half" idx="1"/>
          </p:nvPr>
        </p:nvSpPr>
        <p:spPr>
          <a:xfrm>
            <a:off x="243840" y="1164029"/>
            <a:ext cx="4925568" cy="5643562"/>
          </a:xfrm>
        </p:spPr>
        <p:txBody>
          <a:bodyPr/>
          <a:lstStyle/>
          <a:p>
            <a:pPr>
              <a:spcAft>
                <a:spcPct val="30000"/>
              </a:spcAft>
            </a:pPr>
            <a:r>
              <a:rPr lang="en-GB" sz="1800" dirty="0" smtClean="0">
                <a:solidFill>
                  <a:srgbClr val="5D257D"/>
                </a:solidFill>
              </a:rPr>
              <a:t>The main </a:t>
            </a:r>
            <a:r>
              <a:rPr lang="en-GB" sz="1800" u="sng" dirty="0" smtClean="0">
                <a:solidFill>
                  <a:srgbClr val="5D257D"/>
                </a:solidFill>
              </a:rPr>
              <a:t>objectives</a:t>
            </a:r>
            <a:r>
              <a:rPr lang="en-GB" sz="1800" dirty="0" smtClean="0">
                <a:solidFill>
                  <a:srgbClr val="5D257D"/>
                </a:solidFill>
              </a:rPr>
              <a:t> of training are</a:t>
            </a:r>
            <a:r>
              <a:rPr lang="en-GB" sz="1800" dirty="0" smtClean="0">
                <a:solidFill>
                  <a:schemeClr val="accent1"/>
                </a:solidFill>
              </a:rPr>
              <a:t>:</a:t>
            </a:r>
          </a:p>
          <a:p>
            <a:pPr marL="719138" lvl="1" indent="-365125" algn="just">
              <a:buFont typeface="+mj-lt"/>
              <a:buAutoNum type="arabicPeriod"/>
            </a:pPr>
            <a:r>
              <a:rPr lang="en-GB" sz="1600" dirty="0" smtClean="0"/>
              <a:t>To meet the specific needs of the different job positions.</a:t>
            </a:r>
          </a:p>
          <a:p>
            <a:pPr marL="719138" lvl="1" indent="-365125" algn="just">
              <a:buFont typeface="+mj-lt"/>
              <a:buAutoNum type="arabicPeriod"/>
            </a:pPr>
            <a:r>
              <a:rPr lang="en-GB" sz="1600" dirty="0" smtClean="0"/>
              <a:t>To promote the managers expectations and to reinforce safe behaviours.</a:t>
            </a:r>
          </a:p>
          <a:p>
            <a:pPr marL="800100" lvl="1" indent="-342900">
              <a:buNone/>
            </a:pPr>
            <a:endParaRPr lang="en-GB" sz="1600" dirty="0" smtClean="0">
              <a:solidFill>
                <a:srgbClr val="606062"/>
              </a:solidFill>
            </a:endParaRPr>
          </a:p>
          <a:p>
            <a:pPr algn="just">
              <a:spcAft>
                <a:spcPct val="30000"/>
              </a:spcAft>
            </a:pPr>
            <a:r>
              <a:rPr lang="en-GB" sz="1800" dirty="0" smtClean="0">
                <a:solidFill>
                  <a:srgbClr val="5D257D"/>
                </a:solidFill>
              </a:rPr>
              <a:t>The Systematic Approach to Training methodology </a:t>
            </a:r>
            <a:r>
              <a:rPr lang="en-GB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(SAT)</a:t>
            </a: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600" dirty="0" smtClean="0">
                <a:solidFill>
                  <a:srgbClr val="606062"/>
                </a:solidFill>
              </a:rPr>
              <a:t>has three important outcomes:</a:t>
            </a:r>
          </a:p>
          <a:p>
            <a:pPr marL="534988" lvl="1" indent="-261938" algn="just">
              <a:buFont typeface="Verdana" pitchFamily="34" charset="0"/>
              <a:buAutoNum type="arabicPeriod"/>
            </a:pP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Tailor made </a:t>
            </a:r>
            <a:r>
              <a:rPr lang="en-GB" sz="1600" dirty="0" smtClean="0">
                <a:solidFill>
                  <a:srgbClr val="606062"/>
                </a:solidFill>
              </a:rPr>
              <a:t>initial training programs for the different job positions. </a:t>
            </a:r>
          </a:p>
          <a:p>
            <a:pPr marL="534988" lvl="1" indent="-261938" algn="ctr">
              <a:buNone/>
            </a:pPr>
            <a:r>
              <a:rPr lang="en-GB" sz="1600" dirty="0" smtClean="0"/>
              <a:t>	</a:t>
            </a:r>
            <a:r>
              <a:rPr lang="en-GB" sz="16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Efficiency</a:t>
            </a:r>
          </a:p>
          <a:p>
            <a:pPr marL="615950" lvl="1" indent="-342900" algn="just">
              <a:buFont typeface="+mj-lt"/>
              <a:buAutoNum type="arabicPeriod" startAt="2"/>
            </a:pPr>
            <a:r>
              <a:rPr lang="en-GB" sz="1600" dirty="0" smtClean="0">
                <a:solidFill>
                  <a:srgbClr val="606062"/>
                </a:solidFill>
              </a:rPr>
              <a:t>Continuous training programs focused on </a:t>
            </a: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performance improvement</a:t>
            </a:r>
            <a:r>
              <a:rPr lang="en-GB" sz="1600" dirty="0"/>
              <a:t>.</a:t>
            </a:r>
            <a:r>
              <a:rPr lang="en-GB" sz="1600" dirty="0" smtClean="0">
                <a:solidFill>
                  <a:srgbClr val="990033"/>
                </a:solidFill>
              </a:rPr>
              <a:t> </a:t>
            </a:r>
          </a:p>
          <a:p>
            <a:pPr marL="534988" lvl="1" indent="-261938" algn="ctr">
              <a:buNone/>
            </a:pPr>
            <a:r>
              <a:rPr lang="en-GB" sz="1600" dirty="0" smtClean="0">
                <a:solidFill>
                  <a:srgbClr val="990033"/>
                </a:solidFill>
              </a:rPr>
              <a:t>	</a:t>
            </a:r>
            <a:r>
              <a:rPr lang="en-GB" sz="16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Positive impact in the Plant</a:t>
            </a:r>
          </a:p>
          <a:p>
            <a:pPr marL="615950" lvl="1" indent="-342900" algn="just">
              <a:buFont typeface="+mj-lt"/>
              <a:buAutoNum type="arabicPeriod" startAt="3"/>
            </a:pPr>
            <a:r>
              <a:rPr lang="en-GB" sz="1600" dirty="0" smtClean="0"/>
              <a:t>Identification of critical knowledge (DIF analysis).</a:t>
            </a:r>
            <a:r>
              <a:rPr lang="en-GB" sz="1600" dirty="0" smtClean="0">
                <a:solidFill>
                  <a:srgbClr val="990033"/>
                </a:solidFill>
              </a:rPr>
              <a:t> </a:t>
            </a:r>
            <a:endParaRPr lang="en-GB" sz="1600" dirty="0">
              <a:solidFill>
                <a:srgbClr val="990033"/>
              </a:solidFill>
            </a:endParaRPr>
          </a:p>
          <a:p>
            <a:pPr marL="534988" lvl="1" indent="-261938" algn="ctr">
              <a:buNone/>
            </a:pPr>
            <a:r>
              <a:rPr lang="en-GB" sz="1600" dirty="0">
                <a:solidFill>
                  <a:srgbClr val="990033"/>
                </a:solidFill>
              </a:rPr>
              <a:t>	</a:t>
            </a:r>
            <a:r>
              <a:rPr lang="en-GB" sz="16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Safety related</a:t>
            </a:r>
            <a:endParaRPr lang="en-GB" sz="16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spcAft>
                <a:spcPct val="30000"/>
              </a:spcAft>
              <a:buFont typeface="Wingdings" pitchFamily="2" charset="2"/>
              <a:buChar char="ü"/>
            </a:pPr>
            <a:endParaRPr lang="en-GB" sz="1800" dirty="0" smtClean="0">
              <a:solidFill>
                <a:schemeClr val="accent1"/>
              </a:solidFill>
            </a:endParaRPr>
          </a:p>
        </p:txBody>
      </p:sp>
      <p:pic>
        <p:nvPicPr>
          <p:cNvPr id="11269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18265" y="3349863"/>
            <a:ext cx="3422650" cy="3051175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43935" y="1023264"/>
            <a:ext cx="2974770" cy="22310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Rectangle 2"/>
          <p:cNvSpPr txBox="1">
            <a:spLocks/>
          </p:cNvSpPr>
          <p:nvPr/>
        </p:nvSpPr>
        <p:spPr bwMode="auto">
          <a:xfrm>
            <a:off x="21417" y="58093"/>
            <a:ext cx="7650627" cy="7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E237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5E237B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es-ES" dirty="0" smtClean="0"/>
              <a:t>Explicit knowledge management</a:t>
            </a:r>
          </a:p>
          <a:p>
            <a:pPr algn="ctr"/>
            <a:r>
              <a:rPr lang="en-GB" sz="1600" dirty="0" smtClean="0">
                <a:solidFill>
                  <a:srgbClr val="606062"/>
                </a:solidFill>
              </a:rPr>
              <a:t>SAT</a:t>
            </a:r>
            <a:endParaRPr lang="en-GB" sz="1600" dirty="0">
              <a:solidFill>
                <a:srgbClr val="606062"/>
              </a:solidFill>
            </a:endParaRPr>
          </a:p>
          <a:p>
            <a:pPr algn="ctr"/>
            <a:endParaRPr lang="en-US" altLang="es-ES" dirty="0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24E4D-9C08-45B6-A6F1-DD89C7ACFD8B}" type="slidenum">
              <a:rPr lang="es-ES" altLang="es-ES" smtClean="0"/>
              <a:pPr/>
              <a:t>9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94255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écnico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19176</TotalTime>
  <Words>858</Words>
  <Application>Microsoft Office PowerPoint</Application>
  <PresentationFormat>Presentación en pantalla (4:3)</PresentationFormat>
  <Paragraphs>183</Paragraphs>
  <Slides>18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7" baseType="lpstr">
      <vt:lpstr>Arial</vt:lpstr>
      <vt:lpstr>Arial Narrow</vt:lpstr>
      <vt:lpstr>Calibri</vt:lpstr>
      <vt:lpstr>Times New Roman</vt:lpstr>
      <vt:lpstr>Verdana</vt:lpstr>
      <vt:lpstr>Wingdings</vt:lpstr>
      <vt:lpstr>Wingdings 3</vt:lpstr>
      <vt:lpstr>ヒラギノ角ゴ Pro W3</vt:lpstr>
      <vt:lpstr>Tema de Office</vt:lpstr>
      <vt:lpstr>Managing safety knowledge and  safety culture. </vt:lpstr>
      <vt:lpstr>Presentación de PowerPoint</vt:lpstr>
      <vt:lpstr>Objectives</vt:lpstr>
      <vt:lpstr>Presentación de PowerPoint</vt:lpstr>
      <vt:lpstr>Presentación de PowerPoint</vt:lpstr>
      <vt:lpstr>Presentación de PowerPoint</vt:lpstr>
      <vt:lpstr>Nuclear Networks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Nombre descripción  de la presentación</dc:title>
  <dc:creator>xxx</dc:creator>
  <cp:lastModifiedBy>SANCHEZ ALVAREZ FRANCISCO J.</cp:lastModifiedBy>
  <cp:revision>1237</cp:revision>
  <cp:lastPrinted>2010-02-04T16:32:11Z</cp:lastPrinted>
  <dcterms:created xsi:type="dcterms:W3CDTF">2009-09-30T13:48:13Z</dcterms:created>
  <dcterms:modified xsi:type="dcterms:W3CDTF">2015-10-23T10:38:10Z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1201823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D4.2.2</vt:lpwstr>
  </property>
</Properties>
</file>